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16.jpg" ContentType="image/png"/>
  <Override PartName="/ppt/media/image46.jpg" ContentType="image/pn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handoutMasterIdLst>
    <p:handoutMasterId r:id="rId50"/>
  </p:handoutMasterIdLst>
  <p:sldIdLst>
    <p:sldId id="256" r:id="rId2"/>
    <p:sldId id="319" r:id="rId3"/>
    <p:sldId id="390" r:id="rId4"/>
    <p:sldId id="397" r:id="rId5"/>
    <p:sldId id="396" r:id="rId6"/>
    <p:sldId id="395" r:id="rId7"/>
    <p:sldId id="394" r:id="rId8"/>
    <p:sldId id="393" r:id="rId9"/>
    <p:sldId id="392" r:id="rId10"/>
    <p:sldId id="402" r:id="rId11"/>
    <p:sldId id="391" r:id="rId12"/>
    <p:sldId id="401" r:id="rId13"/>
    <p:sldId id="400" r:id="rId14"/>
    <p:sldId id="399" r:id="rId15"/>
    <p:sldId id="407" r:id="rId16"/>
    <p:sldId id="406" r:id="rId17"/>
    <p:sldId id="405" r:id="rId18"/>
    <p:sldId id="410" r:id="rId19"/>
    <p:sldId id="404" r:id="rId20"/>
    <p:sldId id="409" r:id="rId21"/>
    <p:sldId id="408" r:id="rId22"/>
    <p:sldId id="403" r:id="rId23"/>
    <p:sldId id="398" r:id="rId24"/>
    <p:sldId id="411" r:id="rId25"/>
    <p:sldId id="413" r:id="rId26"/>
    <p:sldId id="412" r:id="rId27"/>
    <p:sldId id="416" r:id="rId28"/>
    <p:sldId id="415" r:id="rId29"/>
    <p:sldId id="414" r:id="rId30"/>
    <p:sldId id="418" r:id="rId31"/>
    <p:sldId id="417" r:id="rId32"/>
    <p:sldId id="355" r:id="rId33"/>
    <p:sldId id="378" r:id="rId34"/>
    <p:sldId id="356" r:id="rId35"/>
    <p:sldId id="377" r:id="rId36"/>
    <p:sldId id="376" r:id="rId37"/>
    <p:sldId id="357" r:id="rId38"/>
    <p:sldId id="380" r:id="rId39"/>
    <p:sldId id="325" r:id="rId40"/>
    <p:sldId id="379" r:id="rId41"/>
    <p:sldId id="383" r:id="rId42"/>
    <p:sldId id="381" r:id="rId43"/>
    <p:sldId id="385" r:id="rId44"/>
    <p:sldId id="384" r:id="rId45"/>
    <p:sldId id="389" r:id="rId46"/>
    <p:sldId id="388" r:id="rId47"/>
    <p:sldId id="371"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r.Tung" initials="M" lastIdx="1" clrIdx="0">
    <p:extLst>
      <p:ext uri="{19B8F6BF-5375-455C-9EA6-DF929625EA0E}">
        <p15:presenceInfo xmlns:p15="http://schemas.microsoft.com/office/powerpoint/2012/main" userId="cad4e008c4ff7a6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40C"/>
    <a:srgbClr val="FBFCFC"/>
    <a:srgbClr val="DCF2FF"/>
    <a:srgbClr val="FED00B"/>
    <a:srgbClr val="31776C"/>
    <a:srgbClr val="1644AA"/>
    <a:srgbClr val="D8EBF9"/>
    <a:srgbClr val="01152D"/>
    <a:srgbClr val="FFCE0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82" d="100"/>
          <a:sy n="82" d="100"/>
        </p:scale>
        <p:origin x="58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_rels/data3.xml.rels><?xml version="1.0" encoding="UTF-8" standalone="yes"?>
<Relationships xmlns="http://schemas.openxmlformats.org/package/2006/relationships"><Relationship Id="rId2" Type="http://schemas.openxmlformats.org/officeDocument/2006/relationships/hyperlink" Target="https://hungphugiagroup.vn/xop-chong-nong-mai-be-tong-2449.html" TargetMode="External"/><Relationship Id="rId1" Type="http://schemas.openxmlformats.org/officeDocument/2006/relationships/image" Target="../media/image81.jpg"/></Relationships>
</file>

<file path=ppt/diagrams/_rels/data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image" Target="../media/image82.jpeg"/></Relationships>
</file>

<file path=ppt/diagrams/_rels/drawing3.xml.rels><?xml version="1.0" encoding="UTF-8" standalone="yes"?>
<Relationships xmlns="http://schemas.openxmlformats.org/package/2006/relationships"><Relationship Id="rId2" Type="http://schemas.openxmlformats.org/officeDocument/2006/relationships/hyperlink" Target="https://hungphugiagroup.vn/xop-chong-nong-mai-be-tong-2449.html" TargetMode="External"/><Relationship Id="rId1" Type="http://schemas.openxmlformats.org/officeDocument/2006/relationships/image" Target="../media/image81.jpg"/></Relationships>
</file>

<file path=ppt/diagrams/_rels/drawing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image" Target="../media/image82.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171C68-8A6F-4A54-A868-74863908E5C7}"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US"/>
        </a:p>
      </dgm:t>
    </dgm:pt>
    <dgm:pt modelId="{F4F012E3-32D5-43A0-8BB6-1EF544C54C50}">
      <dgm:prSet phldrT="[Text]" custT="1"/>
      <dgm:spPr/>
      <dgm:t>
        <a:bodyPr/>
        <a:lstStyle/>
        <a:p>
          <a:r>
            <a:rPr lang="en-US" sz="2000" dirty="0" err="1"/>
            <a:t>Dùng</a:t>
          </a:r>
          <a:r>
            <a:rPr lang="en-US" sz="2000" dirty="0"/>
            <a:t> </a:t>
          </a:r>
          <a:r>
            <a:rPr lang="en-US" sz="2000" dirty="0" err="1"/>
            <a:t>để</a:t>
          </a:r>
          <a:r>
            <a:rPr lang="en-US" sz="2000" dirty="0"/>
            <a:t> </a:t>
          </a:r>
          <a:r>
            <a:rPr lang="en-US" sz="2000" dirty="0" err="1"/>
            <a:t>bịt</a:t>
          </a:r>
          <a:r>
            <a:rPr lang="en-US" sz="2000" dirty="0"/>
            <a:t> </a:t>
          </a:r>
          <a:r>
            <a:rPr lang="en-US" sz="2000" dirty="0" err="1"/>
            <a:t>kín</a:t>
          </a:r>
          <a:r>
            <a:rPr lang="en-US" sz="2000" dirty="0"/>
            <a:t>, tram </a:t>
          </a:r>
          <a:r>
            <a:rPr lang="en-US" sz="2000" dirty="0" err="1"/>
            <a:t>trét</a:t>
          </a:r>
          <a:r>
            <a:rPr lang="en-US" sz="2000" dirty="0"/>
            <a:t> </a:t>
          </a:r>
          <a:r>
            <a:rPr lang="en-US" sz="2000" dirty="0" err="1"/>
            <a:t>cho</a:t>
          </a:r>
          <a:r>
            <a:rPr lang="en-US" sz="2000" dirty="0"/>
            <a:t> </a:t>
          </a:r>
          <a:r>
            <a:rPr lang="en-US" sz="2000" dirty="0" err="1"/>
            <a:t>khe</a:t>
          </a:r>
          <a:r>
            <a:rPr lang="en-US" sz="2000" dirty="0"/>
            <a:t> </a:t>
          </a:r>
          <a:r>
            <a:rPr lang="en-US" sz="2000" dirty="0" err="1"/>
            <a:t>nối</a:t>
          </a:r>
          <a:r>
            <a:rPr lang="en-US" sz="2000" dirty="0"/>
            <a:t> </a:t>
          </a:r>
          <a:r>
            <a:rPr lang="en-US" sz="2000" dirty="0" err="1"/>
            <a:t>và</a:t>
          </a:r>
          <a:r>
            <a:rPr lang="en-US" sz="2000" dirty="0"/>
            <a:t> </a:t>
          </a:r>
          <a:r>
            <a:rPr lang="en-US" sz="2000" dirty="0" err="1"/>
            <a:t>khe</a:t>
          </a:r>
          <a:r>
            <a:rPr lang="en-US" sz="2000" dirty="0"/>
            <a:t> co </a:t>
          </a:r>
          <a:r>
            <a:rPr lang="en-US" sz="2000" dirty="0" err="1"/>
            <a:t>giãn</a:t>
          </a:r>
          <a:r>
            <a:rPr lang="en-US" sz="2000" dirty="0"/>
            <a:t> </a:t>
          </a:r>
          <a:r>
            <a:rPr lang="en-US" sz="2000" dirty="0" err="1"/>
            <a:t>xây</a:t>
          </a:r>
          <a:r>
            <a:rPr lang="en-US" sz="2000" dirty="0"/>
            <a:t> </a:t>
          </a:r>
          <a:r>
            <a:rPr lang="en-US" sz="2000" dirty="0" err="1"/>
            <a:t>dựng</a:t>
          </a:r>
          <a:r>
            <a:rPr lang="en-US" sz="2000" dirty="0"/>
            <a:t> </a:t>
          </a:r>
        </a:p>
      </dgm:t>
    </dgm:pt>
    <dgm:pt modelId="{445A883A-5EFD-428F-9E84-CD7204212082}" type="parTrans" cxnId="{BFCA1934-870A-4F6F-83D7-D2AF6D6B6057}">
      <dgm:prSet/>
      <dgm:spPr/>
      <dgm:t>
        <a:bodyPr/>
        <a:lstStyle/>
        <a:p>
          <a:endParaRPr lang="en-US"/>
        </a:p>
      </dgm:t>
    </dgm:pt>
    <dgm:pt modelId="{6A3A71E5-9D09-45E6-B5DA-1DBC3FD5DABF}" type="sibTrans" cxnId="{BFCA1934-870A-4F6F-83D7-D2AF6D6B6057}">
      <dgm:prSet/>
      <dgm:spPr/>
      <dgm:t>
        <a:bodyPr/>
        <a:lstStyle/>
        <a:p>
          <a:endParaRPr lang="en-US"/>
        </a:p>
      </dgm:t>
    </dgm:pt>
    <dgm:pt modelId="{4DF86434-6DAD-45C0-BC95-701A8A443E02}">
      <dgm:prSet phldrT="[Text]" custT="1"/>
      <dgm:spPr/>
      <dgm:t>
        <a:bodyPr/>
        <a:lstStyle/>
        <a:p>
          <a:r>
            <a:rPr lang="en-US" sz="2000" dirty="0" err="1"/>
            <a:t>Lý</a:t>
          </a:r>
          <a:r>
            <a:rPr lang="en-US" sz="2000" dirty="0"/>
            <a:t> t</a:t>
          </a:r>
          <a:r>
            <a:rPr lang="vi-VN" sz="2000" dirty="0"/>
            <a:t>ư</a:t>
          </a:r>
          <a:r>
            <a:rPr lang="en-US" sz="2000" dirty="0" err="1"/>
            <a:t>ởng</a:t>
          </a:r>
          <a:r>
            <a:rPr lang="en-US" sz="2000" dirty="0"/>
            <a:t> </a:t>
          </a:r>
          <a:r>
            <a:rPr lang="en-US" sz="2000" dirty="0" err="1"/>
            <a:t>cho</a:t>
          </a:r>
          <a:r>
            <a:rPr lang="en-US" sz="2000" dirty="0"/>
            <a:t> </a:t>
          </a:r>
          <a:r>
            <a:rPr lang="en-US" sz="2000" dirty="0" err="1"/>
            <a:t>gắn</a:t>
          </a:r>
          <a:r>
            <a:rPr lang="en-US" sz="2000" dirty="0"/>
            <a:t> </a:t>
          </a:r>
          <a:r>
            <a:rPr lang="en-US" sz="2000" dirty="0" err="1"/>
            <a:t>kết</a:t>
          </a:r>
          <a:r>
            <a:rPr lang="en-US" sz="2000" dirty="0"/>
            <a:t>, </a:t>
          </a:r>
          <a:r>
            <a:rPr lang="en-US" sz="2000" dirty="0" err="1"/>
            <a:t>kết</a:t>
          </a:r>
          <a:r>
            <a:rPr lang="en-US" sz="2000" dirty="0"/>
            <a:t> </a:t>
          </a:r>
          <a:r>
            <a:rPr lang="en-US" sz="2000" dirty="0" err="1"/>
            <a:t>dính</a:t>
          </a:r>
          <a:r>
            <a:rPr lang="en-US" sz="2000" dirty="0"/>
            <a:t> </a:t>
          </a:r>
          <a:r>
            <a:rPr lang="en-US" sz="2000" dirty="0" err="1"/>
            <a:t>các</a:t>
          </a:r>
          <a:r>
            <a:rPr lang="en-US" sz="2000" dirty="0"/>
            <a:t> </a:t>
          </a:r>
          <a:r>
            <a:rPr lang="en-US" sz="2000" dirty="0" err="1"/>
            <a:t>loại</a:t>
          </a:r>
          <a:r>
            <a:rPr lang="en-US" sz="2000" dirty="0"/>
            <a:t> </a:t>
          </a:r>
          <a:r>
            <a:rPr lang="en-US" sz="2000" dirty="0" err="1"/>
            <a:t>vật</a:t>
          </a:r>
          <a:r>
            <a:rPr lang="en-US" sz="2000" dirty="0"/>
            <a:t> </a:t>
          </a:r>
          <a:r>
            <a:rPr lang="en-US" sz="2000" dirty="0" err="1"/>
            <a:t>liệu</a:t>
          </a:r>
          <a:r>
            <a:rPr lang="en-US" sz="2000" dirty="0"/>
            <a:t> </a:t>
          </a:r>
          <a:r>
            <a:rPr lang="en-US" sz="2000" dirty="0" err="1"/>
            <a:t>cố</a:t>
          </a:r>
          <a:r>
            <a:rPr lang="en-US" sz="2000" dirty="0"/>
            <a:t> </a:t>
          </a:r>
          <a:r>
            <a:rPr lang="en-US" sz="2000" dirty="0" err="1"/>
            <a:t>định</a:t>
          </a:r>
          <a:r>
            <a:rPr lang="en-US" sz="2000" dirty="0"/>
            <a:t> </a:t>
          </a:r>
          <a:r>
            <a:rPr lang="en-US" sz="2000" dirty="0" err="1"/>
            <a:t>với</a:t>
          </a:r>
          <a:r>
            <a:rPr lang="en-US" sz="2000" dirty="0"/>
            <a:t> </a:t>
          </a:r>
          <a:r>
            <a:rPr lang="en-US" sz="2000" dirty="0" err="1"/>
            <a:t>nhau</a:t>
          </a:r>
          <a:endParaRPr lang="en-US" sz="2000" dirty="0"/>
        </a:p>
      </dgm:t>
    </dgm:pt>
    <dgm:pt modelId="{175E17D5-41D7-4138-8D76-7DD8DE010445}" type="parTrans" cxnId="{B0AEF1A4-55E4-45E2-96FC-E16F946FB0CC}">
      <dgm:prSet/>
      <dgm:spPr/>
      <dgm:t>
        <a:bodyPr/>
        <a:lstStyle/>
        <a:p>
          <a:endParaRPr lang="en-US"/>
        </a:p>
      </dgm:t>
    </dgm:pt>
    <dgm:pt modelId="{B9EC1997-32AB-4040-8DAA-A87F38CE1BBA}" type="sibTrans" cxnId="{B0AEF1A4-55E4-45E2-96FC-E16F946FB0CC}">
      <dgm:prSet/>
      <dgm:spPr/>
      <dgm:t>
        <a:bodyPr/>
        <a:lstStyle/>
        <a:p>
          <a:endParaRPr lang="en-US"/>
        </a:p>
      </dgm:t>
    </dgm:pt>
    <dgm:pt modelId="{156BA96A-31D2-4492-ABC0-6EB6961F732B}">
      <dgm:prSet phldrT="[Text]" custT="1"/>
      <dgm:spPr/>
      <dgm:t>
        <a:bodyPr/>
        <a:lstStyle/>
        <a:p>
          <a:r>
            <a:rPr lang="en-US" sz="2000" dirty="0" err="1"/>
            <a:t>Có</a:t>
          </a:r>
          <a:r>
            <a:rPr lang="en-US" sz="2000" dirty="0"/>
            <a:t> </a:t>
          </a:r>
          <a:r>
            <a:rPr lang="en-US" sz="2000" dirty="0" err="1"/>
            <a:t>thể</a:t>
          </a:r>
          <a:r>
            <a:rPr lang="en-US" sz="2000" dirty="0"/>
            <a:t> </a:t>
          </a:r>
          <a:r>
            <a:rPr lang="en-US" sz="2000" dirty="0" err="1"/>
            <a:t>sử</a:t>
          </a:r>
          <a:r>
            <a:rPr lang="en-US" sz="2000" dirty="0"/>
            <a:t> </a:t>
          </a:r>
          <a:r>
            <a:rPr lang="en-US" sz="2000" dirty="0" err="1"/>
            <a:t>dụng</a:t>
          </a:r>
          <a:r>
            <a:rPr lang="en-US" sz="2000" dirty="0"/>
            <a:t> </a:t>
          </a:r>
          <a:r>
            <a:rPr lang="en-US" sz="2000" dirty="0" err="1"/>
            <a:t>mà</a:t>
          </a:r>
          <a:r>
            <a:rPr lang="en-US" sz="2000" dirty="0"/>
            <a:t> </a:t>
          </a:r>
          <a:r>
            <a:rPr lang="en-US" sz="2000" dirty="0" err="1"/>
            <a:t>không</a:t>
          </a:r>
          <a:r>
            <a:rPr lang="en-US" sz="2000" dirty="0"/>
            <a:t> </a:t>
          </a:r>
          <a:r>
            <a:rPr lang="en-US" sz="2000" dirty="0" err="1"/>
            <a:t>cần</a:t>
          </a:r>
          <a:r>
            <a:rPr lang="en-US" sz="2000" dirty="0"/>
            <a:t> </a:t>
          </a:r>
          <a:r>
            <a:rPr lang="en-US" sz="2000" dirty="0" err="1"/>
            <a:t>lớp</a:t>
          </a:r>
          <a:r>
            <a:rPr lang="en-US" sz="2000" dirty="0"/>
            <a:t> </a:t>
          </a:r>
          <a:r>
            <a:rPr lang="en-US" sz="2000" dirty="0" err="1"/>
            <a:t>lót</a:t>
          </a:r>
          <a:r>
            <a:rPr lang="en-US" sz="2000" dirty="0"/>
            <a:t> </a:t>
          </a:r>
          <a:r>
            <a:rPr lang="en-US" sz="2000" dirty="0" err="1"/>
            <a:t>để</a:t>
          </a:r>
          <a:r>
            <a:rPr lang="en-US" sz="2000" dirty="0"/>
            <a:t> </a:t>
          </a:r>
          <a:r>
            <a:rPr lang="en-US" sz="2000" dirty="0" err="1"/>
            <a:t>lắp</a:t>
          </a:r>
          <a:r>
            <a:rPr lang="en-US" sz="2000" dirty="0"/>
            <a:t> </a:t>
          </a:r>
          <a:r>
            <a:rPr lang="en-US" sz="2000" dirty="0" err="1"/>
            <a:t>ghép</a:t>
          </a:r>
          <a:r>
            <a:rPr lang="en-US" sz="2000" dirty="0"/>
            <a:t> </a:t>
          </a:r>
          <a:r>
            <a:rPr lang="en-US" sz="2000" dirty="0" err="1"/>
            <a:t>bê</a:t>
          </a:r>
          <a:r>
            <a:rPr lang="en-US" sz="2000" dirty="0"/>
            <a:t> </a:t>
          </a:r>
          <a:r>
            <a:rPr lang="en-US" sz="2000" dirty="0" err="1"/>
            <a:t>tông</a:t>
          </a:r>
          <a:r>
            <a:rPr lang="en-US" sz="2000" dirty="0"/>
            <a:t>; </a:t>
          </a:r>
          <a:r>
            <a:rPr lang="en-US" sz="2000" dirty="0" err="1"/>
            <a:t>bề</a:t>
          </a:r>
          <a:r>
            <a:rPr lang="en-US" sz="2000" dirty="0"/>
            <a:t> </a:t>
          </a:r>
          <a:r>
            <a:rPr lang="en-US" sz="2000" dirty="0" err="1"/>
            <a:t>mặt</a:t>
          </a:r>
          <a:r>
            <a:rPr lang="en-US" sz="2000" dirty="0"/>
            <a:t> </a:t>
          </a:r>
          <a:r>
            <a:rPr lang="en-US" sz="2000" dirty="0" err="1"/>
            <a:t>kính</a:t>
          </a:r>
          <a:r>
            <a:rPr lang="en-US" sz="2000" dirty="0"/>
            <a:t>; </a:t>
          </a:r>
          <a:r>
            <a:rPr lang="en-US" sz="2000" dirty="0" err="1"/>
            <a:t>kim</a:t>
          </a:r>
          <a:r>
            <a:rPr lang="en-US" sz="2000" dirty="0"/>
            <a:t> </a:t>
          </a:r>
          <a:r>
            <a:rPr lang="en-US" sz="2000" dirty="0" err="1"/>
            <a:t>loại</a:t>
          </a:r>
          <a:r>
            <a:rPr lang="en-US" sz="2000" dirty="0"/>
            <a:t>; </a:t>
          </a:r>
          <a:r>
            <a:rPr lang="en-US" sz="2000" dirty="0" err="1"/>
            <a:t>nhôm</a:t>
          </a:r>
          <a:r>
            <a:rPr lang="en-US" sz="2000" dirty="0"/>
            <a:t>; </a:t>
          </a:r>
          <a:r>
            <a:rPr lang="en-US" sz="2000" dirty="0" err="1"/>
            <a:t>gỗ</a:t>
          </a:r>
          <a:r>
            <a:rPr lang="en-US" sz="2000" dirty="0"/>
            <a:t>….</a:t>
          </a:r>
        </a:p>
      </dgm:t>
    </dgm:pt>
    <dgm:pt modelId="{F71115F8-990D-4E97-B6C2-3D54A960CAF7}" type="parTrans" cxnId="{270AD609-8B8C-4AD5-ADA9-156A72DF89FE}">
      <dgm:prSet/>
      <dgm:spPr/>
      <dgm:t>
        <a:bodyPr/>
        <a:lstStyle/>
        <a:p>
          <a:endParaRPr lang="en-US"/>
        </a:p>
      </dgm:t>
    </dgm:pt>
    <dgm:pt modelId="{DF60B6C6-49D4-401C-919A-7D6E445002DA}" type="sibTrans" cxnId="{270AD609-8B8C-4AD5-ADA9-156A72DF89FE}">
      <dgm:prSet/>
      <dgm:spPr/>
      <dgm:t>
        <a:bodyPr/>
        <a:lstStyle/>
        <a:p>
          <a:endParaRPr lang="en-US"/>
        </a:p>
      </dgm:t>
    </dgm:pt>
    <dgm:pt modelId="{029C091D-0202-47F3-947E-7F9E6F35567C}" type="pres">
      <dgm:prSet presAssocID="{1E171C68-8A6F-4A54-A868-74863908E5C7}" presName="Name0" presStyleCnt="0">
        <dgm:presLayoutVars>
          <dgm:chMax val="7"/>
          <dgm:chPref val="7"/>
          <dgm:dir/>
        </dgm:presLayoutVars>
      </dgm:prSet>
      <dgm:spPr/>
    </dgm:pt>
    <dgm:pt modelId="{422CED77-837C-45C0-9CED-34E731E8C872}" type="pres">
      <dgm:prSet presAssocID="{1E171C68-8A6F-4A54-A868-74863908E5C7}" presName="Name1" presStyleCnt="0"/>
      <dgm:spPr/>
    </dgm:pt>
    <dgm:pt modelId="{9F39239B-4DE2-476E-B472-AF0B09AE522F}" type="pres">
      <dgm:prSet presAssocID="{1E171C68-8A6F-4A54-A868-74863908E5C7}" presName="cycle" presStyleCnt="0"/>
      <dgm:spPr/>
    </dgm:pt>
    <dgm:pt modelId="{0AC561AA-3C13-4963-8F29-2B9B8F1AAEE0}" type="pres">
      <dgm:prSet presAssocID="{1E171C68-8A6F-4A54-A868-74863908E5C7}" presName="srcNode" presStyleLbl="node1" presStyleIdx="0" presStyleCnt="3"/>
      <dgm:spPr/>
    </dgm:pt>
    <dgm:pt modelId="{51CFDD1E-4D83-452E-BCE9-BEFEC0E47E97}" type="pres">
      <dgm:prSet presAssocID="{1E171C68-8A6F-4A54-A868-74863908E5C7}" presName="conn" presStyleLbl="parChTrans1D2" presStyleIdx="0" presStyleCnt="1"/>
      <dgm:spPr/>
    </dgm:pt>
    <dgm:pt modelId="{39BE5586-DA8D-4663-B269-02FC42D4FA48}" type="pres">
      <dgm:prSet presAssocID="{1E171C68-8A6F-4A54-A868-74863908E5C7}" presName="extraNode" presStyleLbl="node1" presStyleIdx="0" presStyleCnt="3"/>
      <dgm:spPr/>
    </dgm:pt>
    <dgm:pt modelId="{F7E71404-90B4-4880-937E-B5CFD0A8BE35}" type="pres">
      <dgm:prSet presAssocID="{1E171C68-8A6F-4A54-A868-74863908E5C7}" presName="dstNode" presStyleLbl="node1" presStyleIdx="0" presStyleCnt="3"/>
      <dgm:spPr/>
    </dgm:pt>
    <dgm:pt modelId="{7D274E1C-B3A2-4FDC-93F1-6448452558C0}" type="pres">
      <dgm:prSet presAssocID="{F4F012E3-32D5-43A0-8BB6-1EF544C54C50}" presName="text_1" presStyleLbl="node1" presStyleIdx="0" presStyleCnt="3">
        <dgm:presLayoutVars>
          <dgm:bulletEnabled val="1"/>
        </dgm:presLayoutVars>
      </dgm:prSet>
      <dgm:spPr/>
    </dgm:pt>
    <dgm:pt modelId="{7045A908-2068-4AF9-BBA9-4574EA3EFE61}" type="pres">
      <dgm:prSet presAssocID="{F4F012E3-32D5-43A0-8BB6-1EF544C54C50}" presName="accent_1" presStyleCnt="0"/>
      <dgm:spPr/>
    </dgm:pt>
    <dgm:pt modelId="{B839D26B-7F80-4C4A-A33B-F8B6917405A7}" type="pres">
      <dgm:prSet presAssocID="{F4F012E3-32D5-43A0-8BB6-1EF544C54C50}" presName="accentRepeatNode" presStyleLbl="solidFgAcc1" presStyleIdx="0" presStyleCnt="3"/>
      <dgm:spPr/>
    </dgm:pt>
    <dgm:pt modelId="{F6E0F257-795A-453B-8D2B-54BEE3A37CC9}" type="pres">
      <dgm:prSet presAssocID="{4DF86434-6DAD-45C0-BC95-701A8A443E02}" presName="text_2" presStyleLbl="node1" presStyleIdx="1" presStyleCnt="3" custLinFactNeighborX="-298">
        <dgm:presLayoutVars>
          <dgm:bulletEnabled val="1"/>
        </dgm:presLayoutVars>
      </dgm:prSet>
      <dgm:spPr/>
    </dgm:pt>
    <dgm:pt modelId="{97234885-B5AB-4B4E-B175-0ED37156CA92}" type="pres">
      <dgm:prSet presAssocID="{4DF86434-6DAD-45C0-BC95-701A8A443E02}" presName="accent_2" presStyleCnt="0"/>
      <dgm:spPr/>
    </dgm:pt>
    <dgm:pt modelId="{785C8D7F-A9BE-4481-AC12-7847CDB82F08}" type="pres">
      <dgm:prSet presAssocID="{4DF86434-6DAD-45C0-BC95-701A8A443E02}" presName="accentRepeatNode" presStyleLbl="solidFgAcc1" presStyleIdx="1" presStyleCnt="3"/>
      <dgm:spPr/>
    </dgm:pt>
    <dgm:pt modelId="{5601E3B0-B232-40DB-9D03-DB42589DD61F}" type="pres">
      <dgm:prSet presAssocID="{156BA96A-31D2-4492-ABC0-6EB6961F732B}" presName="text_3" presStyleLbl="node1" presStyleIdx="2" presStyleCnt="3">
        <dgm:presLayoutVars>
          <dgm:bulletEnabled val="1"/>
        </dgm:presLayoutVars>
      </dgm:prSet>
      <dgm:spPr/>
    </dgm:pt>
    <dgm:pt modelId="{06A9B5C2-FC99-4F7F-877D-C860B38220CC}" type="pres">
      <dgm:prSet presAssocID="{156BA96A-31D2-4492-ABC0-6EB6961F732B}" presName="accent_3" presStyleCnt="0"/>
      <dgm:spPr/>
    </dgm:pt>
    <dgm:pt modelId="{10BA3992-D559-4D2C-95FD-C4E2E83CF790}" type="pres">
      <dgm:prSet presAssocID="{156BA96A-31D2-4492-ABC0-6EB6961F732B}" presName="accentRepeatNode" presStyleLbl="solidFgAcc1" presStyleIdx="2" presStyleCnt="3"/>
      <dgm:spPr/>
    </dgm:pt>
  </dgm:ptLst>
  <dgm:cxnLst>
    <dgm:cxn modelId="{270AD609-8B8C-4AD5-ADA9-156A72DF89FE}" srcId="{1E171C68-8A6F-4A54-A868-74863908E5C7}" destId="{156BA96A-31D2-4492-ABC0-6EB6961F732B}" srcOrd="2" destOrd="0" parTransId="{F71115F8-990D-4E97-B6C2-3D54A960CAF7}" sibTransId="{DF60B6C6-49D4-401C-919A-7D6E445002DA}"/>
    <dgm:cxn modelId="{BFCA1934-870A-4F6F-83D7-D2AF6D6B6057}" srcId="{1E171C68-8A6F-4A54-A868-74863908E5C7}" destId="{F4F012E3-32D5-43A0-8BB6-1EF544C54C50}" srcOrd="0" destOrd="0" parTransId="{445A883A-5EFD-428F-9E84-CD7204212082}" sibTransId="{6A3A71E5-9D09-45E6-B5DA-1DBC3FD5DABF}"/>
    <dgm:cxn modelId="{C4BB4641-C3CD-47C3-9824-D39225F6458E}" type="presOf" srcId="{4DF86434-6DAD-45C0-BC95-701A8A443E02}" destId="{F6E0F257-795A-453B-8D2B-54BEE3A37CC9}" srcOrd="0" destOrd="0" presId="urn:microsoft.com/office/officeart/2008/layout/VerticalCurvedList"/>
    <dgm:cxn modelId="{C4608646-F60A-4C03-83B3-363FE83B5999}" type="presOf" srcId="{F4F012E3-32D5-43A0-8BB6-1EF544C54C50}" destId="{7D274E1C-B3A2-4FDC-93F1-6448452558C0}" srcOrd="0" destOrd="0" presId="urn:microsoft.com/office/officeart/2008/layout/VerticalCurvedList"/>
    <dgm:cxn modelId="{D49F25A2-AF90-4014-9DA3-5C25DC92745D}" type="presOf" srcId="{156BA96A-31D2-4492-ABC0-6EB6961F732B}" destId="{5601E3B0-B232-40DB-9D03-DB42589DD61F}" srcOrd="0" destOrd="0" presId="urn:microsoft.com/office/officeart/2008/layout/VerticalCurvedList"/>
    <dgm:cxn modelId="{B0AEF1A4-55E4-45E2-96FC-E16F946FB0CC}" srcId="{1E171C68-8A6F-4A54-A868-74863908E5C7}" destId="{4DF86434-6DAD-45C0-BC95-701A8A443E02}" srcOrd="1" destOrd="0" parTransId="{175E17D5-41D7-4138-8D76-7DD8DE010445}" sibTransId="{B9EC1997-32AB-4040-8DAA-A87F38CE1BBA}"/>
    <dgm:cxn modelId="{E6E5DCD3-93C4-4386-AA8E-78D136956659}" type="presOf" srcId="{1E171C68-8A6F-4A54-A868-74863908E5C7}" destId="{029C091D-0202-47F3-947E-7F9E6F35567C}" srcOrd="0" destOrd="0" presId="urn:microsoft.com/office/officeart/2008/layout/VerticalCurvedList"/>
    <dgm:cxn modelId="{B83CF7D8-56D1-4BF6-A1DD-B6345ADAD960}" type="presOf" srcId="{6A3A71E5-9D09-45E6-B5DA-1DBC3FD5DABF}" destId="{51CFDD1E-4D83-452E-BCE9-BEFEC0E47E97}" srcOrd="0" destOrd="0" presId="urn:microsoft.com/office/officeart/2008/layout/VerticalCurvedList"/>
    <dgm:cxn modelId="{D487E645-D513-429C-9738-B9AD30D3D137}" type="presParOf" srcId="{029C091D-0202-47F3-947E-7F9E6F35567C}" destId="{422CED77-837C-45C0-9CED-34E731E8C872}" srcOrd="0" destOrd="0" presId="urn:microsoft.com/office/officeart/2008/layout/VerticalCurvedList"/>
    <dgm:cxn modelId="{385BE7D6-7CD3-425F-9256-4AFFC7F5D596}" type="presParOf" srcId="{422CED77-837C-45C0-9CED-34E731E8C872}" destId="{9F39239B-4DE2-476E-B472-AF0B09AE522F}" srcOrd="0" destOrd="0" presId="urn:microsoft.com/office/officeart/2008/layout/VerticalCurvedList"/>
    <dgm:cxn modelId="{FB7347F0-70B7-457A-85F1-BF22F81A764F}" type="presParOf" srcId="{9F39239B-4DE2-476E-B472-AF0B09AE522F}" destId="{0AC561AA-3C13-4963-8F29-2B9B8F1AAEE0}" srcOrd="0" destOrd="0" presId="urn:microsoft.com/office/officeart/2008/layout/VerticalCurvedList"/>
    <dgm:cxn modelId="{941CE911-819C-4410-BE29-09781052E570}" type="presParOf" srcId="{9F39239B-4DE2-476E-B472-AF0B09AE522F}" destId="{51CFDD1E-4D83-452E-BCE9-BEFEC0E47E97}" srcOrd="1" destOrd="0" presId="urn:microsoft.com/office/officeart/2008/layout/VerticalCurvedList"/>
    <dgm:cxn modelId="{67E1F1EC-573E-4BD1-99A1-FE7BD159DC9C}" type="presParOf" srcId="{9F39239B-4DE2-476E-B472-AF0B09AE522F}" destId="{39BE5586-DA8D-4663-B269-02FC42D4FA48}" srcOrd="2" destOrd="0" presId="urn:microsoft.com/office/officeart/2008/layout/VerticalCurvedList"/>
    <dgm:cxn modelId="{02A14B76-A815-47D8-9F73-01E24AB8A508}" type="presParOf" srcId="{9F39239B-4DE2-476E-B472-AF0B09AE522F}" destId="{F7E71404-90B4-4880-937E-B5CFD0A8BE35}" srcOrd="3" destOrd="0" presId="urn:microsoft.com/office/officeart/2008/layout/VerticalCurvedList"/>
    <dgm:cxn modelId="{1B90DCC7-BD55-4684-BB3E-88B45371E3D9}" type="presParOf" srcId="{422CED77-837C-45C0-9CED-34E731E8C872}" destId="{7D274E1C-B3A2-4FDC-93F1-6448452558C0}" srcOrd="1" destOrd="0" presId="urn:microsoft.com/office/officeart/2008/layout/VerticalCurvedList"/>
    <dgm:cxn modelId="{1B7B3229-69DC-48F8-9EEF-758B620DFA7F}" type="presParOf" srcId="{422CED77-837C-45C0-9CED-34E731E8C872}" destId="{7045A908-2068-4AF9-BBA9-4574EA3EFE61}" srcOrd="2" destOrd="0" presId="urn:microsoft.com/office/officeart/2008/layout/VerticalCurvedList"/>
    <dgm:cxn modelId="{1A4B9F38-8185-4D93-87E9-B32D2BAA6A55}" type="presParOf" srcId="{7045A908-2068-4AF9-BBA9-4574EA3EFE61}" destId="{B839D26B-7F80-4C4A-A33B-F8B6917405A7}" srcOrd="0" destOrd="0" presId="urn:microsoft.com/office/officeart/2008/layout/VerticalCurvedList"/>
    <dgm:cxn modelId="{CCA1EC16-5935-434B-A46E-B193BDDB5B2D}" type="presParOf" srcId="{422CED77-837C-45C0-9CED-34E731E8C872}" destId="{F6E0F257-795A-453B-8D2B-54BEE3A37CC9}" srcOrd="3" destOrd="0" presId="urn:microsoft.com/office/officeart/2008/layout/VerticalCurvedList"/>
    <dgm:cxn modelId="{E760D3EA-FCE8-4AB7-9DA1-6B599A14302F}" type="presParOf" srcId="{422CED77-837C-45C0-9CED-34E731E8C872}" destId="{97234885-B5AB-4B4E-B175-0ED37156CA92}" srcOrd="4" destOrd="0" presId="urn:microsoft.com/office/officeart/2008/layout/VerticalCurvedList"/>
    <dgm:cxn modelId="{5CB41FBB-2F96-4C44-ABAA-EAFF4BE6F277}" type="presParOf" srcId="{97234885-B5AB-4B4E-B175-0ED37156CA92}" destId="{785C8D7F-A9BE-4481-AC12-7847CDB82F08}" srcOrd="0" destOrd="0" presId="urn:microsoft.com/office/officeart/2008/layout/VerticalCurvedList"/>
    <dgm:cxn modelId="{89CDDFB6-1D21-4C53-AA05-CA24EEC63EF7}" type="presParOf" srcId="{422CED77-837C-45C0-9CED-34E731E8C872}" destId="{5601E3B0-B232-40DB-9D03-DB42589DD61F}" srcOrd="5" destOrd="0" presId="urn:microsoft.com/office/officeart/2008/layout/VerticalCurvedList"/>
    <dgm:cxn modelId="{252F9A57-7F72-4154-90C1-392D111FA859}" type="presParOf" srcId="{422CED77-837C-45C0-9CED-34E731E8C872}" destId="{06A9B5C2-FC99-4F7F-877D-C860B38220CC}" srcOrd="6" destOrd="0" presId="urn:microsoft.com/office/officeart/2008/layout/VerticalCurvedList"/>
    <dgm:cxn modelId="{4039025D-E668-44E7-A8E4-4E9325D6D780}" type="presParOf" srcId="{06A9B5C2-FC99-4F7F-877D-C860B38220CC}" destId="{10BA3992-D559-4D2C-95FD-C4E2E83CF79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E242CF-B123-4D42-8BAC-3F15DBB0C269}" type="doc">
      <dgm:prSet loTypeId="urn:microsoft.com/office/officeart/2005/8/layout/chevron2" loCatId="process" qsTypeId="urn:microsoft.com/office/officeart/2005/8/quickstyle/3d1" qsCatId="3D" csTypeId="urn:microsoft.com/office/officeart/2005/8/colors/colorful3" csCatId="colorful" phldr="1"/>
      <dgm:spPr/>
      <dgm:t>
        <a:bodyPr/>
        <a:lstStyle/>
        <a:p>
          <a:endParaRPr lang="en-US"/>
        </a:p>
      </dgm:t>
    </dgm:pt>
    <dgm:pt modelId="{9321AA39-2831-4B86-97B2-0DD43B732222}">
      <dgm:prSet phldrT="[Text]"/>
      <dgm:spPr/>
      <dgm:t>
        <a:bodyPr/>
        <a:lstStyle/>
        <a:p>
          <a:endParaRPr lang="en-US" dirty="0"/>
        </a:p>
        <a:p>
          <a:endParaRPr lang="en-US" dirty="0"/>
        </a:p>
      </dgm:t>
    </dgm:pt>
    <dgm:pt modelId="{4696CBCE-0489-41DD-A79F-57454C61B1DE}" type="parTrans" cxnId="{C354F841-C489-4EEE-BEEB-4903C5C64886}">
      <dgm:prSet/>
      <dgm:spPr/>
      <dgm:t>
        <a:bodyPr/>
        <a:lstStyle/>
        <a:p>
          <a:endParaRPr lang="en-US"/>
        </a:p>
      </dgm:t>
    </dgm:pt>
    <dgm:pt modelId="{A4E5E692-9A40-4EFB-A59C-8031C3EC803D}" type="sibTrans" cxnId="{C354F841-C489-4EEE-BEEB-4903C5C64886}">
      <dgm:prSet/>
      <dgm:spPr/>
      <dgm:t>
        <a:bodyPr/>
        <a:lstStyle/>
        <a:p>
          <a:endParaRPr lang="en-US"/>
        </a:p>
      </dgm:t>
    </dgm:pt>
    <dgm:pt modelId="{C3A211CD-64B6-437F-BF1C-86873E97F9B9}">
      <dgm:prSet phldrT="[Text]"/>
      <dgm:spPr/>
      <dgm:t>
        <a:bodyPr/>
        <a:lstStyle/>
        <a:p>
          <a:r>
            <a:rPr lang="en-US" dirty="0"/>
            <a:t>Dễ thi công công:Chỉ cần thêm xi măng và hỗn hợp và sử dụng</a:t>
          </a:r>
        </a:p>
      </dgm:t>
    </dgm:pt>
    <dgm:pt modelId="{D2C14FF5-6F8A-47DC-BD45-527A712D5EC1}" type="parTrans" cxnId="{A858213A-D329-4A69-BBC3-0E0829A1A40C}">
      <dgm:prSet/>
      <dgm:spPr/>
      <dgm:t>
        <a:bodyPr/>
        <a:lstStyle/>
        <a:p>
          <a:endParaRPr lang="en-US"/>
        </a:p>
      </dgm:t>
    </dgm:pt>
    <dgm:pt modelId="{1969FA4D-E19B-453E-8A29-B2D28C1EB150}" type="sibTrans" cxnId="{A858213A-D329-4A69-BBC3-0E0829A1A40C}">
      <dgm:prSet/>
      <dgm:spPr/>
      <dgm:t>
        <a:bodyPr/>
        <a:lstStyle/>
        <a:p>
          <a:endParaRPr lang="en-US"/>
        </a:p>
      </dgm:t>
    </dgm:pt>
    <dgm:pt modelId="{C4A17CE3-2B30-4BA8-9575-667460B9B0FB}">
      <dgm:prSet phldrT="[Text]"/>
      <dgm:spPr/>
      <dgm:t>
        <a:bodyPr/>
        <a:lstStyle/>
        <a:p>
          <a:r>
            <a:rPr lang="en-US" dirty="0"/>
            <a:t>Tăng cường độ bám dính với nhiều loại chất nền</a:t>
          </a:r>
        </a:p>
      </dgm:t>
    </dgm:pt>
    <dgm:pt modelId="{BCB3C888-28AB-4D3F-B76D-0CD843E85797}" type="parTrans" cxnId="{D77A4234-F10B-4BAD-8997-F03AC04F511F}">
      <dgm:prSet/>
      <dgm:spPr/>
      <dgm:t>
        <a:bodyPr/>
        <a:lstStyle/>
        <a:p>
          <a:endParaRPr lang="en-US"/>
        </a:p>
      </dgm:t>
    </dgm:pt>
    <dgm:pt modelId="{907BF918-FF0A-4CE0-A88F-3A50412C9664}" type="sibTrans" cxnId="{D77A4234-F10B-4BAD-8997-F03AC04F511F}">
      <dgm:prSet/>
      <dgm:spPr/>
      <dgm:t>
        <a:bodyPr/>
        <a:lstStyle/>
        <a:p>
          <a:endParaRPr lang="en-US"/>
        </a:p>
      </dgm:t>
    </dgm:pt>
    <dgm:pt modelId="{F7089371-C4A1-4A89-98ED-5030F40DA777}">
      <dgm:prSet phldrT="[Text]"/>
      <dgm:spPr/>
      <dgm:t>
        <a:bodyPr/>
        <a:lstStyle/>
        <a:p>
          <a:endParaRPr lang="en-US" dirty="0"/>
        </a:p>
      </dgm:t>
    </dgm:pt>
    <dgm:pt modelId="{D9B0BFDD-C984-43B4-BDC5-DFDB9C4F7B55}" type="parTrans" cxnId="{0B34967D-79E2-4697-9770-4AB5BCE2B029}">
      <dgm:prSet/>
      <dgm:spPr/>
      <dgm:t>
        <a:bodyPr/>
        <a:lstStyle/>
        <a:p>
          <a:endParaRPr lang="en-US"/>
        </a:p>
      </dgm:t>
    </dgm:pt>
    <dgm:pt modelId="{74BB7BF6-15C9-453B-B388-FB7E818472F8}" type="sibTrans" cxnId="{0B34967D-79E2-4697-9770-4AB5BCE2B029}">
      <dgm:prSet/>
      <dgm:spPr/>
      <dgm:t>
        <a:bodyPr/>
        <a:lstStyle/>
        <a:p>
          <a:endParaRPr lang="en-US"/>
        </a:p>
      </dgm:t>
    </dgm:pt>
    <dgm:pt modelId="{A494733E-42DC-4797-86B9-FC8AD8FCEB38}">
      <dgm:prSet phldrT="[Text]"/>
      <dgm:spPr/>
      <dgm:t>
        <a:bodyPr/>
        <a:lstStyle/>
        <a:p>
          <a:r>
            <a:rPr lang="en-US" dirty="0"/>
            <a:t>Giảm co ngót</a:t>
          </a:r>
        </a:p>
      </dgm:t>
    </dgm:pt>
    <dgm:pt modelId="{B1BBF04B-3171-4B6E-9A02-DF52D3E7FBD4}" type="parTrans" cxnId="{E2A5C4AF-F2A2-47B1-B07C-7CE9AD39058C}">
      <dgm:prSet/>
      <dgm:spPr/>
      <dgm:t>
        <a:bodyPr/>
        <a:lstStyle/>
        <a:p>
          <a:endParaRPr lang="en-US"/>
        </a:p>
      </dgm:t>
    </dgm:pt>
    <dgm:pt modelId="{2D1C25AF-F00D-43AB-A32B-3DA800613C24}" type="sibTrans" cxnId="{E2A5C4AF-F2A2-47B1-B07C-7CE9AD39058C}">
      <dgm:prSet/>
      <dgm:spPr/>
      <dgm:t>
        <a:bodyPr/>
        <a:lstStyle/>
        <a:p>
          <a:endParaRPr lang="en-US"/>
        </a:p>
      </dgm:t>
    </dgm:pt>
    <dgm:pt modelId="{E6C35895-B230-4781-BD72-E4769380AEA5}">
      <dgm:prSet phldrT="[Text]"/>
      <dgm:spPr/>
      <dgm:t>
        <a:bodyPr/>
        <a:lstStyle/>
        <a:p>
          <a:r>
            <a:rPr lang="en-US" dirty="0"/>
            <a:t>Tăng khả năng chịu mài mòn, hóa chất và va đập</a:t>
          </a:r>
        </a:p>
      </dgm:t>
    </dgm:pt>
    <dgm:pt modelId="{55C34540-2C0B-4685-AC56-88CD620AAF85}" type="parTrans" cxnId="{875C739B-6BDC-4D4E-A0D8-3F7C5A53C787}">
      <dgm:prSet/>
      <dgm:spPr/>
      <dgm:t>
        <a:bodyPr/>
        <a:lstStyle/>
        <a:p>
          <a:endParaRPr lang="en-US"/>
        </a:p>
      </dgm:t>
    </dgm:pt>
    <dgm:pt modelId="{5EF731B3-6595-479C-A44C-2827606CA317}" type="sibTrans" cxnId="{875C739B-6BDC-4D4E-A0D8-3F7C5A53C787}">
      <dgm:prSet/>
      <dgm:spPr/>
      <dgm:t>
        <a:bodyPr/>
        <a:lstStyle/>
        <a:p>
          <a:endParaRPr lang="en-US"/>
        </a:p>
      </dgm:t>
    </dgm:pt>
    <dgm:pt modelId="{94D12CCF-ACC8-4FC9-B1B4-462DEC1965EF}">
      <dgm:prSet phldrT="[Text]"/>
      <dgm:spPr/>
      <dgm:t>
        <a:bodyPr/>
        <a:lstStyle/>
        <a:p>
          <a:endParaRPr lang="en-US" dirty="0"/>
        </a:p>
      </dgm:t>
    </dgm:pt>
    <dgm:pt modelId="{E0894E2E-F0BF-435E-89A4-8BD3C63DA8FC}" type="parTrans" cxnId="{25FA445C-8C15-49B5-9B71-B61E19DFABAB}">
      <dgm:prSet/>
      <dgm:spPr/>
      <dgm:t>
        <a:bodyPr/>
        <a:lstStyle/>
        <a:p>
          <a:endParaRPr lang="en-US"/>
        </a:p>
      </dgm:t>
    </dgm:pt>
    <dgm:pt modelId="{269E877B-2E69-4A07-AF5B-89BBD4C9D874}" type="sibTrans" cxnId="{25FA445C-8C15-49B5-9B71-B61E19DFABAB}">
      <dgm:prSet/>
      <dgm:spPr/>
      <dgm:t>
        <a:bodyPr/>
        <a:lstStyle/>
        <a:p>
          <a:endParaRPr lang="en-US"/>
        </a:p>
      </dgm:t>
    </dgm:pt>
    <dgm:pt modelId="{2F632CD8-548D-4969-8FC8-950C45B982DA}">
      <dgm:prSet phldrT="[Text]"/>
      <dgm:spPr/>
      <dgm:t>
        <a:bodyPr/>
        <a:lstStyle/>
        <a:p>
          <a:r>
            <a:rPr lang="en-US" dirty="0"/>
            <a:t>Tăng độ bền nén, uốn và kéo</a:t>
          </a:r>
        </a:p>
      </dgm:t>
    </dgm:pt>
    <dgm:pt modelId="{A79DEC7A-D832-47CD-9FA1-B87B8B443EE6}" type="parTrans" cxnId="{98760EF0-119A-4955-9D2D-AAA29A8851A5}">
      <dgm:prSet/>
      <dgm:spPr/>
      <dgm:t>
        <a:bodyPr/>
        <a:lstStyle/>
        <a:p>
          <a:endParaRPr lang="en-US"/>
        </a:p>
      </dgm:t>
    </dgm:pt>
    <dgm:pt modelId="{455B1FF3-4F26-491B-8812-AEBD154F171E}" type="sibTrans" cxnId="{98760EF0-119A-4955-9D2D-AAA29A8851A5}">
      <dgm:prSet/>
      <dgm:spPr/>
      <dgm:t>
        <a:bodyPr/>
        <a:lstStyle/>
        <a:p>
          <a:endParaRPr lang="en-US"/>
        </a:p>
      </dgm:t>
    </dgm:pt>
    <dgm:pt modelId="{87550D5C-4A7D-449D-B507-74D9ECF71F69}">
      <dgm:prSet phldrT="[Text]"/>
      <dgm:spPr/>
      <dgm:t>
        <a:bodyPr/>
        <a:lstStyle/>
        <a:p>
          <a:r>
            <a:rPr lang="en-US" dirty="0"/>
            <a:t>Giảm khả năng thấm nước, bảo vệ chống cacbonat hóa</a:t>
          </a:r>
        </a:p>
      </dgm:t>
    </dgm:pt>
    <dgm:pt modelId="{58EAFB85-6F25-40EB-ADF7-7B745DF674D9}" type="parTrans" cxnId="{309A6DB2-E6A3-4627-8906-A8B66B7AC74F}">
      <dgm:prSet/>
      <dgm:spPr/>
      <dgm:t>
        <a:bodyPr/>
        <a:lstStyle/>
        <a:p>
          <a:endParaRPr lang="en-US"/>
        </a:p>
      </dgm:t>
    </dgm:pt>
    <dgm:pt modelId="{4DBE2954-32EA-429A-B441-A807C1F9C687}" type="sibTrans" cxnId="{309A6DB2-E6A3-4627-8906-A8B66B7AC74F}">
      <dgm:prSet/>
      <dgm:spPr/>
      <dgm:t>
        <a:bodyPr/>
        <a:lstStyle/>
        <a:p>
          <a:endParaRPr lang="en-US"/>
        </a:p>
      </dgm:t>
    </dgm:pt>
    <dgm:pt modelId="{47EC5A7F-BB0E-4B6C-831D-C5B4FC633DD6}" type="pres">
      <dgm:prSet presAssocID="{FEE242CF-B123-4D42-8BAC-3F15DBB0C269}" presName="linearFlow" presStyleCnt="0">
        <dgm:presLayoutVars>
          <dgm:dir/>
          <dgm:animLvl val="lvl"/>
          <dgm:resizeHandles val="exact"/>
        </dgm:presLayoutVars>
      </dgm:prSet>
      <dgm:spPr/>
    </dgm:pt>
    <dgm:pt modelId="{75A49CD6-FACD-4CC5-9FBD-C39F7554FF74}" type="pres">
      <dgm:prSet presAssocID="{9321AA39-2831-4B86-97B2-0DD43B732222}" presName="composite" presStyleCnt="0"/>
      <dgm:spPr/>
    </dgm:pt>
    <dgm:pt modelId="{61AA2A68-2231-4AB2-8147-0DE08BB52B66}" type="pres">
      <dgm:prSet presAssocID="{9321AA39-2831-4B86-97B2-0DD43B732222}" presName="parentText" presStyleLbl="alignNode1" presStyleIdx="0" presStyleCnt="3">
        <dgm:presLayoutVars>
          <dgm:chMax val="1"/>
          <dgm:bulletEnabled val="1"/>
        </dgm:presLayoutVars>
      </dgm:prSet>
      <dgm:spPr/>
    </dgm:pt>
    <dgm:pt modelId="{5895EC32-478A-4B30-9672-74AFD45D9A8C}" type="pres">
      <dgm:prSet presAssocID="{9321AA39-2831-4B86-97B2-0DD43B732222}" presName="descendantText" presStyleLbl="alignAcc1" presStyleIdx="0" presStyleCnt="3" custScaleY="101721">
        <dgm:presLayoutVars>
          <dgm:bulletEnabled val="1"/>
        </dgm:presLayoutVars>
      </dgm:prSet>
      <dgm:spPr/>
    </dgm:pt>
    <dgm:pt modelId="{9383A882-4CE2-4005-A7F7-0EC01C6FF533}" type="pres">
      <dgm:prSet presAssocID="{A4E5E692-9A40-4EFB-A59C-8031C3EC803D}" presName="sp" presStyleCnt="0"/>
      <dgm:spPr/>
    </dgm:pt>
    <dgm:pt modelId="{EF4CF8CA-9A4C-41BA-A682-240895C477D8}" type="pres">
      <dgm:prSet presAssocID="{F7089371-C4A1-4A89-98ED-5030F40DA777}" presName="composite" presStyleCnt="0"/>
      <dgm:spPr/>
    </dgm:pt>
    <dgm:pt modelId="{98AFFE7F-625F-4B23-A70D-CDDE816ED6AA}" type="pres">
      <dgm:prSet presAssocID="{F7089371-C4A1-4A89-98ED-5030F40DA777}" presName="parentText" presStyleLbl="alignNode1" presStyleIdx="1" presStyleCnt="3">
        <dgm:presLayoutVars>
          <dgm:chMax val="1"/>
          <dgm:bulletEnabled val="1"/>
        </dgm:presLayoutVars>
      </dgm:prSet>
      <dgm:spPr/>
    </dgm:pt>
    <dgm:pt modelId="{78D9B47C-3E26-4FD9-BF75-E2C31B9CA2A7}" type="pres">
      <dgm:prSet presAssocID="{F7089371-C4A1-4A89-98ED-5030F40DA777}" presName="descendantText" presStyleLbl="alignAcc1" presStyleIdx="1" presStyleCnt="3">
        <dgm:presLayoutVars>
          <dgm:bulletEnabled val="1"/>
        </dgm:presLayoutVars>
      </dgm:prSet>
      <dgm:spPr/>
    </dgm:pt>
    <dgm:pt modelId="{1AFC5498-ED11-4B23-9263-783A0E43C7E3}" type="pres">
      <dgm:prSet presAssocID="{74BB7BF6-15C9-453B-B388-FB7E818472F8}" presName="sp" presStyleCnt="0"/>
      <dgm:spPr/>
    </dgm:pt>
    <dgm:pt modelId="{19778E27-8C5D-40BB-B182-5A8F8B4993E3}" type="pres">
      <dgm:prSet presAssocID="{94D12CCF-ACC8-4FC9-B1B4-462DEC1965EF}" presName="composite" presStyleCnt="0"/>
      <dgm:spPr/>
    </dgm:pt>
    <dgm:pt modelId="{D3C65732-10EF-468A-984E-BF57F083DDDB}" type="pres">
      <dgm:prSet presAssocID="{94D12CCF-ACC8-4FC9-B1B4-462DEC1965EF}" presName="parentText" presStyleLbl="alignNode1" presStyleIdx="2" presStyleCnt="3">
        <dgm:presLayoutVars>
          <dgm:chMax val="1"/>
          <dgm:bulletEnabled val="1"/>
        </dgm:presLayoutVars>
      </dgm:prSet>
      <dgm:spPr/>
    </dgm:pt>
    <dgm:pt modelId="{2FFD8EA4-1AB4-483E-8B4E-BABF96CBC5BC}" type="pres">
      <dgm:prSet presAssocID="{94D12CCF-ACC8-4FC9-B1B4-462DEC1965EF}" presName="descendantText" presStyleLbl="alignAcc1" presStyleIdx="2" presStyleCnt="3">
        <dgm:presLayoutVars>
          <dgm:bulletEnabled val="1"/>
        </dgm:presLayoutVars>
      </dgm:prSet>
      <dgm:spPr/>
    </dgm:pt>
  </dgm:ptLst>
  <dgm:cxnLst>
    <dgm:cxn modelId="{D77A4234-F10B-4BAD-8997-F03AC04F511F}" srcId="{9321AA39-2831-4B86-97B2-0DD43B732222}" destId="{C4A17CE3-2B30-4BA8-9575-667460B9B0FB}" srcOrd="1" destOrd="0" parTransId="{BCB3C888-28AB-4D3F-B76D-0CD843E85797}" sibTransId="{907BF918-FF0A-4CE0-A88F-3A50412C9664}"/>
    <dgm:cxn modelId="{A858213A-D329-4A69-BBC3-0E0829A1A40C}" srcId="{9321AA39-2831-4B86-97B2-0DD43B732222}" destId="{C3A211CD-64B6-437F-BF1C-86873E97F9B9}" srcOrd="0" destOrd="0" parTransId="{D2C14FF5-6F8A-47DC-BD45-527A712D5EC1}" sibTransId="{1969FA4D-E19B-453E-8A29-B2D28C1EB150}"/>
    <dgm:cxn modelId="{25FA445C-8C15-49B5-9B71-B61E19DFABAB}" srcId="{FEE242CF-B123-4D42-8BAC-3F15DBB0C269}" destId="{94D12CCF-ACC8-4FC9-B1B4-462DEC1965EF}" srcOrd="2" destOrd="0" parTransId="{E0894E2E-F0BF-435E-89A4-8BD3C63DA8FC}" sibTransId="{269E877B-2E69-4A07-AF5B-89BBD4C9D874}"/>
    <dgm:cxn modelId="{3F874341-5F81-4A81-98FA-47947B34D6E1}" type="presOf" srcId="{87550D5C-4A7D-449D-B507-74D9ECF71F69}" destId="{2FFD8EA4-1AB4-483E-8B4E-BABF96CBC5BC}" srcOrd="0" destOrd="1" presId="urn:microsoft.com/office/officeart/2005/8/layout/chevron2"/>
    <dgm:cxn modelId="{C354F841-C489-4EEE-BEEB-4903C5C64886}" srcId="{FEE242CF-B123-4D42-8BAC-3F15DBB0C269}" destId="{9321AA39-2831-4B86-97B2-0DD43B732222}" srcOrd="0" destOrd="0" parTransId="{4696CBCE-0489-41DD-A79F-57454C61B1DE}" sibTransId="{A4E5E692-9A40-4EFB-A59C-8031C3EC803D}"/>
    <dgm:cxn modelId="{4D342F48-0C03-4C76-AA11-64A41D583E9E}" type="presOf" srcId="{A494733E-42DC-4797-86B9-FC8AD8FCEB38}" destId="{78D9B47C-3E26-4FD9-BF75-E2C31B9CA2A7}" srcOrd="0" destOrd="0" presId="urn:microsoft.com/office/officeart/2005/8/layout/chevron2"/>
    <dgm:cxn modelId="{F60FA173-89FA-48F8-A0D1-2445363D31D2}" type="presOf" srcId="{C4A17CE3-2B30-4BA8-9575-667460B9B0FB}" destId="{5895EC32-478A-4B30-9672-74AFD45D9A8C}" srcOrd="0" destOrd="1" presId="urn:microsoft.com/office/officeart/2005/8/layout/chevron2"/>
    <dgm:cxn modelId="{8074F853-5E2A-4FAE-B4F2-0D61BBBCE97B}" type="presOf" srcId="{9321AA39-2831-4B86-97B2-0DD43B732222}" destId="{61AA2A68-2231-4AB2-8147-0DE08BB52B66}" srcOrd="0" destOrd="0" presId="urn:microsoft.com/office/officeart/2005/8/layout/chevron2"/>
    <dgm:cxn modelId="{A22A4776-75F4-45AF-AA76-B57028A79D4E}" type="presOf" srcId="{F7089371-C4A1-4A89-98ED-5030F40DA777}" destId="{98AFFE7F-625F-4B23-A70D-CDDE816ED6AA}" srcOrd="0" destOrd="0" presId="urn:microsoft.com/office/officeart/2005/8/layout/chevron2"/>
    <dgm:cxn modelId="{0B34967D-79E2-4697-9770-4AB5BCE2B029}" srcId="{FEE242CF-B123-4D42-8BAC-3F15DBB0C269}" destId="{F7089371-C4A1-4A89-98ED-5030F40DA777}" srcOrd="1" destOrd="0" parTransId="{D9B0BFDD-C984-43B4-BDC5-DFDB9C4F7B55}" sibTransId="{74BB7BF6-15C9-453B-B388-FB7E818472F8}"/>
    <dgm:cxn modelId="{875C739B-6BDC-4D4E-A0D8-3F7C5A53C787}" srcId="{F7089371-C4A1-4A89-98ED-5030F40DA777}" destId="{E6C35895-B230-4781-BD72-E4769380AEA5}" srcOrd="1" destOrd="0" parTransId="{55C34540-2C0B-4685-AC56-88CD620AAF85}" sibTransId="{5EF731B3-6595-479C-A44C-2827606CA317}"/>
    <dgm:cxn modelId="{4BF4A3A8-36D7-48BC-8CD3-BC04872792DE}" type="presOf" srcId="{FEE242CF-B123-4D42-8BAC-3F15DBB0C269}" destId="{47EC5A7F-BB0E-4B6C-831D-C5B4FC633DD6}" srcOrd="0" destOrd="0" presId="urn:microsoft.com/office/officeart/2005/8/layout/chevron2"/>
    <dgm:cxn modelId="{E2A5C4AF-F2A2-47B1-B07C-7CE9AD39058C}" srcId="{F7089371-C4A1-4A89-98ED-5030F40DA777}" destId="{A494733E-42DC-4797-86B9-FC8AD8FCEB38}" srcOrd="0" destOrd="0" parTransId="{B1BBF04B-3171-4B6E-9A02-DF52D3E7FBD4}" sibTransId="{2D1C25AF-F00D-43AB-A32B-3DA800613C24}"/>
    <dgm:cxn modelId="{309A6DB2-E6A3-4627-8906-A8B66B7AC74F}" srcId="{94D12CCF-ACC8-4FC9-B1B4-462DEC1965EF}" destId="{87550D5C-4A7D-449D-B507-74D9ECF71F69}" srcOrd="1" destOrd="0" parTransId="{58EAFB85-6F25-40EB-ADF7-7B745DF674D9}" sibTransId="{4DBE2954-32EA-429A-B441-A807C1F9C687}"/>
    <dgm:cxn modelId="{15640CBE-7183-49F7-B803-EAE8497FC994}" type="presOf" srcId="{2F632CD8-548D-4969-8FC8-950C45B982DA}" destId="{2FFD8EA4-1AB4-483E-8B4E-BABF96CBC5BC}" srcOrd="0" destOrd="0" presId="urn:microsoft.com/office/officeart/2005/8/layout/chevron2"/>
    <dgm:cxn modelId="{8E7856DB-C9CC-45EF-A8FD-ED9540C01C45}" type="presOf" srcId="{C3A211CD-64B6-437F-BF1C-86873E97F9B9}" destId="{5895EC32-478A-4B30-9672-74AFD45D9A8C}" srcOrd="0" destOrd="0" presId="urn:microsoft.com/office/officeart/2005/8/layout/chevron2"/>
    <dgm:cxn modelId="{CB861BE5-48B7-49B0-A4D9-628EA44AECF8}" type="presOf" srcId="{94D12CCF-ACC8-4FC9-B1B4-462DEC1965EF}" destId="{D3C65732-10EF-468A-984E-BF57F083DDDB}" srcOrd="0" destOrd="0" presId="urn:microsoft.com/office/officeart/2005/8/layout/chevron2"/>
    <dgm:cxn modelId="{334098E6-8E52-468D-9BDD-2B0F0EBED222}" type="presOf" srcId="{E6C35895-B230-4781-BD72-E4769380AEA5}" destId="{78D9B47C-3E26-4FD9-BF75-E2C31B9CA2A7}" srcOrd="0" destOrd="1" presId="urn:microsoft.com/office/officeart/2005/8/layout/chevron2"/>
    <dgm:cxn modelId="{98760EF0-119A-4955-9D2D-AAA29A8851A5}" srcId="{94D12CCF-ACC8-4FC9-B1B4-462DEC1965EF}" destId="{2F632CD8-548D-4969-8FC8-950C45B982DA}" srcOrd="0" destOrd="0" parTransId="{A79DEC7A-D832-47CD-9FA1-B87B8B443EE6}" sibTransId="{455B1FF3-4F26-491B-8812-AEBD154F171E}"/>
    <dgm:cxn modelId="{CCF5CCF8-C012-4C54-83D1-3299D9410393}" type="presParOf" srcId="{47EC5A7F-BB0E-4B6C-831D-C5B4FC633DD6}" destId="{75A49CD6-FACD-4CC5-9FBD-C39F7554FF74}" srcOrd="0" destOrd="0" presId="urn:microsoft.com/office/officeart/2005/8/layout/chevron2"/>
    <dgm:cxn modelId="{F758735D-EFC4-4457-B048-605D949784B1}" type="presParOf" srcId="{75A49CD6-FACD-4CC5-9FBD-C39F7554FF74}" destId="{61AA2A68-2231-4AB2-8147-0DE08BB52B66}" srcOrd="0" destOrd="0" presId="urn:microsoft.com/office/officeart/2005/8/layout/chevron2"/>
    <dgm:cxn modelId="{4F662FBD-89DD-4C47-999D-D4D99F77A9BC}" type="presParOf" srcId="{75A49CD6-FACD-4CC5-9FBD-C39F7554FF74}" destId="{5895EC32-478A-4B30-9672-74AFD45D9A8C}" srcOrd="1" destOrd="0" presId="urn:microsoft.com/office/officeart/2005/8/layout/chevron2"/>
    <dgm:cxn modelId="{308F96B4-588F-4FF8-9732-C2A0036C5F6C}" type="presParOf" srcId="{47EC5A7F-BB0E-4B6C-831D-C5B4FC633DD6}" destId="{9383A882-4CE2-4005-A7F7-0EC01C6FF533}" srcOrd="1" destOrd="0" presId="urn:microsoft.com/office/officeart/2005/8/layout/chevron2"/>
    <dgm:cxn modelId="{F7617681-DCC6-4B57-BBA6-234ACD835621}" type="presParOf" srcId="{47EC5A7F-BB0E-4B6C-831D-C5B4FC633DD6}" destId="{EF4CF8CA-9A4C-41BA-A682-240895C477D8}" srcOrd="2" destOrd="0" presId="urn:microsoft.com/office/officeart/2005/8/layout/chevron2"/>
    <dgm:cxn modelId="{CB2F260C-4825-4620-A281-7844BAD469EA}" type="presParOf" srcId="{EF4CF8CA-9A4C-41BA-A682-240895C477D8}" destId="{98AFFE7F-625F-4B23-A70D-CDDE816ED6AA}" srcOrd="0" destOrd="0" presId="urn:microsoft.com/office/officeart/2005/8/layout/chevron2"/>
    <dgm:cxn modelId="{CE59F655-8CAF-4E98-A161-B86D051CF439}" type="presParOf" srcId="{EF4CF8CA-9A4C-41BA-A682-240895C477D8}" destId="{78D9B47C-3E26-4FD9-BF75-E2C31B9CA2A7}" srcOrd="1" destOrd="0" presId="urn:microsoft.com/office/officeart/2005/8/layout/chevron2"/>
    <dgm:cxn modelId="{A8119A9D-9089-48C5-B513-DBAD08191662}" type="presParOf" srcId="{47EC5A7F-BB0E-4B6C-831D-C5B4FC633DD6}" destId="{1AFC5498-ED11-4B23-9263-783A0E43C7E3}" srcOrd="3" destOrd="0" presId="urn:microsoft.com/office/officeart/2005/8/layout/chevron2"/>
    <dgm:cxn modelId="{4D41D15B-4A9C-4797-8308-70CF11397A51}" type="presParOf" srcId="{47EC5A7F-BB0E-4B6C-831D-C5B4FC633DD6}" destId="{19778E27-8C5D-40BB-B182-5A8F8B4993E3}" srcOrd="4" destOrd="0" presId="urn:microsoft.com/office/officeart/2005/8/layout/chevron2"/>
    <dgm:cxn modelId="{A2145E35-F8FC-451A-9E1D-967C7D35A511}" type="presParOf" srcId="{19778E27-8C5D-40BB-B182-5A8F8B4993E3}" destId="{D3C65732-10EF-468A-984E-BF57F083DDDB}" srcOrd="0" destOrd="0" presId="urn:microsoft.com/office/officeart/2005/8/layout/chevron2"/>
    <dgm:cxn modelId="{67B6FBC7-EE91-4059-9499-75556D443195}" type="presParOf" srcId="{19778E27-8C5D-40BB-B182-5A8F8B4993E3}" destId="{2FFD8EA4-1AB4-483E-8B4E-BABF96CBC5B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2B5BD4-98D8-4654-BCE9-3E88D5DBC554}" type="doc">
      <dgm:prSet loTypeId="urn:microsoft.com/office/officeart/2005/8/layout/vList3" loCatId="list" qsTypeId="urn:microsoft.com/office/officeart/2005/8/quickstyle/simple1" qsCatId="simple" csTypeId="urn:microsoft.com/office/officeart/2005/8/colors/colorful3" csCatId="colorful" phldr="1"/>
      <dgm:spPr/>
    </dgm:pt>
    <dgm:pt modelId="{B0271FBC-9620-4FB4-BA31-825CB9422E8C}">
      <dgm:prSet phldrT="[Text]" custT="1"/>
      <dgm:spPr/>
      <dgm:t>
        <a:bodyPr/>
        <a:lstStyle/>
        <a:p>
          <a:pPr algn="l"/>
          <a:r>
            <a:rPr lang="en-US" sz="2500" dirty="0"/>
            <a:t>Khả năng cách âm, cách  nhiệt tuyệt vời</a:t>
          </a:r>
        </a:p>
      </dgm:t>
    </dgm:pt>
    <dgm:pt modelId="{C3718417-BECC-4419-A1A2-1F05A10E428B}" type="parTrans" cxnId="{79EFB6CD-C6A8-42D0-B4BB-CCD08A78C329}">
      <dgm:prSet/>
      <dgm:spPr/>
      <dgm:t>
        <a:bodyPr/>
        <a:lstStyle/>
        <a:p>
          <a:endParaRPr lang="en-US"/>
        </a:p>
      </dgm:t>
    </dgm:pt>
    <dgm:pt modelId="{38EBD35A-ACF8-4CDB-BD85-60B53903A29F}" type="sibTrans" cxnId="{79EFB6CD-C6A8-42D0-B4BB-CCD08A78C329}">
      <dgm:prSet/>
      <dgm:spPr/>
      <dgm:t>
        <a:bodyPr/>
        <a:lstStyle/>
        <a:p>
          <a:endParaRPr lang="en-US"/>
        </a:p>
      </dgm:t>
    </dgm:pt>
    <dgm:pt modelId="{ED98554A-517D-4479-A85A-1D1263CAA0D1}">
      <dgm:prSet phldrT="[Text]" custT="1"/>
      <dgm:spPr/>
      <dgm:t>
        <a:bodyPr/>
        <a:lstStyle/>
        <a:p>
          <a:pPr algn="l"/>
          <a:r>
            <a:rPr lang="en-US" sz="2500" dirty="0"/>
            <a:t>Chống thấm, chống ẩm tốt, thân thiện môi trường</a:t>
          </a:r>
        </a:p>
      </dgm:t>
    </dgm:pt>
    <dgm:pt modelId="{F97CD859-3FD2-4BA6-B826-A4E4E68BFA22}" type="parTrans" cxnId="{D9632F63-31D2-488C-A241-0FC532A5E930}">
      <dgm:prSet/>
      <dgm:spPr/>
      <dgm:t>
        <a:bodyPr/>
        <a:lstStyle/>
        <a:p>
          <a:endParaRPr lang="en-US"/>
        </a:p>
      </dgm:t>
    </dgm:pt>
    <dgm:pt modelId="{7CC4A45D-53E1-49C0-BB59-E5B45F58110E}" type="sibTrans" cxnId="{D9632F63-31D2-488C-A241-0FC532A5E930}">
      <dgm:prSet/>
      <dgm:spPr/>
      <dgm:t>
        <a:bodyPr/>
        <a:lstStyle/>
        <a:p>
          <a:endParaRPr lang="en-US"/>
        </a:p>
      </dgm:t>
    </dgm:pt>
    <dgm:pt modelId="{3DC8EA4F-5E81-4B5F-8C97-C0003FB9BFCB}">
      <dgm:prSet phldrT="[Text]" custT="1"/>
      <dgm:spPr/>
      <dgm:t>
        <a:bodyPr/>
        <a:lstStyle/>
        <a:p>
          <a:pPr algn="l"/>
          <a:r>
            <a:rPr lang="en-US" sz="2500" dirty="0"/>
            <a:t>Độ chịu nén cao, ổn định về kích thước chống rão</a:t>
          </a:r>
        </a:p>
      </dgm:t>
    </dgm:pt>
    <dgm:pt modelId="{B2A327BE-53E9-4525-B209-CC3B534436A0}" type="parTrans" cxnId="{A29216CC-B7E1-4F70-BCA1-3023C1A94F12}">
      <dgm:prSet/>
      <dgm:spPr/>
      <dgm:t>
        <a:bodyPr/>
        <a:lstStyle/>
        <a:p>
          <a:endParaRPr lang="en-US"/>
        </a:p>
      </dgm:t>
    </dgm:pt>
    <dgm:pt modelId="{0732244C-2857-47FC-A129-A9EB06DC8760}" type="sibTrans" cxnId="{A29216CC-B7E1-4F70-BCA1-3023C1A94F12}">
      <dgm:prSet/>
      <dgm:spPr/>
      <dgm:t>
        <a:bodyPr/>
        <a:lstStyle/>
        <a:p>
          <a:endParaRPr lang="en-US"/>
        </a:p>
      </dgm:t>
    </dgm:pt>
    <dgm:pt modelId="{C779E88A-4220-4EF2-8D6C-E8BF61328AF1}">
      <dgm:prSet phldrT="[Text]" custT="1"/>
      <dgm:spPr/>
      <dgm:t>
        <a:bodyPr/>
        <a:lstStyle/>
        <a:p>
          <a:pPr algn="l"/>
          <a:r>
            <a:rPr lang="en-US" sz="2500" dirty="0"/>
            <a:t>Độ bền cao, dễ thi công</a:t>
          </a:r>
        </a:p>
      </dgm:t>
    </dgm:pt>
    <dgm:pt modelId="{C3307BDF-713A-4491-ADD8-6420EEC8EEE3}" type="parTrans" cxnId="{315CAAE0-FB6F-411E-8D06-64E8C8220674}">
      <dgm:prSet/>
      <dgm:spPr/>
      <dgm:t>
        <a:bodyPr/>
        <a:lstStyle/>
        <a:p>
          <a:endParaRPr lang="en-US"/>
        </a:p>
      </dgm:t>
    </dgm:pt>
    <dgm:pt modelId="{C5251F67-3C4F-4CFA-BF37-69E567EFA18D}" type="sibTrans" cxnId="{315CAAE0-FB6F-411E-8D06-64E8C8220674}">
      <dgm:prSet/>
      <dgm:spPr/>
      <dgm:t>
        <a:bodyPr/>
        <a:lstStyle/>
        <a:p>
          <a:endParaRPr lang="en-US"/>
        </a:p>
      </dgm:t>
    </dgm:pt>
    <dgm:pt modelId="{29FB1541-7B97-434C-B36E-0A13D349A716}" type="pres">
      <dgm:prSet presAssocID="{8E2B5BD4-98D8-4654-BCE9-3E88D5DBC554}" presName="linearFlow" presStyleCnt="0">
        <dgm:presLayoutVars>
          <dgm:dir/>
          <dgm:resizeHandles val="exact"/>
        </dgm:presLayoutVars>
      </dgm:prSet>
      <dgm:spPr/>
    </dgm:pt>
    <dgm:pt modelId="{14EC7142-FF67-486E-9F4B-79C6E3EA9C88}" type="pres">
      <dgm:prSet presAssocID="{B0271FBC-9620-4FB4-BA31-825CB9422E8C}" presName="composite" presStyleCnt="0"/>
      <dgm:spPr/>
    </dgm:pt>
    <dgm:pt modelId="{70A6C2C4-C87E-474D-8CE3-DF09C8FEB7BD}" type="pres">
      <dgm:prSet presAssocID="{B0271FBC-9620-4FB4-BA31-825CB9422E8C}" presName="imgShp" presStyleLbl="fgImgPlace1" presStyleIdx="0" presStyleCnt="4" custLinFactX="-15782" custLinFactNeighborX="-100000" custLinFactNeighborY="452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0000" r="-20000"/>
          </a:stretch>
        </a:blipFill>
      </dgm:spPr>
    </dgm:pt>
    <dgm:pt modelId="{CFE1972D-EB0E-47B9-94C9-E40DE51E26C4}" type="pres">
      <dgm:prSet presAssocID="{B0271FBC-9620-4FB4-BA31-825CB9422E8C}" presName="txShp" presStyleLbl="node1" presStyleIdx="0" presStyleCnt="4" custScaleX="138480" custLinFactNeighborX="5050">
        <dgm:presLayoutVars>
          <dgm:bulletEnabled val="1"/>
        </dgm:presLayoutVars>
      </dgm:prSet>
      <dgm:spPr/>
    </dgm:pt>
    <dgm:pt modelId="{EB22F1C3-EE98-47AA-B835-B22F17294505}" type="pres">
      <dgm:prSet presAssocID="{38EBD35A-ACF8-4CDB-BD85-60B53903A29F}" presName="spacing" presStyleCnt="0"/>
      <dgm:spPr/>
    </dgm:pt>
    <dgm:pt modelId="{D5E7BDDA-6AFE-4154-945D-29BF22A1BCBC}" type="pres">
      <dgm:prSet presAssocID="{ED98554A-517D-4479-A85A-1D1263CAA0D1}" presName="composite" presStyleCnt="0"/>
      <dgm:spPr/>
    </dgm:pt>
    <dgm:pt modelId="{E49A1C66-D7FF-4EAF-8240-95A2B43653B1}" type="pres">
      <dgm:prSet presAssocID="{ED98554A-517D-4479-A85A-1D1263CAA0D1}" presName="imgShp" presStyleLbl="fgImgPlace1" presStyleIdx="1" presStyleCnt="4" custLinFactX="-15782" custLinFactNeighborX="-100000" custLinFactNeighborY="1694"/>
      <dgm:spPr>
        <a:blipFill rotWithShape="1">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0000" r="-20000"/>
          </a:stretch>
        </a:blipFill>
      </dgm:spPr>
    </dgm:pt>
    <dgm:pt modelId="{96DB56F1-2E6A-4291-AD8D-F8286837A918}" type="pres">
      <dgm:prSet presAssocID="{ED98554A-517D-4479-A85A-1D1263CAA0D1}" presName="txShp" presStyleLbl="node1" presStyleIdx="1" presStyleCnt="4" custScaleX="138480" custLinFactNeighborX="5050">
        <dgm:presLayoutVars>
          <dgm:bulletEnabled val="1"/>
        </dgm:presLayoutVars>
      </dgm:prSet>
      <dgm:spPr/>
    </dgm:pt>
    <dgm:pt modelId="{C9C193EA-AD02-4FA5-86F5-3CBE5FFE5A27}" type="pres">
      <dgm:prSet presAssocID="{7CC4A45D-53E1-49C0-BB59-E5B45F58110E}" presName="spacing" presStyleCnt="0"/>
      <dgm:spPr/>
    </dgm:pt>
    <dgm:pt modelId="{60EF96EF-D770-42A4-8A4B-1D87CD91D265}" type="pres">
      <dgm:prSet presAssocID="{3DC8EA4F-5E81-4B5F-8C97-C0003FB9BFCB}" presName="composite" presStyleCnt="0"/>
      <dgm:spPr/>
    </dgm:pt>
    <dgm:pt modelId="{7D82843D-4130-4C60-932F-3ED013FA783D}" type="pres">
      <dgm:prSet presAssocID="{3DC8EA4F-5E81-4B5F-8C97-C0003FB9BFCB}" presName="imgShp" presStyleLbl="fgImgPlace1" presStyleIdx="2" presStyleCnt="4" custLinFactX="-15782" custLinFactNeighborX="-100000" custLinFactNeighborY="2781"/>
      <dgm:spPr>
        <a:blipFill rotWithShape="1">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0000" r="-20000"/>
          </a:stretch>
        </a:blipFill>
      </dgm:spPr>
    </dgm:pt>
    <dgm:pt modelId="{01CDDC9D-284D-4205-993E-0F407703B3FC}" type="pres">
      <dgm:prSet presAssocID="{3DC8EA4F-5E81-4B5F-8C97-C0003FB9BFCB}" presName="txShp" presStyleLbl="node1" presStyleIdx="2" presStyleCnt="4" custScaleX="139490" custLinFactNeighborX="5050">
        <dgm:presLayoutVars>
          <dgm:bulletEnabled val="1"/>
        </dgm:presLayoutVars>
      </dgm:prSet>
      <dgm:spPr/>
    </dgm:pt>
    <dgm:pt modelId="{CF98A646-0694-41D8-AB51-EE615777EB3A}" type="pres">
      <dgm:prSet presAssocID="{0732244C-2857-47FC-A129-A9EB06DC8760}" presName="spacing" presStyleCnt="0"/>
      <dgm:spPr/>
    </dgm:pt>
    <dgm:pt modelId="{1406115B-4C53-4FF1-ABCE-CA3DBB80EE10}" type="pres">
      <dgm:prSet presAssocID="{C779E88A-4220-4EF2-8D6C-E8BF61328AF1}" presName="composite" presStyleCnt="0"/>
      <dgm:spPr/>
    </dgm:pt>
    <dgm:pt modelId="{7D0C13F3-19DB-4E4B-B879-86ED13DC49A9}" type="pres">
      <dgm:prSet presAssocID="{C779E88A-4220-4EF2-8D6C-E8BF61328AF1}" presName="imgShp" presStyleLbl="fgImgPlace1" presStyleIdx="3" presStyleCnt="4" custLinFactX="-3338" custLinFactNeighborX="-100000" custLinFactNeighborY="1694"/>
      <dgm:spPr>
        <a:blipFill rotWithShape="1">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0000" r="-20000"/>
          </a:stretch>
        </a:blipFill>
      </dgm:spPr>
    </dgm:pt>
    <dgm:pt modelId="{A6711064-C951-4948-B9F4-4DF6141DBEED}" type="pres">
      <dgm:prSet presAssocID="{C779E88A-4220-4EF2-8D6C-E8BF61328AF1}" presName="txShp" presStyleLbl="node1" presStyleIdx="3" presStyleCnt="4" custScaleX="139490" custLinFactNeighborX="5050">
        <dgm:presLayoutVars>
          <dgm:bulletEnabled val="1"/>
        </dgm:presLayoutVars>
      </dgm:prSet>
      <dgm:spPr/>
    </dgm:pt>
  </dgm:ptLst>
  <dgm:cxnLst>
    <dgm:cxn modelId="{430BBB08-95DE-433B-9AB1-10DA60784623}" type="presOf" srcId="{B0271FBC-9620-4FB4-BA31-825CB9422E8C}" destId="{CFE1972D-EB0E-47B9-94C9-E40DE51E26C4}" srcOrd="0" destOrd="0" presId="urn:microsoft.com/office/officeart/2005/8/layout/vList3"/>
    <dgm:cxn modelId="{6AB21F0A-7573-4F1D-99C5-B3C8A27881E9}" type="presOf" srcId="{C779E88A-4220-4EF2-8D6C-E8BF61328AF1}" destId="{A6711064-C951-4948-B9F4-4DF6141DBEED}" srcOrd="0" destOrd="0" presId="urn:microsoft.com/office/officeart/2005/8/layout/vList3"/>
    <dgm:cxn modelId="{78BB7F13-177D-4DAB-A62B-6DD50E21E728}" type="presOf" srcId="{3DC8EA4F-5E81-4B5F-8C97-C0003FB9BFCB}" destId="{01CDDC9D-284D-4205-993E-0F407703B3FC}" srcOrd="0" destOrd="0" presId="urn:microsoft.com/office/officeart/2005/8/layout/vList3"/>
    <dgm:cxn modelId="{D9632F63-31D2-488C-A241-0FC532A5E930}" srcId="{8E2B5BD4-98D8-4654-BCE9-3E88D5DBC554}" destId="{ED98554A-517D-4479-A85A-1D1263CAA0D1}" srcOrd="1" destOrd="0" parTransId="{F97CD859-3FD2-4BA6-B826-A4E4E68BFA22}" sibTransId="{7CC4A45D-53E1-49C0-BB59-E5B45F58110E}"/>
    <dgm:cxn modelId="{8FC9F9AF-EED8-424B-B124-7965D24EB7A8}" type="presOf" srcId="{ED98554A-517D-4479-A85A-1D1263CAA0D1}" destId="{96DB56F1-2E6A-4291-AD8D-F8286837A918}" srcOrd="0" destOrd="0" presId="urn:microsoft.com/office/officeart/2005/8/layout/vList3"/>
    <dgm:cxn modelId="{A29216CC-B7E1-4F70-BCA1-3023C1A94F12}" srcId="{8E2B5BD4-98D8-4654-BCE9-3E88D5DBC554}" destId="{3DC8EA4F-5E81-4B5F-8C97-C0003FB9BFCB}" srcOrd="2" destOrd="0" parTransId="{B2A327BE-53E9-4525-B209-CC3B534436A0}" sibTransId="{0732244C-2857-47FC-A129-A9EB06DC8760}"/>
    <dgm:cxn modelId="{79EFB6CD-C6A8-42D0-B4BB-CCD08A78C329}" srcId="{8E2B5BD4-98D8-4654-BCE9-3E88D5DBC554}" destId="{B0271FBC-9620-4FB4-BA31-825CB9422E8C}" srcOrd="0" destOrd="0" parTransId="{C3718417-BECC-4419-A1A2-1F05A10E428B}" sibTransId="{38EBD35A-ACF8-4CDB-BD85-60B53903A29F}"/>
    <dgm:cxn modelId="{2F8428DC-A694-4FA9-BE92-6BF8ACBED87C}" type="presOf" srcId="{8E2B5BD4-98D8-4654-BCE9-3E88D5DBC554}" destId="{29FB1541-7B97-434C-B36E-0A13D349A716}" srcOrd="0" destOrd="0" presId="urn:microsoft.com/office/officeart/2005/8/layout/vList3"/>
    <dgm:cxn modelId="{315CAAE0-FB6F-411E-8D06-64E8C8220674}" srcId="{8E2B5BD4-98D8-4654-BCE9-3E88D5DBC554}" destId="{C779E88A-4220-4EF2-8D6C-E8BF61328AF1}" srcOrd="3" destOrd="0" parTransId="{C3307BDF-713A-4491-ADD8-6420EEC8EEE3}" sibTransId="{C5251F67-3C4F-4CFA-BF37-69E567EFA18D}"/>
    <dgm:cxn modelId="{F14907BE-145F-442A-9C0E-E71F4243CBAC}" type="presParOf" srcId="{29FB1541-7B97-434C-B36E-0A13D349A716}" destId="{14EC7142-FF67-486E-9F4B-79C6E3EA9C88}" srcOrd="0" destOrd="0" presId="urn:microsoft.com/office/officeart/2005/8/layout/vList3"/>
    <dgm:cxn modelId="{602A2BC3-E1A1-4777-8CE8-F02F3C5C0DBF}" type="presParOf" srcId="{14EC7142-FF67-486E-9F4B-79C6E3EA9C88}" destId="{70A6C2C4-C87E-474D-8CE3-DF09C8FEB7BD}" srcOrd="0" destOrd="0" presId="urn:microsoft.com/office/officeart/2005/8/layout/vList3"/>
    <dgm:cxn modelId="{6BCC5E74-4F96-44F2-B898-EB278CB0B974}" type="presParOf" srcId="{14EC7142-FF67-486E-9F4B-79C6E3EA9C88}" destId="{CFE1972D-EB0E-47B9-94C9-E40DE51E26C4}" srcOrd="1" destOrd="0" presId="urn:microsoft.com/office/officeart/2005/8/layout/vList3"/>
    <dgm:cxn modelId="{52A95E5F-497A-4FA1-8110-DB070C54FD28}" type="presParOf" srcId="{29FB1541-7B97-434C-B36E-0A13D349A716}" destId="{EB22F1C3-EE98-47AA-B835-B22F17294505}" srcOrd="1" destOrd="0" presId="urn:microsoft.com/office/officeart/2005/8/layout/vList3"/>
    <dgm:cxn modelId="{74FF7B28-8632-4B30-9357-6E54780B2690}" type="presParOf" srcId="{29FB1541-7B97-434C-B36E-0A13D349A716}" destId="{D5E7BDDA-6AFE-4154-945D-29BF22A1BCBC}" srcOrd="2" destOrd="0" presId="urn:microsoft.com/office/officeart/2005/8/layout/vList3"/>
    <dgm:cxn modelId="{5BE23AF7-3802-4F0E-97C9-076E97D38D9A}" type="presParOf" srcId="{D5E7BDDA-6AFE-4154-945D-29BF22A1BCBC}" destId="{E49A1C66-D7FF-4EAF-8240-95A2B43653B1}" srcOrd="0" destOrd="0" presId="urn:microsoft.com/office/officeart/2005/8/layout/vList3"/>
    <dgm:cxn modelId="{E1CBF28C-64FE-4F46-A275-CADCF651E598}" type="presParOf" srcId="{D5E7BDDA-6AFE-4154-945D-29BF22A1BCBC}" destId="{96DB56F1-2E6A-4291-AD8D-F8286837A918}" srcOrd="1" destOrd="0" presId="urn:microsoft.com/office/officeart/2005/8/layout/vList3"/>
    <dgm:cxn modelId="{0B68630E-3502-4F93-A316-0A6808EDEDF5}" type="presParOf" srcId="{29FB1541-7B97-434C-B36E-0A13D349A716}" destId="{C9C193EA-AD02-4FA5-86F5-3CBE5FFE5A27}" srcOrd="3" destOrd="0" presId="urn:microsoft.com/office/officeart/2005/8/layout/vList3"/>
    <dgm:cxn modelId="{33FDD318-CA08-43F4-9ECD-759A90E687E8}" type="presParOf" srcId="{29FB1541-7B97-434C-B36E-0A13D349A716}" destId="{60EF96EF-D770-42A4-8A4B-1D87CD91D265}" srcOrd="4" destOrd="0" presId="urn:microsoft.com/office/officeart/2005/8/layout/vList3"/>
    <dgm:cxn modelId="{ABD9F97F-7DFB-43A3-A61A-A49905F88528}" type="presParOf" srcId="{60EF96EF-D770-42A4-8A4B-1D87CD91D265}" destId="{7D82843D-4130-4C60-932F-3ED013FA783D}" srcOrd="0" destOrd="0" presId="urn:microsoft.com/office/officeart/2005/8/layout/vList3"/>
    <dgm:cxn modelId="{68B0D00A-D5E2-4192-9B92-B949595EA1FF}" type="presParOf" srcId="{60EF96EF-D770-42A4-8A4B-1D87CD91D265}" destId="{01CDDC9D-284D-4205-993E-0F407703B3FC}" srcOrd="1" destOrd="0" presId="urn:microsoft.com/office/officeart/2005/8/layout/vList3"/>
    <dgm:cxn modelId="{2A2C3DA4-7D9C-4A37-922D-AF1ED93AC0DC}" type="presParOf" srcId="{29FB1541-7B97-434C-B36E-0A13D349A716}" destId="{CF98A646-0694-41D8-AB51-EE615777EB3A}" srcOrd="5" destOrd="0" presId="urn:microsoft.com/office/officeart/2005/8/layout/vList3"/>
    <dgm:cxn modelId="{CA96D877-651A-46A3-AE1D-5C948C62643B}" type="presParOf" srcId="{29FB1541-7B97-434C-B36E-0A13D349A716}" destId="{1406115B-4C53-4FF1-ABCE-CA3DBB80EE10}" srcOrd="6" destOrd="0" presId="urn:microsoft.com/office/officeart/2005/8/layout/vList3"/>
    <dgm:cxn modelId="{210A38D6-E08B-467E-92C3-84E2171B43BD}" type="presParOf" srcId="{1406115B-4C53-4FF1-ABCE-CA3DBB80EE10}" destId="{7D0C13F3-19DB-4E4B-B879-86ED13DC49A9}" srcOrd="0" destOrd="0" presId="urn:microsoft.com/office/officeart/2005/8/layout/vList3"/>
    <dgm:cxn modelId="{2BC4DE71-1080-4B21-B9A1-68BCA759568B}" type="presParOf" srcId="{1406115B-4C53-4FF1-ABCE-CA3DBB80EE10}" destId="{A6711064-C951-4948-B9F4-4DF6141DBEED}"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28FC3D-5A7A-4D8D-8FBD-A894394D9006}" type="doc">
      <dgm:prSet loTypeId="urn:microsoft.com/office/officeart/2005/8/layout/vList4" loCatId="list" qsTypeId="urn:microsoft.com/office/officeart/2005/8/quickstyle/simple1" qsCatId="simple" csTypeId="urn:microsoft.com/office/officeart/2005/8/colors/colorful5" csCatId="colorful" phldr="1"/>
      <dgm:spPr/>
      <dgm:t>
        <a:bodyPr/>
        <a:lstStyle/>
        <a:p>
          <a:endParaRPr lang="en-US"/>
        </a:p>
      </dgm:t>
    </dgm:pt>
    <dgm:pt modelId="{D78952F9-9A6B-498D-B2E3-F70A2BF90B39}">
      <dgm:prSet phldrT="[Text]" custT="1"/>
      <dgm:spPr/>
      <dgm:t>
        <a:bodyPr/>
        <a:lstStyle/>
        <a:p>
          <a:r>
            <a:rPr lang="vi-VN" sz="2000" b="1" i="1" u="sng" dirty="0"/>
            <a:t>Bước 1</a:t>
          </a:r>
          <a:r>
            <a:rPr lang="en-US" sz="2000" b="0" i="1" u="sng" dirty="0"/>
            <a:t>:</a:t>
          </a:r>
          <a:r>
            <a:rPr lang="en-US" sz="2000" b="0" i="1" u="none" dirty="0"/>
            <a:t> </a:t>
          </a:r>
          <a:r>
            <a:rPr lang="vi-VN" sz="2000" b="0" i="1" dirty="0"/>
            <a:t>Thi công Keo foam gắn  xốp cách nhiệt trên sàn mái bê tông</a:t>
          </a:r>
          <a:endParaRPr lang="en-US" sz="2000" dirty="0"/>
        </a:p>
      </dgm:t>
    </dgm:pt>
    <dgm:pt modelId="{FAF256C4-1867-4ABB-B984-AC889FD0DC42}" type="parTrans" cxnId="{F94AF7BD-4328-4475-B982-F7413A750076}">
      <dgm:prSet/>
      <dgm:spPr/>
      <dgm:t>
        <a:bodyPr/>
        <a:lstStyle/>
        <a:p>
          <a:endParaRPr lang="en-US"/>
        </a:p>
      </dgm:t>
    </dgm:pt>
    <dgm:pt modelId="{93FD3DD9-EF72-4BD7-8DFF-FD8105452BDB}" type="sibTrans" cxnId="{F94AF7BD-4328-4475-B982-F7413A750076}">
      <dgm:prSet/>
      <dgm:spPr/>
      <dgm:t>
        <a:bodyPr/>
        <a:lstStyle/>
        <a:p>
          <a:endParaRPr lang="en-US"/>
        </a:p>
      </dgm:t>
    </dgm:pt>
    <dgm:pt modelId="{8A21D29C-9FCE-4CA0-8F38-7F478E2FC05A}">
      <dgm:prSet phldrT="[Text]" custT="1"/>
      <dgm:spPr/>
      <dgm:t>
        <a:bodyPr/>
        <a:lstStyle/>
        <a:p>
          <a:r>
            <a:rPr lang="vi-VN" sz="2000" b="1" i="1" u="sng" dirty="0"/>
            <a:t>Bước 2 </a:t>
          </a:r>
          <a:r>
            <a:rPr lang="vi-VN" sz="2000" b="0" i="1" dirty="0"/>
            <a:t>Thi công  đặt xốp cách nhiệt  trên sàn mái bê tông</a:t>
          </a:r>
          <a:endParaRPr lang="en-US" sz="2000" b="1" dirty="0"/>
        </a:p>
      </dgm:t>
    </dgm:pt>
    <dgm:pt modelId="{C5F2706D-67BA-4CF9-91F3-493E495644DF}" type="parTrans" cxnId="{4445DE48-15E2-4C69-9973-950F9F01A36F}">
      <dgm:prSet/>
      <dgm:spPr/>
      <dgm:t>
        <a:bodyPr/>
        <a:lstStyle/>
        <a:p>
          <a:endParaRPr lang="en-US"/>
        </a:p>
      </dgm:t>
    </dgm:pt>
    <dgm:pt modelId="{C9040BD2-7FB6-4B75-8575-19F3D2C00A30}" type="sibTrans" cxnId="{4445DE48-15E2-4C69-9973-950F9F01A36F}">
      <dgm:prSet/>
      <dgm:spPr/>
      <dgm:t>
        <a:bodyPr/>
        <a:lstStyle/>
        <a:p>
          <a:endParaRPr lang="en-US"/>
        </a:p>
      </dgm:t>
    </dgm:pt>
    <dgm:pt modelId="{3D7E1542-A930-4E5D-9157-4119D3107043}">
      <dgm:prSet phldrT="[Text]" custT="1"/>
      <dgm:spPr/>
      <dgm:t>
        <a:bodyPr/>
        <a:lstStyle/>
        <a:p>
          <a:r>
            <a:rPr lang="vi-VN" sz="2000" b="0" i="1" dirty="0"/>
            <a:t>Kết quả là Xốp cách nhiệt được gắn chặt cách nhiệt cho sàn mái</a:t>
          </a:r>
          <a:endParaRPr lang="en-US" sz="2000" dirty="0"/>
        </a:p>
      </dgm:t>
    </dgm:pt>
    <dgm:pt modelId="{E22EDBCF-CF29-4E3D-A9DB-7125C821F42F}" type="parTrans" cxnId="{F2056196-5D62-4A97-AFC1-10C9AA95EB23}">
      <dgm:prSet/>
      <dgm:spPr/>
      <dgm:t>
        <a:bodyPr/>
        <a:lstStyle/>
        <a:p>
          <a:endParaRPr lang="en-US"/>
        </a:p>
      </dgm:t>
    </dgm:pt>
    <dgm:pt modelId="{BB89D91F-12C6-482A-AF86-3494E0E40912}" type="sibTrans" cxnId="{F2056196-5D62-4A97-AFC1-10C9AA95EB23}">
      <dgm:prSet/>
      <dgm:spPr/>
      <dgm:t>
        <a:bodyPr/>
        <a:lstStyle/>
        <a:p>
          <a:endParaRPr lang="en-US"/>
        </a:p>
      </dgm:t>
    </dgm:pt>
    <dgm:pt modelId="{0F05C7A9-9DCF-43A6-AE4A-8155B5DCB231}" type="pres">
      <dgm:prSet presAssocID="{6B28FC3D-5A7A-4D8D-8FBD-A894394D9006}" presName="linear" presStyleCnt="0">
        <dgm:presLayoutVars>
          <dgm:dir/>
          <dgm:resizeHandles val="exact"/>
        </dgm:presLayoutVars>
      </dgm:prSet>
      <dgm:spPr/>
    </dgm:pt>
    <dgm:pt modelId="{93BC9879-C662-4305-851B-9D4592594417}" type="pres">
      <dgm:prSet presAssocID="{D78952F9-9A6B-498D-B2E3-F70A2BF90B39}" presName="comp" presStyleCnt="0"/>
      <dgm:spPr/>
    </dgm:pt>
    <dgm:pt modelId="{7064A563-5905-4ACF-BA87-0381A862624E}" type="pres">
      <dgm:prSet presAssocID="{D78952F9-9A6B-498D-B2E3-F70A2BF90B39}" presName="box" presStyleLbl="node1" presStyleIdx="0" presStyleCnt="3" custLinFactNeighborX="4030"/>
      <dgm:spPr/>
    </dgm:pt>
    <dgm:pt modelId="{94E1F3D8-2CCC-4C1F-A74C-8F0A3527B317}" type="pres">
      <dgm:prSet presAssocID="{D78952F9-9A6B-498D-B2E3-F70A2BF90B39}" presName="img"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8000" r="-8000"/>
          </a:stretch>
        </a:blipFill>
      </dgm:spPr>
    </dgm:pt>
    <dgm:pt modelId="{4577CC7F-B901-421E-AC7B-720F4C23816A}" type="pres">
      <dgm:prSet presAssocID="{D78952F9-9A6B-498D-B2E3-F70A2BF90B39}" presName="text" presStyleLbl="node1" presStyleIdx="0" presStyleCnt="3">
        <dgm:presLayoutVars>
          <dgm:bulletEnabled val="1"/>
        </dgm:presLayoutVars>
      </dgm:prSet>
      <dgm:spPr/>
    </dgm:pt>
    <dgm:pt modelId="{3B403875-DB78-4459-A3AE-E3E99BD3DDE0}" type="pres">
      <dgm:prSet presAssocID="{93FD3DD9-EF72-4BD7-8DFF-FD8105452BDB}" presName="spacer" presStyleCnt="0"/>
      <dgm:spPr/>
    </dgm:pt>
    <dgm:pt modelId="{400241B8-29B0-4E59-A7DC-CF7B1397C7E0}" type="pres">
      <dgm:prSet presAssocID="{8A21D29C-9FCE-4CA0-8F38-7F478E2FC05A}" presName="comp" presStyleCnt="0"/>
      <dgm:spPr/>
    </dgm:pt>
    <dgm:pt modelId="{1BF2504A-A2C5-407E-BF1B-761D8560AF51}" type="pres">
      <dgm:prSet presAssocID="{8A21D29C-9FCE-4CA0-8F38-7F478E2FC05A}" presName="box" presStyleLbl="node1" presStyleIdx="1" presStyleCnt="3"/>
      <dgm:spPr/>
    </dgm:pt>
    <dgm:pt modelId="{B0E023F5-30FA-4F16-BA2F-BDCCAB8C312B}" type="pres">
      <dgm:prSet presAssocID="{8A21D29C-9FCE-4CA0-8F38-7F478E2FC05A}" presName="img"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1000" r="-11000"/>
          </a:stretch>
        </a:blipFill>
      </dgm:spPr>
    </dgm:pt>
    <dgm:pt modelId="{70C08AF2-CB9F-4491-99E1-FC4BA40BB733}" type="pres">
      <dgm:prSet presAssocID="{8A21D29C-9FCE-4CA0-8F38-7F478E2FC05A}" presName="text" presStyleLbl="node1" presStyleIdx="1" presStyleCnt="3">
        <dgm:presLayoutVars>
          <dgm:bulletEnabled val="1"/>
        </dgm:presLayoutVars>
      </dgm:prSet>
      <dgm:spPr/>
    </dgm:pt>
    <dgm:pt modelId="{28017AED-01A7-4BFD-9AF2-F9B1D523F8CC}" type="pres">
      <dgm:prSet presAssocID="{C9040BD2-7FB6-4B75-8575-19F3D2C00A30}" presName="spacer" presStyleCnt="0"/>
      <dgm:spPr/>
    </dgm:pt>
    <dgm:pt modelId="{0D509D1A-4FBA-4A26-B0C6-3F3843078CA7}" type="pres">
      <dgm:prSet presAssocID="{3D7E1542-A930-4E5D-9157-4119D3107043}" presName="comp" presStyleCnt="0"/>
      <dgm:spPr/>
    </dgm:pt>
    <dgm:pt modelId="{4094D43B-D841-40A1-ADA5-D51412A762F6}" type="pres">
      <dgm:prSet presAssocID="{3D7E1542-A930-4E5D-9157-4119D3107043}" presName="box" presStyleLbl="node1" presStyleIdx="2" presStyleCnt="3" custLinFactNeighborX="529" custLinFactNeighborY="-892"/>
      <dgm:spPr/>
    </dgm:pt>
    <dgm:pt modelId="{3EFA05D4-CAF0-437D-A532-EAB1C0EEBB28}" type="pres">
      <dgm:prSet presAssocID="{3D7E1542-A930-4E5D-9157-4119D3107043}" presName="img"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1000" r="-11000"/>
          </a:stretch>
        </a:blipFill>
      </dgm:spPr>
    </dgm:pt>
    <dgm:pt modelId="{9B44BA68-2EC6-45DB-B535-E2B35390941B}" type="pres">
      <dgm:prSet presAssocID="{3D7E1542-A930-4E5D-9157-4119D3107043}" presName="text" presStyleLbl="node1" presStyleIdx="2" presStyleCnt="3">
        <dgm:presLayoutVars>
          <dgm:bulletEnabled val="1"/>
        </dgm:presLayoutVars>
      </dgm:prSet>
      <dgm:spPr/>
    </dgm:pt>
  </dgm:ptLst>
  <dgm:cxnLst>
    <dgm:cxn modelId="{4445DE48-15E2-4C69-9973-950F9F01A36F}" srcId="{6B28FC3D-5A7A-4D8D-8FBD-A894394D9006}" destId="{8A21D29C-9FCE-4CA0-8F38-7F478E2FC05A}" srcOrd="1" destOrd="0" parTransId="{C5F2706D-67BA-4CF9-91F3-493E495644DF}" sibTransId="{C9040BD2-7FB6-4B75-8575-19F3D2C00A30}"/>
    <dgm:cxn modelId="{AEF65C69-9A4B-4060-B8CD-4038698327A5}" type="presOf" srcId="{3D7E1542-A930-4E5D-9157-4119D3107043}" destId="{9B44BA68-2EC6-45DB-B535-E2B35390941B}" srcOrd="1" destOrd="0" presId="urn:microsoft.com/office/officeart/2005/8/layout/vList4"/>
    <dgm:cxn modelId="{A1D2E157-2F34-4C6A-B40B-D063AB50E35E}" type="presOf" srcId="{6B28FC3D-5A7A-4D8D-8FBD-A894394D9006}" destId="{0F05C7A9-9DCF-43A6-AE4A-8155B5DCB231}" srcOrd="0" destOrd="0" presId="urn:microsoft.com/office/officeart/2005/8/layout/vList4"/>
    <dgm:cxn modelId="{CF84348B-DFDC-4A27-8F7C-1DA0FB3B6538}" type="presOf" srcId="{8A21D29C-9FCE-4CA0-8F38-7F478E2FC05A}" destId="{70C08AF2-CB9F-4491-99E1-FC4BA40BB733}" srcOrd="1" destOrd="0" presId="urn:microsoft.com/office/officeart/2005/8/layout/vList4"/>
    <dgm:cxn modelId="{724BAE8D-06B1-41AE-82EA-13BF99B1B518}" type="presOf" srcId="{D78952F9-9A6B-498D-B2E3-F70A2BF90B39}" destId="{4577CC7F-B901-421E-AC7B-720F4C23816A}" srcOrd="1" destOrd="0" presId="urn:microsoft.com/office/officeart/2005/8/layout/vList4"/>
    <dgm:cxn modelId="{EEBD2B94-B4AB-45DA-B534-7D8F6E6414F4}" type="presOf" srcId="{3D7E1542-A930-4E5D-9157-4119D3107043}" destId="{4094D43B-D841-40A1-ADA5-D51412A762F6}" srcOrd="0" destOrd="0" presId="urn:microsoft.com/office/officeart/2005/8/layout/vList4"/>
    <dgm:cxn modelId="{F2056196-5D62-4A97-AFC1-10C9AA95EB23}" srcId="{6B28FC3D-5A7A-4D8D-8FBD-A894394D9006}" destId="{3D7E1542-A930-4E5D-9157-4119D3107043}" srcOrd="2" destOrd="0" parTransId="{E22EDBCF-CF29-4E3D-A9DB-7125C821F42F}" sibTransId="{BB89D91F-12C6-482A-AF86-3494E0E40912}"/>
    <dgm:cxn modelId="{F94AF7BD-4328-4475-B982-F7413A750076}" srcId="{6B28FC3D-5A7A-4D8D-8FBD-A894394D9006}" destId="{D78952F9-9A6B-498D-B2E3-F70A2BF90B39}" srcOrd="0" destOrd="0" parTransId="{FAF256C4-1867-4ABB-B984-AC889FD0DC42}" sibTransId="{93FD3DD9-EF72-4BD7-8DFF-FD8105452BDB}"/>
    <dgm:cxn modelId="{CDC5DFC1-CC67-41CB-B247-E2D9C9190EDC}" type="presOf" srcId="{8A21D29C-9FCE-4CA0-8F38-7F478E2FC05A}" destId="{1BF2504A-A2C5-407E-BF1B-761D8560AF51}" srcOrd="0" destOrd="0" presId="urn:microsoft.com/office/officeart/2005/8/layout/vList4"/>
    <dgm:cxn modelId="{E9A142DD-A080-4900-8151-E059A10AABC9}" type="presOf" srcId="{D78952F9-9A6B-498D-B2E3-F70A2BF90B39}" destId="{7064A563-5905-4ACF-BA87-0381A862624E}" srcOrd="0" destOrd="0" presId="urn:microsoft.com/office/officeart/2005/8/layout/vList4"/>
    <dgm:cxn modelId="{78276D85-9E9C-4902-9C77-FBAF0EA30389}" type="presParOf" srcId="{0F05C7A9-9DCF-43A6-AE4A-8155B5DCB231}" destId="{93BC9879-C662-4305-851B-9D4592594417}" srcOrd="0" destOrd="0" presId="urn:microsoft.com/office/officeart/2005/8/layout/vList4"/>
    <dgm:cxn modelId="{41B4CDCB-41CF-4E48-8112-0845655FD65A}" type="presParOf" srcId="{93BC9879-C662-4305-851B-9D4592594417}" destId="{7064A563-5905-4ACF-BA87-0381A862624E}" srcOrd="0" destOrd="0" presId="urn:microsoft.com/office/officeart/2005/8/layout/vList4"/>
    <dgm:cxn modelId="{19E9AF8F-82AA-456F-8BD3-F149FE5B0084}" type="presParOf" srcId="{93BC9879-C662-4305-851B-9D4592594417}" destId="{94E1F3D8-2CCC-4C1F-A74C-8F0A3527B317}" srcOrd="1" destOrd="0" presId="urn:microsoft.com/office/officeart/2005/8/layout/vList4"/>
    <dgm:cxn modelId="{3B4DD963-15C7-49ED-82C2-22FBF4D8A1C6}" type="presParOf" srcId="{93BC9879-C662-4305-851B-9D4592594417}" destId="{4577CC7F-B901-421E-AC7B-720F4C23816A}" srcOrd="2" destOrd="0" presId="urn:microsoft.com/office/officeart/2005/8/layout/vList4"/>
    <dgm:cxn modelId="{1D8C8F1B-28A4-4A6C-A622-8A1809CC6B28}" type="presParOf" srcId="{0F05C7A9-9DCF-43A6-AE4A-8155B5DCB231}" destId="{3B403875-DB78-4459-A3AE-E3E99BD3DDE0}" srcOrd="1" destOrd="0" presId="urn:microsoft.com/office/officeart/2005/8/layout/vList4"/>
    <dgm:cxn modelId="{F41AB53F-7B1F-448B-9CAE-6F770416542E}" type="presParOf" srcId="{0F05C7A9-9DCF-43A6-AE4A-8155B5DCB231}" destId="{400241B8-29B0-4E59-A7DC-CF7B1397C7E0}" srcOrd="2" destOrd="0" presId="urn:microsoft.com/office/officeart/2005/8/layout/vList4"/>
    <dgm:cxn modelId="{0C9079AF-2396-4B1C-89BC-163E156EF8E7}" type="presParOf" srcId="{400241B8-29B0-4E59-A7DC-CF7B1397C7E0}" destId="{1BF2504A-A2C5-407E-BF1B-761D8560AF51}" srcOrd="0" destOrd="0" presId="urn:microsoft.com/office/officeart/2005/8/layout/vList4"/>
    <dgm:cxn modelId="{564FEB36-54D5-46E7-8A75-2E1567A36A9F}" type="presParOf" srcId="{400241B8-29B0-4E59-A7DC-CF7B1397C7E0}" destId="{B0E023F5-30FA-4F16-BA2F-BDCCAB8C312B}" srcOrd="1" destOrd="0" presId="urn:microsoft.com/office/officeart/2005/8/layout/vList4"/>
    <dgm:cxn modelId="{731343DC-B068-43B6-B6AC-2A333BED4691}" type="presParOf" srcId="{400241B8-29B0-4E59-A7DC-CF7B1397C7E0}" destId="{70C08AF2-CB9F-4491-99E1-FC4BA40BB733}" srcOrd="2" destOrd="0" presId="urn:microsoft.com/office/officeart/2005/8/layout/vList4"/>
    <dgm:cxn modelId="{C8A06702-AD8E-4D25-A531-0B3EA953E8D1}" type="presParOf" srcId="{0F05C7A9-9DCF-43A6-AE4A-8155B5DCB231}" destId="{28017AED-01A7-4BFD-9AF2-F9B1D523F8CC}" srcOrd="3" destOrd="0" presId="urn:microsoft.com/office/officeart/2005/8/layout/vList4"/>
    <dgm:cxn modelId="{393B66A8-EDE1-47E1-B5C1-9CCCFBC685E1}" type="presParOf" srcId="{0F05C7A9-9DCF-43A6-AE4A-8155B5DCB231}" destId="{0D509D1A-4FBA-4A26-B0C6-3F3843078CA7}" srcOrd="4" destOrd="0" presId="urn:microsoft.com/office/officeart/2005/8/layout/vList4"/>
    <dgm:cxn modelId="{308C2215-6461-4C5B-A40D-87D51C912AA5}" type="presParOf" srcId="{0D509D1A-4FBA-4A26-B0C6-3F3843078CA7}" destId="{4094D43B-D841-40A1-ADA5-D51412A762F6}" srcOrd="0" destOrd="0" presId="urn:microsoft.com/office/officeart/2005/8/layout/vList4"/>
    <dgm:cxn modelId="{A8446867-6B16-4020-8DCF-D5E693C2E6C3}" type="presParOf" srcId="{0D509D1A-4FBA-4A26-B0C6-3F3843078CA7}" destId="{3EFA05D4-CAF0-437D-A532-EAB1C0EEBB28}" srcOrd="1" destOrd="0" presId="urn:microsoft.com/office/officeart/2005/8/layout/vList4"/>
    <dgm:cxn modelId="{293B5DBA-78C4-4B93-A0B2-64CA02B4A37D}" type="presParOf" srcId="{0D509D1A-4FBA-4A26-B0C6-3F3843078CA7}" destId="{9B44BA68-2EC6-45DB-B535-E2B35390941B}"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CFDD1E-4D83-452E-BCE9-BEFEC0E47E97}">
      <dsp:nvSpPr>
        <dsp:cNvPr id="0" name=""/>
        <dsp:cNvSpPr/>
      </dsp:nvSpPr>
      <dsp:spPr>
        <a:xfrm>
          <a:off x="-5598892" y="-857260"/>
          <a:ext cx="6667196" cy="6667196"/>
        </a:xfrm>
        <a:prstGeom prst="blockArc">
          <a:avLst>
            <a:gd name="adj1" fmla="val 18900000"/>
            <a:gd name="adj2" fmla="val 2700000"/>
            <a:gd name="adj3" fmla="val 324"/>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274E1C-B3A2-4FDC-93F1-6448452558C0}">
      <dsp:nvSpPr>
        <dsp:cNvPr id="0" name=""/>
        <dsp:cNvSpPr/>
      </dsp:nvSpPr>
      <dsp:spPr>
        <a:xfrm>
          <a:off x="687431" y="495267"/>
          <a:ext cx="7129427" cy="99053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6237"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err="1"/>
            <a:t>Dùng</a:t>
          </a:r>
          <a:r>
            <a:rPr lang="en-US" sz="2000" kern="1200" dirty="0"/>
            <a:t> </a:t>
          </a:r>
          <a:r>
            <a:rPr lang="en-US" sz="2000" kern="1200" dirty="0" err="1"/>
            <a:t>để</a:t>
          </a:r>
          <a:r>
            <a:rPr lang="en-US" sz="2000" kern="1200" dirty="0"/>
            <a:t> </a:t>
          </a:r>
          <a:r>
            <a:rPr lang="en-US" sz="2000" kern="1200" dirty="0" err="1"/>
            <a:t>bịt</a:t>
          </a:r>
          <a:r>
            <a:rPr lang="en-US" sz="2000" kern="1200" dirty="0"/>
            <a:t> </a:t>
          </a:r>
          <a:r>
            <a:rPr lang="en-US" sz="2000" kern="1200" dirty="0" err="1"/>
            <a:t>kín</a:t>
          </a:r>
          <a:r>
            <a:rPr lang="en-US" sz="2000" kern="1200" dirty="0"/>
            <a:t>, tram </a:t>
          </a:r>
          <a:r>
            <a:rPr lang="en-US" sz="2000" kern="1200" dirty="0" err="1"/>
            <a:t>trét</a:t>
          </a:r>
          <a:r>
            <a:rPr lang="en-US" sz="2000" kern="1200" dirty="0"/>
            <a:t> </a:t>
          </a:r>
          <a:r>
            <a:rPr lang="en-US" sz="2000" kern="1200" dirty="0" err="1"/>
            <a:t>cho</a:t>
          </a:r>
          <a:r>
            <a:rPr lang="en-US" sz="2000" kern="1200" dirty="0"/>
            <a:t> </a:t>
          </a:r>
          <a:r>
            <a:rPr lang="en-US" sz="2000" kern="1200" dirty="0" err="1"/>
            <a:t>khe</a:t>
          </a:r>
          <a:r>
            <a:rPr lang="en-US" sz="2000" kern="1200" dirty="0"/>
            <a:t> </a:t>
          </a:r>
          <a:r>
            <a:rPr lang="en-US" sz="2000" kern="1200" dirty="0" err="1"/>
            <a:t>nối</a:t>
          </a:r>
          <a:r>
            <a:rPr lang="en-US" sz="2000" kern="1200" dirty="0"/>
            <a:t> </a:t>
          </a:r>
          <a:r>
            <a:rPr lang="en-US" sz="2000" kern="1200" dirty="0" err="1"/>
            <a:t>và</a:t>
          </a:r>
          <a:r>
            <a:rPr lang="en-US" sz="2000" kern="1200" dirty="0"/>
            <a:t> </a:t>
          </a:r>
          <a:r>
            <a:rPr lang="en-US" sz="2000" kern="1200" dirty="0" err="1"/>
            <a:t>khe</a:t>
          </a:r>
          <a:r>
            <a:rPr lang="en-US" sz="2000" kern="1200" dirty="0"/>
            <a:t> co </a:t>
          </a:r>
          <a:r>
            <a:rPr lang="en-US" sz="2000" kern="1200" dirty="0" err="1"/>
            <a:t>giãn</a:t>
          </a:r>
          <a:r>
            <a:rPr lang="en-US" sz="2000" kern="1200" dirty="0"/>
            <a:t> </a:t>
          </a:r>
          <a:r>
            <a:rPr lang="en-US" sz="2000" kern="1200" dirty="0" err="1"/>
            <a:t>xây</a:t>
          </a:r>
          <a:r>
            <a:rPr lang="en-US" sz="2000" kern="1200" dirty="0"/>
            <a:t> </a:t>
          </a:r>
          <a:r>
            <a:rPr lang="en-US" sz="2000" kern="1200" dirty="0" err="1"/>
            <a:t>dựng</a:t>
          </a:r>
          <a:r>
            <a:rPr lang="en-US" sz="2000" kern="1200" dirty="0"/>
            <a:t> </a:t>
          </a:r>
        </a:p>
      </dsp:txBody>
      <dsp:txXfrm>
        <a:off x="687431" y="495267"/>
        <a:ext cx="7129427" cy="990535"/>
      </dsp:txXfrm>
    </dsp:sp>
    <dsp:sp modelId="{B839D26B-7F80-4C4A-A33B-F8B6917405A7}">
      <dsp:nvSpPr>
        <dsp:cNvPr id="0" name=""/>
        <dsp:cNvSpPr/>
      </dsp:nvSpPr>
      <dsp:spPr>
        <a:xfrm>
          <a:off x="68346" y="371450"/>
          <a:ext cx="1238169" cy="1238169"/>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E0F257-795A-453B-8D2B-54BEE3A37CC9}">
      <dsp:nvSpPr>
        <dsp:cNvPr id="0" name=""/>
        <dsp:cNvSpPr/>
      </dsp:nvSpPr>
      <dsp:spPr>
        <a:xfrm>
          <a:off x="1027318" y="1981070"/>
          <a:ext cx="6769368" cy="990535"/>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6237"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err="1"/>
            <a:t>Lý</a:t>
          </a:r>
          <a:r>
            <a:rPr lang="en-US" sz="2000" kern="1200" dirty="0"/>
            <a:t> t</a:t>
          </a:r>
          <a:r>
            <a:rPr lang="vi-VN" sz="2000" kern="1200" dirty="0"/>
            <a:t>ư</a:t>
          </a:r>
          <a:r>
            <a:rPr lang="en-US" sz="2000" kern="1200" dirty="0" err="1"/>
            <a:t>ởng</a:t>
          </a:r>
          <a:r>
            <a:rPr lang="en-US" sz="2000" kern="1200" dirty="0"/>
            <a:t> </a:t>
          </a:r>
          <a:r>
            <a:rPr lang="en-US" sz="2000" kern="1200" dirty="0" err="1"/>
            <a:t>cho</a:t>
          </a:r>
          <a:r>
            <a:rPr lang="en-US" sz="2000" kern="1200" dirty="0"/>
            <a:t> </a:t>
          </a:r>
          <a:r>
            <a:rPr lang="en-US" sz="2000" kern="1200" dirty="0" err="1"/>
            <a:t>gắn</a:t>
          </a:r>
          <a:r>
            <a:rPr lang="en-US" sz="2000" kern="1200" dirty="0"/>
            <a:t> </a:t>
          </a:r>
          <a:r>
            <a:rPr lang="en-US" sz="2000" kern="1200" dirty="0" err="1"/>
            <a:t>kết</a:t>
          </a:r>
          <a:r>
            <a:rPr lang="en-US" sz="2000" kern="1200" dirty="0"/>
            <a:t>, </a:t>
          </a:r>
          <a:r>
            <a:rPr lang="en-US" sz="2000" kern="1200" dirty="0" err="1"/>
            <a:t>kết</a:t>
          </a:r>
          <a:r>
            <a:rPr lang="en-US" sz="2000" kern="1200" dirty="0"/>
            <a:t> </a:t>
          </a:r>
          <a:r>
            <a:rPr lang="en-US" sz="2000" kern="1200" dirty="0" err="1"/>
            <a:t>dính</a:t>
          </a:r>
          <a:r>
            <a:rPr lang="en-US" sz="2000" kern="1200" dirty="0"/>
            <a:t> </a:t>
          </a:r>
          <a:r>
            <a:rPr lang="en-US" sz="2000" kern="1200" dirty="0" err="1"/>
            <a:t>các</a:t>
          </a:r>
          <a:r>
            <a:rPr lang="en-US" sz="2000" kern="1200" dirty="0"/>
            <a:t> </a:t>
          </a:r>
          <a:r>
            <a:rPr lang="en-US" sz="2000" kern="1200" dirty="0" err="1"/>
            <a:t>loại</a:t>
          </a:r>
          <a:r>
            <a:rPr lang="en-US" sz="2000" kern="1200" dirty="0"/>
            <a:t> </a:t>
          </a:r>
          <a:r>
            <a:rPr lang="en-US" sz="2000" kern="1200" dirty="0" err="1"/>
            <a:t>vật</a:t>
          </a:r>
          <a:r>
            <a:rPr lang="en-US" sz="2000" kern="1200" dirty="0"/>
            <a:t> </a:t>
          </a:r>
          <a:r>
            <a:rPr lang="en-US" sz="2000" kern="1200" dirty="0" err="1"/>
            <a:t>liệu</a:t>
          </a:r>
          <a:r>
            <a:rPr lang="en-US" sz="2000" kern="1200" dirty="0"/>
            <a:t> </a:t>
          </a:r>
          <a:r>
            <a:rPr lang="en-US" sz="2000" kern="1200" dirty="0" err="1"/>
            <a:t>cố</a:t>
          </a:r>
          <a:r>
            <a:rPr lang="en-US" sz="2000" kern="1200" dirty="0"/>
            <a:t> </a:t>
          </a:r>
          <a:r>
            <a:rPr lang="en-US" sz="2000" kern="1200" dirty="0" err="1"/>
            <a:t>định</a:t>
          </a:r>
          <a:r>
            <a:rPr lang="en-US" sz="2000" kern="1200" dirty="0"/>
            <a:t> </a:t>
          </a:r>
          <a:r>
            <a:rPr lang="en-US" sz="2000" kern="1200" dirty="0" err="1"/>
            <a:t>với</a:t>
          </a:r>
          <a:r>
            <a:rPr lang="en-US" sz="2000" kern="1200" dirty="0"/>
            <a:t> </a:t>
          </a:r>
          <a:r>
            <a:rPr lang="en-US" sz="2000" kern="1200" dirty="0" err="1"/>
            <a:t>nhau</a:t>
          </a:r>
          <a:endParaRPr lang="en-US" sz="2000" kern="1200" dirty="0"/>
        </a:p>
      </dsp:txBody>
      <dsp:txXfrm>
        <a:off x="1027318" y="1981070"/>
        <a:ext cx="6769368" cy="990535"/>
      </dsp:txXfrm>
    </dsp:sp>
    <dsp:sp modelId="{785C8D7F-A9BE-4481-AC12-7847CDB82F08}">
      <dsp:nvSpPr>
        <dsp:cNvPr id="0" name=""/>
        <dsp:cNvSpPr/>
      </dsp:nvSpPr>
      <dsp:spPr>
        <a:xfrm>
          <a:off x="428406" y="1857253"/>
          <a:ext cx="1238169" cy="1238169"/>
        </a:xfrm>
        <a:prstGeom prst="ellipse">
          <a:avLst/>
        </a:prstGeom>
        <a:solidFill>
          <a:schemeClr val="lt1">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sp>
    <dsp:sp modelId="{5601E3B0-B232-40DB-9D03-DB42589DD61F}">
      <dsp:nvSpPr>
        <dsp:cNvPr id="0" name=""/>
        <dsp:cNvSpPr/>
      </dsp:nvSpPr>
      <dsp:spPr>
        <a:xfrm>
          <a:off x="687431" y="3466873"/>
          <a:ext cx="7129427" cy="990535"/>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6237"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err="1"/>
            <a:t>Có</a:t>
          </a:r>
          <a:r>
            <a:rPr lang="en-US" sz="2000" kern="1200" dirty="0"/>
            <a:t> </a:t>
          </a:r>
          <a:r>
            <a:rPr lang="en-US" sz="2000" kern="1200" dirty="0" err="1"/>
            <a:t>thể</a:t>
          </a:r>
          <a:r>
            <a:rPr lang="en-US" sz="2000" kern="1200" dirty="0"/>
            <a:t> </a:t>
          </a:r>
          <a:r>
            <a:rPr lang="en-US" sz="2000" kern="1200" dirty="0" err="1"/>
            <a:t>sử</a:t>
          </a:r>
          <a:r>
            <a:rPr lang="en-US" sz="2000" kern="1200" dirty="0"/>
            <a:t> </a:t>
          </a:r>
          <a:r>
            <a:rPr lang="en-US" sz="2000" kern="1200" dirty="0" err="1"/>
            <a:t>dụng</a:t>
          </a:r>
          <a:r>
            <a:rPr lang="en-US" sz="2000" kern="1200" dirty="0"/>
            <a:t> </a:t>
          </a:r>
          <a:r>
            <a:rPr lang="en-US" sz="2000" kern="1200" dirty="0" err="1"/>
            <a:t>mà</a:t>
          </a:r>
          <a:r>
            <a:rPr lang="en-US" sz="2000" kern="1200" dirty="0"/>
            <a:t> </a:t>
          </a:r>
          <a:r>
            <a:rPr lang="en-US" sz="2000" kern="1200" dirty="0" err="1"/>
            <a:t>không</a:t>
          </a:r>
          <a:r>
            <a:rPr lang="en-US" sz="2000" kern="1200" dirty="0"/>
            <a:t> </a:t>
          </a:r>
          <a:r>
            <a:rPr lang="en-US" sz="2000" kern="1200" dirty="0" err="1"/>
            <a:t>cần</a:t>
          </a:r>
          <a:r>
            <a:rPr lang="en-US" sz="2000" kern="1200" dirty="0"/>
            <a:t> </a:t>
          </a:r>
          <a:r>
            <a:rPr lang="en-US" sz="2000" kern="1200" dirty="0" err="1"/>
            <a:t>lớp</a:t>
          </a:r>
          <a:r>
            <a:rPr lang="en-US" sz="2000" kern="1200" dirty="0"/>
            <a:t> </a:t>
          </a:r>
          <a:r>
            <a:rPr lang="en-US" sz="2000" kern="1200" dirty="0" err="1"/>
            <a:t>lót</a:t>
          </a:r>
          <a:r>
            <a:rPr lang="en-US" sz="2000" kern="1200" dirty="0"/>
            <a:t> </a:t>
          </a:r>
          <a:r>
            <a:rPr lang="en-US" sz="2000" kern="1200" dirty="0" err="1"/>
            <a:t>để</a:t>
          </a:r>
          <a:r>
            <a:rPr lang="en-US" sz="2000" kern="1200" dirty="0"/>
            <a:t> </a:t>
          </a:r>
          <a:r>
            <a:rPr lang="en-US" sz="2000" kern="1200" dirty="0" err="1"/>
            <a:t>lắp</a:t>
          </a:r>
          <a:r>
            <a:rPr lang="en-US" sz="2000" kern="1200" dirty="0"/>
            <a:t> </a:t>
          </a:r>
          <a:r>
            <a:rPr lang="en-US" sz="2000" kern="1200" dirty="0" err="1"/>
            <a:t>ghép</a:t>
          </a:r>
          <a:r>
            <a:rPr lang="en-US" sz="2000" kern="1200" dirty="0"/>
            <a:t> </a:t>
          </a:r>
          <a:r>
            <a:rPr lang="en-US" sz="2000" kern="1200" dirty="0" err="1"/>
            <a:t>bê</a:t>
          </a:r>
          <a:r>
            <a:rPr lang="en-US" sz="2000" kern="1200" dirty="0"/>
            <a:t> </a:t>
          </a:r>
          <a:r>
            <a:rPr lang="en-US" sz="2000" kern="1200" dirty="0" err="1"/>
            <a:t>tông</a:t>
          </a:r>
          <a:r>
            <a:rPr lang="en-US" sz="2000" kern="1200" dirty="0"/>
            <a:t>; </a:t>
          </a:r>
          <a:r>
            <a:rPr lang="en-US" sz="2000" kern="1200" dirty="0" err="1"/>
            <a:t>bề</a:t>
          </a:r>
          <a:r>
            <a:rPr lang="en-US" sz="2000" kern="1200" dirty="0"/>
            <a:t> </a:t>
          </a:r>
          <a:r>
            <a:rPr lang="en-US" sz="2000" kern="1200" dirty="0" err="1"/>
            <a:t>mặt</a:t>
          </a:r>
          <a:r>
            <a:rPr lang="en-US" sz="2000" kern="1200" dirty="0"/>
            <a:t> </a:t>
          </a:r>
          <a:r>
            <a:rPr lang="en-US" sz="2000" kern="1200" dirty="0" err="1"/>
            <a:t>kính</a:t>
          </a:r>
          <a:r>
            <a:rPr lang="en-US" sz="2000" kern="1200" dirty="0"/>
            <a:t>; </a:t>
          </a:r>
          <a:r>
            <a:rPr lang="en-US" sz="2000" kern="1200" dirty="0" err="1"/>
            <a:t>kim</a:t>
          </a:r>
          <a:r>
            <a:rPr lang="en-US" sz="2000" kern="1200" dirty="0"/>
            <a:t> </a:t>
          </a:r>
          <a:r>
            <a:rPr lang="en-US" sz="2000" kern="1200" dirty="0" err="1"/>
            <a:t>loại</a:t>
          </a:r>
          <a:r>
            <a:rPr lang="en-US" sz="2000" kern="1200" dirty="0"/>
            <a:t>; </a:t>
          </a:r>
          <a:r>
            <a:rPr lang="en-US" sz="2000" kern="1200" dirty="0" err="1"/>
            <a:t>nhôm</a:t>
          </a:r>
          <a:r>
            <a:rPr lang="en-US" sz="2000" kern="1200" dirty="0"/>
            <a:t>; </a:t>
          </a:r>
          <a:r>
            <a:rPr lang="en-US" sz="2000" kern="1200" dirty="0" err="1"/>
            <a:t>gỗ</a:t>
          </a:r>
          <a:r>
            <a:rPr lang="en-US" sz="2000" kern="1200" dirty="0"/>
            <a:t>….</a:t>
          </a:r>
        </a:p>
      </dsp:txBody>
      <dsp:txXfrm>
        <a:off x="687431" y="3466873"/>
        <a:ext cx="7129427" cy="990535"/>
      </dsp:txXfrm>
    </dsp:sp>
    <dsp:sp modelId="{10BA3992-D559-4D2C-95FD-C4E2E83CF790}">
      <dsp:nvSpPr>
        <dsp:cNvPr id="0" name=""/>
        <dsp:cNvSpPr/>
      </dsp:nvSpPr>
      <dsp:spPr>
        <a:xfrm>
          <a:off x="68346" y="3343056"/>
          <a:ext cx="1238169" cy="1238169"/>
        </a:xfrm>
        <a:prstGeom prst="ellipse">
          <a:avLst/>
        </a:prstGeom>
        <a:solidFill>
          <a:schemeClr val="lt1">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A2A68-2231-4AB2-8147-0DE08BB52B66}">
      <dsp:nvSpPr>
        <dsp:cNvPr id="0" name=""/>
        <dsp:cNvSpPr/>
      </dsp:nvSpPr>
      <dsp:spPr>
        <a:xfrm rot="5400000">
          <a:off x="-238703" y="249058"/>
          <a:ext cx="1591356" cy="1113949"/>
        </a:xfrm>
        <a:prstGeom prst="chevron">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en-US" sz="1300" kern="1200" dirty="0"/>
        </a:p>
        <a:p>
          <a:pPr marL="0" lvl="0" indent="0" algn="ctr" defTabSz="577850">
            <a:lnSpc>
              <a:spcPct val="90000"/>
            </a:lnSpc>
            <a:spcBef>
              <a:spcPct val="0"/>
            </a:spcBef>
            <a:spcAft>
              <a:spcPct val="35000"/>
            </a:spcAft>
            <a:buNone/>
          </a:pPr>
          <a:endParaRPr lang="en-US" sz="1300" kern="1200" dirty="0"/>
        </a:p>
      </dsp:txBody>
      <dsp:txXfrm rot="-5400000">
        <a:off x="1" y="567330"/>
        <a:ext cx="1113949" cy="477407"/>
      </dsp:txXfrm>
    </dsp:sp>
    <dsp:sp modelId="{5895EC32-478A-4B30-9672-74AFD45D9A8C}">
      <dsp:nvSpPr>
        <dsp:cNvPr id="0" name=""/>
        <dsp:cNvSpPr/>
      </dsp:nvSpPr>
      <dsp:spPr>
        <a:xfrm rot="5400000">
          <a:off x="5124300" y="-4008896"/>
          <a:ext cx="1052183" cy="9072885"/>
        </a:xfrm>
        <a:prstGeom prst="round2Same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t>Dễ thi công công:Chỉ cần thêm xi măng và hỗn hợp và sử dụng</a:t>
          </a:r>
        </a:p>
        <a:p>
          <a:pPr marL="228600" lvl="1" indent="-228600" algn="l" defTabSz="1155700">
            <a:lnSpc>
              <a:spcPct val="90000"/>
            </a:lnSpc>
            <a:spcBef>
              <a:spcPct val="0"/>
            </a:spcBef>
            <a:spcAft>
              <a:spcPct val="15000"/>
            </a:spcAft>
            <a:buChar char="•"/>
          </a:pPr>
          <a:r>
            <a:rPr lang="en-US" sz="2600" kern="1200" dirty="0"/>
            <a:t>Tăng cường độ bám dính với nhiều loại chất nền</a:t>
          </a:r>
        </a:p>
      </dsp:txBody>
      <dsp:txXfrm rot="-5400000">
        <a:off x="1113950" y="52817"/>
        <a:ext cx="9021522" cy="949457"/>
      </dsp:txXfrm>
    </dsp:sp>
    <dsp:sp modelId="{98AFFE7F-625F-4B23-A70D-CDDE816ED6AA}">
      <dsp:nvSpPr>
        <dsp:cNvPr id="0" name=""/>
        <dsp:cNvSpPr/>
      </dsp:nvSpPr>
      <dsp:spPr>
        <a:xfrm rot="5400000">
          <a:off x="-238703" y="1646597"/>
          <a:ext cx="1591356" cy="1113949"/>
        </a:xfrm>
        <a:prstGeom prst="chevron">
          <a:avLst/>
        </a:prstGeom>
        <a:gradFill rotWithShape="0">
          <a:gsLst>
            <a:gs pos="0">
              <a:schemeClr val="accent3">
                <a:hueOff val="1355300"/>
                <a:satOff val="50000"/>
                <a:lumOff val="-7353"/>
                <a:alphaOff val="0"/>
                <a:satMod val="103000"/>
                <a:lumMod val="102000"/>
                <a:tint val="94000"/>
              </a:schemeClr>
            </a:gs>
            <a:gs pos="50000">
              <a:schemeClr val="accent3">
                <a:hueOff val="1355300"/>
                <a:satOff val="50000"/>
                <a:lumOff val="-7353"/>
                <a:alphaOff val="0"/>
                <a:satMod val="110000"/>
                <a:lumMod val="100000"/>
                <a:shade val="100000"/>
              </a:schemeClr>
            </a:gs>
            <a:gs pos="100000">
              <a:schemeClr val="accent3">
                <a:hueOff val="1355300"/>
                <a:satOff val="50000"/>
                <a:lumOff val="-7353"/>
                <a:alphaOff val="0"/>
                <a:lumMod val="99000"/>
                <a:satMod val="120000"/>
                <a:shade val="78000"/>
              </a:schemeClr>
            </a:gs>
          </a:gsLst>
          <a:lin ang="5400000" scaled="0"/>
        </a:gradFill>
        <a:ln w="6350" cap="flat" cmpd="sng" algn="ctr">
          <a:solidFill>
            <a:schemeClr val="accent3">
              <a:hueOff val="1355300"/>
              <a:satOff val="50000"/>
              <a:lumOff val="-7353"/>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rot="-5400000">
        <a:off x="1" y="1964869"/>
        <a:ext cx="1113949" cy="477407"/>
      </dsp:txXfrm>
    </dsp:sp>
    <dsp:sp modelId="{78D9B47C-3E26-4FD9-BF75-E2C31B9CA2A7}">
      <dsp:nvSpPr>
        <dsp:cNvPr id="0" name=""/>
        <dsp:cNvSpPr/>
      </dsp:nvSpPr>
      <dsp:spPr>
        <a:xfrm rot="5400000">
          <a:off x="5133201" y="-2611357"/>
          <a:ext cx="1034381" cy="9072885"/>
        </a:xfrm>
        <a:prstGeom prst="round2SameRect">
          <a:avLst/>
        </a:prstGeom>
        <a:solidFill>
          <a:schemeClr val="lt1">
            <a:alpha val="90000"/>
            <a:hueOff val="0"/>
            <a:satOff val="0"/>
            <a:lumOff val="0"/>
            <a:alphaOff val="0"/>
          </a:schemeClr>
        </a:solidFill>
        <a:ln w="6350" cap="flat" cmpd="sng" algn="ctr">
          <a:solidFill>
            <a:schemeClr val="accent3">
              <a:hueOff val="1355300"/>
              <a:satOff val="50000"/>
              <a:lumOff val="-7353"/>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t>Giảm co ngót</a:t>
          </a:r>
        </a:p>
        <a:p>
          <a:pPr marL="228600" lvl="1" indent="-228600" algn="l" defTabSz="1155700">
            <a:lnSpc>
              <a:spcPct val="90000"/>
            </a:lnSpc>
            <a:spcBef>
              <a:spcPct val="0"/>
            </a:spcBef>
            <a:spcAft>
              <a:spcPct val="15000"/>
            </a:spcAft>
            <a:buChar char="•"/>
          </a:pPr>
          <a:r>
            <a:rPr lang="en-US" sz="2600" kern="1200" dirty="0"/>
            <a:t>Tăng khả năng chịu mài mòn, hóa chất và va đập</a:t>
          </a:r>
        </a:p>
      </dsp:txBody>
      <dsp:txXfrm rot="-5400000">
        <a:off x="1113949" y="1458389"/>
        <a:ext cx="9022391" cy="933393"/>
      </dsp:txXfrm>
    </dsp:sp>
    <dsp:sp modelId="{D3C65732-10EF-468A-984E-BF57F083DDDB}">
      <dsp:nvSpPr>
        <dsp:cNvPr id="0" name=""/>
        <dsp:cNvSpPr/>
      </dsp:nvSpPr>
      <dsp:spPr>
        <a:xfrm rot="5400000">
          <a:off x="-238703" y="3044136"/>
          <a:ext cx="1591356" cy="1113949"/>
        </a:xfrm>
        <a:prstGeom prst="chevron">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w="6350" cap="flat" cmpd="sng" algn="ctr">
          <a:solidFill>
            <a:schemeClr val="accent3">
              <a:hueOff val="2710599"/>
              <a:satOff val="100000"/>
              <a:lumOff val="-14706"/>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rot="-5400000">
        <a:off x="1" y="3362408"/>
        <a:ext cx="1113949" cy="477407"/>
      </dsp:txXfrm>
    </dsp:sp>
    <dsp:sp modelId="{2FFD8EA4-1AB4-483E-8B4E-BABF96CBC5BC}">
      <dsp:nvSpPr>
        <dsp:cNvPr id="0" name=""/>
        <dsp:cNvSpPr/>
      </dsp:nvSpPr>
      <dsp:spPr>
        <a:xfrm rot="5400000">
          <a:off x="5133201" y="-1213818"/>
          <a:ext cx="1034381" cy="9072885"/>
        </a:xfrm>
        <a:prstGeom prst="round2SameRect">
          <a:avLst/>
        </a:prstGeom>
        <a:solidFill>
          <a:schemeClr val="lt1">
            <a:alpha val="90000"/>
            <a:hueOff val="0"/>
            <a:satOff val="0"/>
            <a:lumOff val="0"/>
            <a:alphaOff val="0"/>
          </a:schemeClr>
        </a:solidFill>
        <a:ln w="6350" cap="flat" cmpd="sng" algn="ctr">
          <a:solidFill>
            <a:schemeClr val="accent3">
              <a:hueOff val="2710599"/>
              <a:satOff val="100000"/>
              <a:lumOff val="-14706"/>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t>Tăng độ bền nén, uốn và kéo</a:t>
          </a:r>
        </a:p>
        <a:p>
          <a:pPr marL="228600" lvl="1" indent="-228600" algn="l" defTabSz="1155700">
            <a:lnSpc>
              <a:spcPct val="90000"/>
            </a:lnSpc>
            <a:spcBef>
              <a:spcPct val="0"/>
            </a:spcBef>
            <a:spcAft>
              <a:spcPct val="15000"/>
            </a:spcAft>
            <a:buChar char="•"/>
          </a:pPr>
          <a:r>
            <a:rPr lang="en-US" sz="2600" kern="1200" dirty="0"/>
            <a:t>Giảm khả năng thấm nước, bảo vệ chống cacbonat hóa</a:t>
          </a:r>
        </a:p>
      </dsp:txBody>
      <dsp:txXfrm rot="-5400000">
        <a:off x="1113949" y="2855928"/>
        <a:ext cx="9022391" cy="9333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E1972D-EB0E-47B9-94C9-E40DE51E26C4}">
      <dsp:nvSpPr>
        <dsp:cNvPr id="0" name=""/>
        <dsp:cNvSpPr/>
      </dsp:nvSpPr>
      <dsp:spPr>
        <a:xfrm rot="10800000">
          <a:off x="630830" y="1972"/>
          <a:ext cx="7943048" cy="805618"/>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255" tIns="95250" rIns="177800" bIns="95250" numCol="1" spcCol="1270" anchor="ctr" anchorCtr="0">
          <a:noAutofit/>
        </a:bodyPr>
        <a:lstStyle/>
        <a:p>
          <a:pPr marL="0" lvl="0" indent="0" algn="l" defTabSz="1111250">
            <a:lnSpc>
              <a:spcPct val="90000"/>
            </a:lnSpc>
            <a:spcBef>
              <a:spcPct val="0"/>
            </a:spcBef>
            <a:spcAft>
              <a:spcPct val="35000"/>
            </a:spcAft>
            <a:buNone/>
          </a:pPr>
          <a:r>
            <a:rPr lang="en-US" sz="2500" kern="1200" dirty="0"/>
            <a:t>Khả năng cách âm, cách  nhiệt tuyệt vời</a:t>
          </a:r>
        </a:p>
      </dsp:txBody>
      <dsp:txXfrm rot="10800000">
        <a:off x="832234" y="1972"/>
        <a:ext cx="7741644" cy="805618"/>
      </dsp:txXfrm>
    </dsp:sp>
    <dsp:sp modelId="{70A6C2C4-C87E-474D-8CE3-DF09C8FEB7BD}">
      <dsp:nvSpPr>
        <dsp:cNvPr id="0" name=""/>
        <dsp:cNvSpPr/>
      </dsp:nvSpPr>
      <dsp:spPr>
        <a:xfrm>
          <a:off x="109181" y="38394"/>
          <a:ext cx="805618" cy="805618"/>
        </a:xfrm>
        <a:prstGeom prst="ellipse">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0000" r="-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6DB56F1-2E6A-4291-AD8D-F8286837A918}">
      <dsp:nvSpPr>
        <dsp:cNvPr id="0" name=""/>
        <dsp:cNvSpPr/>
      </dsp:nvSpPr>
      <dsp:spPr>
        <a:xfrm rot="10800000">
          <a:off x="630830" y="1048073"/>
          <a:ext cx="7943048" cy="805618"/>
        </a:xfrm>
        <a:prstGeom prst="homePlate">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255" tIns="95250" rIns="177800" bIns="95250" numCol="1" spcCol="1270" anchor="ctr" anchorCtr="0">
          <a:noAutofit/>
        </a:bodyPr>
        <a:lstStyle/>
        <a:p>
          <a:pPr marL="0" lvl="0" indent="0" algn="l" defTabSz="1111250">
            <a:lnSpc>
              <a:spcPct val="90000"/>
            </a:lnSpc>
            <a:spcBef>
              <a:spcPct val="0"/>
            </a:spcBef>
            <a:spcAft>
              <a:spcPct val="35000"/>
            </a:spcAft>
            <a:buNone/>
          </a:pPr>
          <a:r>
            <a:rPr lang="en-US" sz="2500" kern="1200" dirty="0"/>
            <a:t>Chống thấm, chống ẩm tốt, thân thiện môi trường</a:t>
          </a:r>
        </a:p>
      </dsp:txBody>
      <dsp:txXfrm rot="10800000">
        <a:off x="832234" y="1048073"/>
        <a:ext cx="7741644" cy="805618"/>
      </dsp:txXfrm>
    </dsp:sp>
    <dsp:sp modelId="{E49A1C66-D7FF-4EAF-8240-95A2B43653B1}">
      <dsp:nvSpPr>
        <dsp:cNvPr id="0" name=""/>
        <dsp:cNvSpPr/>
      </dsp:nvSpPr>
      <dsp:spPr>
        <a:xfrm>
          <a:off x="109181" y="1061721"/>
          <a:ext cx="805618" cy="805618"/>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0000" r="-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1CDDC9D-284D-4205-993E-0F407703B3FC}">
      <dsp:nvSpPr>
        <dsp:cNvPr id="0" name=""/>
        <dsp:cNvSpPr/>
      </dsp:nvSpPr>
      <dsp:spPr>
        <a:xfrm rot="10800000">
          <a:off x="601864" y="2094175"/>
          <a:ext cx="8000980" cy="805618"/>
        </a:xfrm>
        <a:prstGeom prst="homePlate">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255" tIns="95250" rIns="177800" bIns="95250" numCol="1" spcCol="1270" anchor="ctr" anchorCtr="0">
          <a:noAutofit/>
        </a:bodyPr>
        <a:lstStyle/>
        <a:p>
          <a:pPr marL="0" lvl="0" indent="0" algn="l" defTabSz="1111250">
            <a:lnSpc>
              <a:spcPct val="90000"/>
            </a:lnSpc>
            <a:spcBef>
              <a:spcPct val="0"/>
            </a:spcBef>
            <a:spcAft>
              <a:spcPct val="35000"/>
            </a:spcAft>
            <a:buNone/>
          </a:pPr>
          <a:r>
            <a:rPr lang="en-US" sz="2500" kern="1200" dirty="0"/>
            <a:t>Độ chịu nén cao, ổn định về kích thước chống rão</a:t>
          </a:r>
        </a:p>
      </dsp:txBody>
      <dsp:txXfrm rot="10800000">
        <a:off x="803268" y="2094175"/>
        <a:ext cx="7799576" cy="805618"/>
      </dsp:txXfrm>
    </dsp:sp>
    <dsp:sp modelId="{7D82843D-4130-4C60-932F-3ED013FA783D}">
      <dsp:nvSpPr>
        <dsp:cNvPr id="0" name=""/>
        <dsp:cNvSpPr/>
      </dsp:nvSpPr>
      <dsp:spPr>
        <a:xfrm>
          <a:off x="109181" y="2116579"/>
          <a:ext cx="805618" cy="805618"/>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0000" r="-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711064-C951-4948-B9F4-4DF6141DBEED}">
      <dsp:nvSpPr>
        <dsp:cNvPr id="0" name=""/>
        <dsp:cNvSpPr/>
      </dsp:nvSpPr>
      <dsp:spPr>
        <a:xfrm rot="10800000">
          <a:off x="601864" y="3140277"/>
          <a:ext cx="8000980" cy="805618"/>
        </a:xfrm>
        <a:prstGeom prst="homePlate">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255" tIns="95250" rIns="177800" bIns="95250" numCol="1" spcCol="1270" anchor="ctr" anchorCtr="0">
          <a:noAutofit/>
        </a:bodyPr>
        <a:lstStyle/>
        <a:p>
          <a:pPr marL="0" lvl="0" indent="0" algn="l" defTabSz="1111250">
            <a:lnSpc>
              <a:spcPct val="90000"/>
            </a:lnSpc>
            <a:spcBef>
              <a:spcPct val="0"/>
            </a:spcBef>
            <a:spcAft>
              <a:spcPct val="35000"/>
            </a:spcAft>
            <a:buNone/>
          </a:pPr>
          <a:r>
            <a:rPr lang="en-US" sz="2500" kern="1200" dirty="0"/>
            <a:t>Độ bền cao, dễ thi công</a:t>
          </a:r>
        </a:p>
      </dsp:txBody>
      <dsp:txXfrm rot="10800000">
        <a:off x="803268" y="3140277"/>
        <a:ext cx="7799576" cy="805618"/>
      </dsp:txXfrm>
    </dsp:sp>
    <dsp:sp modelId="{7D0C13F3-19DB-4E4B-B879-86ED13DC49A9}">
      <dsp:nvSpPr>
        <dsp:cNvPr id="0" name=""/>
        <dsp:cNvSpPr/>
      </dsp:nvSpPr>
      <dsp:spPr>
        <a:xfrm>
          <a:off x="209432" y="3142249"/>
          <a:ext cx="805618" cy="805618"/>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0000" r="-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64A563-5905-4ACF-BA87-0381A862624E}">
      <dsp:nvSpPr>
        <dsp:cNvPr id="0" name=""/>
        <dsp:cNvSpPr/>
      </dsp:nvSpPr>
      <dsp:spPr>
        <a:xfrm>
          <a:off x="0" y="0"/>
          <a:ext cx="10964925" cy="147030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vi-VN" sz="2000" b="1" i="1" u="sng" kern="1200" dirty="0"/>
            <a:t>Bước 1</a:t>
          </a:r>
          <a:r>
            <a:rPr lang="en-US" sz="2000" b="0" i="1" u="sng" kern="1200" dirty="0"/>
            <a:t>:</a:t>
          </a:r>
          <a:r>
            <a:rPr lang="en-US" sz="2000" b="0" i="1" u="none" kern="1200" dirty="0"/>
            <a:t> </a:t>
          </a:r>
          <a:r>
            <a:rPr lang="vi-VN" sz="2000" b="0" i="1" kern="1200" dirty="0"/>
            <a:t>Thi công Keo foam gắn  xốp cách nhiệt trên sàn mái bê tông</a:t>
          </a:r>
          <a:endParaRPr lang="en-US" sz="2000" kern="1200" dirty="0"/>
        </a:p>
      </dsp:txBody>
      <dsp:txXfrm>
        <a:off x="2340015" y="0"/>
        <a:ext cx="8624910" cy="1470302"/>
      </dsp:txXfrm>
    </dsp:sp>
    <dsp:sp modelId="{94E1F3D8-2CCC-4C1F-A74C-8F0A3527B317}">
      <dsp:nvSpPr>
        <dsp:cNvPr id="0" name=""/>
        <dsp:cNvSpPr/>
      </dsp:nvSpPr>
      <dsp:spPr>
        <a:xfrm>
          <a:off x="147030" y="147030"/>
          <a:ext cx="2192985" cy="1176242"/>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8000" r="-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F2504A-A2C5-407E-BF1B-761D8560AF51}">
      <dsp:nvSpPr>
        <dsp:cNvPr id="0" name=""/>
        <dsp:cNvSpPr/>
      </dsp:nvSpPr>
      <dsp:spPr>
        <a:xfrm>
          <a:off x="0" y="1617333"/>
          <a:ext cx="10964925" cy="1470302"/>
        </a:xfrm>
        <a:prstGeom prst="roundRect">
          <a:avLst>
            <a:gd name="adj" fmla="val 1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vi-VN" sz="2000" b="1" i="1" u="sng" kern="1200" dirty="0"/>
            <a:t>Bước 2 </a:t>
          </a:r>
          <a:r>
            <a:rPr lang="vi-VN" sz="2000" b="0" i="1" kern="1200" dirty="0"/>
            <a:t>Thi công  đặt xốp cách nhiệt  trên sàn mái bê tông</a:t>
          </a:r>
          <a:endParaRPr lang="en-US" sz="2000" b="1" kern="1200" dirty="0"/>
        </a:p>
      </dsp:txBody>
      <dsp:txXfrm>
        <a:off x="2340015" y="1617333"/>
        <a:ext cx="8624910" cy="1470302"/>
      </dsp:txXfrm>
    </dsp:sp>
    <dsp:sp modelId="{B0E023F5-30FA-4F16-BA2F-BDCCAB8C312B}">
      <dsp:nvSpPr>
        <dsp:cNvPr id="0" name=""/>
        <dsp:cNvSpPr/>
      </dsp:nvSpPr>
      <dsp:spPr>
        <a:xfrm>
          <a:off x="147030" y="1764363"/>
          <a:ext cx="2192985" cy="1176242"/>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94D43B-D841-40A1-ADA5-D51412A762F6}">
      <dsp:nvSpPr>
        <dsp:cNvPr id="0" name=""/>
        <dsp:cNvSpPr/>
      </dsp:nvSpPr>
      <dsp:spPr>
        <a:xfrm>
          <a:off x="0" y="3221551"/>
          <a:ext cx="10964925" cy="1470302"/>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vi-VN" sz="2000" b="0" i="1" kern="1200" dirty="0"/>
            <a:t>Kết quả là Xốp cách nhiệt được gắn chặt cách nhiệt cho sàn mái</a:t>
          </a:r>
          <a:endParaRPr lang="en-US" sz="2000" kern="1200" dirty="0"/>
        </a:p>
      </dsp:txBody>
      <dsp:txXfrm>
        <a:off x="2340015" y="3221551"/>
        <a:ext cx="8624910" cy="1470302"/>
      </dsp:txXfrm>
    </dsp:sp>
    <dsp:sp modelId="{3EFA05D4-CAF0-437D-A532-EAB1C0EEBB28}">
      <dsp:nvSpPr>
        <dsp:cNvPr id="0" name=""/>
        <dsp:cNvSpPr/>
      </dsp:nvSpPr>
      <dsp:spPr>
        <a:xfrm>
          <a:off x="147030" y="3381696"/>
          <a:ext cx="2192985" cy="1176242"/>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4C654A-EB32-41BF-93D2-50B2D1421D38}" type="datetimeFigureOut">
              <a:rPr lang="en-US" smtClean="0"/>
              <a:t>9/20/2024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692176-3777-4BBC-A864-E42A2915557A}" type="slidenum">
              <a:rPr lang="en-US" smtClean="0"/>
              <a:t>‹#›</a:t>
            </a:fld>
            <a:endParaRPr lang="en-US"/>
          </a:p>
        </p:txBody>
      </p:sp>
    </p:spTree>
    <p:extLst>
      <p:ext uri="{BB962C8B-B14F-4D97-AF65-F5344CB8AC3E}">
        <p14:creationId xmlns:p14="http://schemas.microsoft.com/office/powerpoint/2010/main" val="271813675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C0E341-2566-4AE4-AE6A-927E32E2BAF1}" type="datetimeFigureOut">
              <a:rPr lang="en-US" smtClean="0"/>
              <a:t>9/20/2024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FCC238-C080-4A46-8372-17D384C290E6}" type="slidenum">
              <a:rPr lang="en-US" smtClean="0"/>
              <a:t>‹#›</a:t>
            </a:fld>
            <a:endParaRPr lang="en-US"/>
          </a:p>
        </p:txBody>
      </p:sp>
    </p:spTree>
    <p:extLst>
      <p:ext uri="{BB962C8B-B14F-4D97-AF65-F5344CB8AC3E}">
        <p14:creationId xmlns:p14="http://schemas.microsoft.com/office/powerpoint/2010/main" val="258667686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51F29-F648-4C1B-9E14-4B37EF193F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6B0CB1E-7643-4F86-BB18-7263A0FD18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88F4B9-0697-420A-876C-A48BDF833BB6}"/>
              </a:ext>
            </a:extLst>
          </p:cNvPr>
          <p:cNvSpPr>
            <a:spLocks noGrp="1"/>
          </p:cNvSpPr>
          <p:nvPr>
            <p:ph type="dt" sz="half" idx="10"/>
          </p:nvPr>
        </p:nvSpPr>
        <p:spPr/>
        <p:txBody>
          <a:bodyPr/>
          <a:lstStyle/>
          <a:p>
            <a:fld id="{C580A22C-B521-4BC6-87E8-D12BE4F90C27}" type="datetime1">
              <a:rPr lang="en-US" smtClean="0"/>
              <a:t>9/20/2024</a:t>
            </a:fld>
            <a:endParaRPr lang="en-US"/>
          </a:p>
        </p:txBody>
      </p:sp>
      <p:sp>
        <p:nvSpPr>
          <p:cNvPr id="5" name="Footer Placeholder 4">
            <a:extLst>
              <a:ext uri="{FF2B5EF4-FFF2-40B4-BE49-F238E27FC236}">
                <a16:creationId xmlns:a16="http://schemas.microsoft.com/office/drawing/2014/main" id="{B00E33A0-CA1A-4F37-9234-ACCCBFE2E0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4FE29F-CF85-46E7-8CCE-B59F5437D274}"/>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4090895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24565-08E1-495A-9A25-7A024860BE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164A89-B6BF-42C8-A556-25D2D94883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C56A8-CCCF-44FB-8FD3-1DAC5B2E9EFD}"/>
              </a:ext>
            </a:extLst>
          </p:cNvPr>
          <p:cNvSpPr>
            <a:spLocks noGrp="1"/>
          </p:cNvSpPr>
          <p:nvPr>
            <p:ph type="dt" sz="half" idx="10"/>
          </p:nvPr>
        </p:nvSpPr>
        <p:spPr/>
        <p:txBody>
          <a:bodyPr/>
          <a:lstStyle/>
          <a:p>
            <a:fld id="{F3FB4CF3-536E-4351-8EDB-1FFFFF99EE72}" type="datetime1">
              <a:rPr lang="en-US" smtClean="0"/>
              <a:t>9/20/2024</a:t>
            </a:fld>
            <a:endParaRPr lang="en-US"/>
          </a:p>
        </p:txBody>
      </p:sp>
      <p:sp>
        <p:nvSpPr>
          <p:cNvPr id="5" name="Footer Placeholder 4">
            <a:extLst>
              <a:ext uri="{FF2B5EF4-FFF2-40B4-BE49-F238E27FC236}">
                <a16:creationId xmlns:a16="http://schemas.microsoft.com/office/drawing/2014/main" id="{B5A963B2-EB7A-4297-9FCF-57B78BBA1C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1EA24-2638-4C74-B0BF-C63EDEED6392}"/>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545117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B7A2F-3FB1-4610-A46D-195465F3A5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E7886D-77A1-4525-92B7-C234B00002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15FB96-4CC5-40F1-AB6D-6DF6826EEF31}"/>
              </a:ext>
            </a:extLst>
          </p:cNvPr>
          <p:cNvSpPr>
            <a:spLocks noGrp="1"/>
          </p:cNvSpPr>
          <p:nvPr>
            <p:ph type="dt" sz="half" idx="10"/>
          </p:nvPr>
        </p:nvSpPr>
        <p:spPr/>
        <p:txBody>
          <a:bodyPr/>
          <a:lstStyle/>
          <a:p>
            <a:fld id="{C744659F-B12F-431F-B648-8217394F3B48}" type="datetime1">
              <a:rPr lang="en-US" smtClean="0"/>
              <a:t>9/20/2024</a:t>
            </a:fld>
            <a:endParaRPr lang="en-US"/>
          </a:p>
        </p:txBody>
      </p:sp>
      <p:sp>
        <p:nvSpPr>
          <p:cNvPr id="5" name="Footer Placeholder 4">
            <a:extLst>
              <a:ext uri="{FF2B5EF4-FFF2-40B4-BE49-F238E27FC236}">
                <a16:creationId xmlns:a16="http://schemas.microsoft.com/office/drawing/2014/main" id="{55A7203E-090D-42ED-995C-CD9B066992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C040E2-7E1C-4E66-AB90-57EAD35F435E}"/>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591672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699D9-29F7-45B6-A159-9F180895DA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78F4DC-BDDB-4A84-9A69-4E3C9347FA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49A1B9-4E69-4E90-95C3-7F9DBFF927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D1836A-C5FA-4AA2-A9BA-07DD9121D34E}"/>
              </a:ext>
            </a:extLst>
          </p:cNvPr>
          <p:cNvSpPr>
            <a:spLocks noGrp="1"/>
          </p:cNvSpPr>
          <p:nvPr>
            <p:ph type="dt" sz="half" idx="10"/>
          </p:nvPr>
        </p:nvSpPr>
        <p:spPr/>
        <p:txBody>
          <a:bodyPr/>
          <a:lstStyle/>
          <a:p>
            <a:fld id="{65CD37AF-CFFE-4A4F-8E16-8836CB9AD4FF}" type="datetime1">
              <a:rPr lang="en-US" smtClean="0"/>
              <a:t>9/20/2024</a:t>
            </a:fld>
            <a:endParaRPr lang="en-US"/>
          </a:p>
        </p:txBody>
      </p:sp>
      <p:sp>
        <p:nvSpPr>
          <p:cNvPr id="6" name="Footer Placeholder 5">
            <a:extLst>
              <a:ext uri="{FF2B5EF4-FFF2-40B4-BE49-F238E27FC236}">
                <a16:creationId xmlns:a16="http://schemas.microsoft.com/office/drawing/2014/main" id="{F72BEB1E-9D5D-4742-9ADC-89260AC09E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F39C85-5BE9-400B-975A-3AE7443ED667}"/>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1554543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70775-8EAB-4EC0-9AE9-204AEA4619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04B3B6-1B02-489F-92B7-A63B32C359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0FBE06-CD6A-49BD-9B30-60B2DE1439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9AD197-613F-4D68-BF0A-22090FA994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52D56D-5FF8-4FD4-888C-EE04A510E5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BFF479-CD39-440B-902C-775C3F336416}"/>
              </a:ext>
            </a:extLst>
          </p:cNvPr>
          <p:cNvSpPr>
            <a:spLocks noGrp="1"/>
          </p:cNvSpPr>
          <p:nvPr>
            <p:ph type="dt" sz="half" idx="10"/>
          </p:nvPr>
        </p:nvSpPr>
        <p:spPr/>
        <p:txBody>
          <a:bodyPr/>
          <a:lstStyle/>
          <a:p>
            <a:fld id="{08C4C826-C227-40C8-8A9C-5A7E653CAEB8}" type="datetime1">
              <a:rPr lang="en-US" smtClean="0"/>
              <a:t>9/20/2024</a:t>
            </a:fld>
            <a:endParaRPr lang="en-US"/>
          </a:p>
        </p:txBody>
      </p:sp>
      <p:sp>
        <p:nvSpPr>
          <p:cNvPr id="8" name="Footer Placeholder 7">
            <a:extLst>
              <a:ext uri="{FF2B5EF4-FFF2-40B4-BE49-F238E27FC236}">
                <a16:creationId xmlns:a16="http://schemas.microsoft.com/office/drawing/2014/main" id="{615C9E1F-4D07-4C26-B39B-26BE16875D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F6849F-9F4F-4BB4-B624-A4CB9D41D897}"/>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4140760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0D309-4AD2-420E-AFB1-67FD7208AF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EEB1CD-867A-493B-8228-CE3B3E630F9D}"/>
              </a:ext>
            </a:extLst>
          </p:cNvPr>
          <p:cNvSpPr>
            <a:spLocks noGrp="1"/>
          </p:cNvSpPr>
          <p:nvPr>
            <p:ph type="dt" sz="half" idx="10"/>
          </p:nvPr>
        </p:nvSpPr>
        <p:spPr/>
        <p:txBody>
          <a:bodyPr/>
          <a:lstStyle/>
          <a:p>
            <a:fld id="{67FF38A3-D0F1-4CB4-B2F0-B15906E1354A}" type="datetime1">
              <a:rPr lang="en-US" smtClean="0"/>
              <a:t>9/20/2024</a:t>
            </a:fld>
            <a:endParaRPr lang="en-US"/>
          </a:p>
        </p:txBody>
      </p:sp>
      <p:sp>
        <p:nvSpPr>
          <p:cNvPr id="4" name="Footer Placeholder 3">
            <a:extLst>
              <a:ext uri="{FF2B5EF4-FFF2-40B4-BE49-F238E27FC236}">
                <a16:creationId xmlns:a16="http://schemas.microsoft.com/office/drawing/2014/main" id="{26E3E30A-A093-4278-9AFD-69E2AFB993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6DE236-2D5A-4D4C-A377-B9E7487C7438}"/>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074949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113CC2-8F30-4561-A5CD-3EBA88685199}"/>
              </a:ext>
            </a:extLst>
          </p:cNvPr>
          <p:cNvSpPr>
            <a:spLocks noGrp="1"/>
          </p:cNvSpPr>
          <p:nvPr>
            <p:ph type="dt" sz="half" idx="10"/>
          </p:nvPr>
        </p:nvSpPr>
        <p:spPr/>
        <p:txBody>
          <a:bodyPr/>
          <a:lstStyle/>
          <a:p>
            <a:fld id="{90BA4EA3-D7A0-401E-BB61-B0AD729FF679}" type="datetime1">
              <a:rPr lang="en-US" smtClean="0"/>
              <a:t>9/20/2024</a:t>
            </a:fld>
            <a:endParaRPr lang="en-US"/>
          </a:p>
        </p:txBody>
      </p:sp>
      <p:sp>
        <p:nvSpPr>
          <p:cNvPr id="3" name="Footer Placeholder 2">
            <a:extLst>
              <a:ext uri="{FF2B5EF4-FFF2-40B4-BE49-F238E27FC236}">
                <a16:creationId xmlns:a16="http://schemas.microsoft.com/office/drawing/2014/main" id="{6ECDDA35-1E35-47B3-907A-AC88B77F7A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D1C69D5-EEF6-469F-A802-19BEC1E37012}"/>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2962796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AA860-8AB3-4F08-A177-4A00356373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22CC5A-56EE-4B7C-B711-9F490B1547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3BB42F3-E26E-46EA-B265-55849DF0BD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49C0BF-028E-4691-ACD4-818CD1291227}"/>
              </a:ext>
            </a:extLst>
          </p:cNvPr>
          <p:cNvSpPr>
            <a:spLocks noGrp="1"/>
          </p:cNvSpPr>
          <p:nvPr>
            <p:ph type="dt" sz="half" idx="10"/>
          </p:nvPr>
        </p:nvSpPr>
        <p:spPr/>
        <p:txBody>
          <a:bodyPr/>
          <a:lstStyle/>
          <a:p>
            <a:fld id="{349FC75C-B1DB-4838-846E-CEEE2C09E730}" type="datetime1">
              <a:rPr lang="en-US" smtClean="0"/>
              <a:t>9/20/2024</a:t>
            </a:fld>
            <a:endParaRPr lang="en-US"/>
          </a:p>
        </p:txBody>
      </p:sp>
      <p:sp>
        <p:nvSpPr>
          <p:cNvPr id="6" name="Footer Placeholder 5">
            <a:extLst>
              <a:ext uri="{FF2B5EF4-FFF2-40B4-BE49-F238E27FC236}">
                <a16:creationId xmlns:a16="http://schemas.microsoft.com/office/drawing/2014/main" id="{B0C788B2-76C9-4532-BFBB-9D9DC582C2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5AD2E-0EB5-49C3-9E41-E9A98B101040}"/>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2226079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5F5-21FA-42C7-A1E2-1284C3DEF0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84A45B-EEDC-4F8E-95C9-052A7BF207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82D04C-0681-4C49-8289-B774D5E892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866BFF-1730-41C9-95A0-31275F7B0CDA}"/>
              </a:ext>
            </a:extLst>
          </p:cNvPr>
          <p:cNvSpPr>
            <a:spLocks noGrp="1"/>
          </p:cNvSpPr>
          <p:nvPr>
            <p:ph type="dt" sz="half" idx="10"/>
          </p:nvPr>
        </p:nvSpPr>
        <p:spPr/>
        <p:txBody>
          <a:bodyPr/>
          <a:lstStyle/>
          <a:p>
            <a:fld id="{2823BFDB-A7AC-4DCF-AA4F-95A1639337E5}" type="datetime1">
              <a:rPr lang="en-US" smtClean="0"/>
              <a:t>9/20/2024</a:t>
            </a:fld>
            <a:endParaRPr lang="en-US"/>
          </a:p>
        </p:txBody>
      </p:sp>
      <p:sp>
        <p:nvSpPr>
          <p:cNvPr id="6" name="Footer Placeholder 5">
            <a:extLst>
              <a:ext uri="{FF2B5EF4-FFF2-40B4-BE49-F238E27FC236}">
                <a16:creationId xmlns:a16="http://schemas.microsoft.com/office/drawing/2014/main" id="{78088C62-A43B-4435-80CD-088502DBE8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6D946-1EFB-4645-BC08-AB9CA12E5965}"/>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254128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3D892-2AA8-44B8-9FEF-176083FBB2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82E293-EAB4-48F0-8E42-D899EB7DFF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B56373-2966-4985-BE5A-45047AB1794D}"/>
              </a:ext>
            </a:extLst>
          </p:cNvPr>
          <p:cNvSpPr>
            <a:spLocks noGrp="1"/>
          </p:cNvSpPr>
          <p:nvPr>
            <p:ph type="dt" sz="half" idx="10"/>
          </p:nvPr>
        </p:nvSpPr>
        <p:spPr/>
        <p:txBody>
          <a:bodyPr/>
          <a:lstStyle/>
          <a:p>
            <a:fld id="{63C59F39-A81B-42E9-8195-3A633909401E}" type="datetime1">
              <a:rPr lang="en-US" smtClean="0"/>
              <a:t>9/20/2024</a:t>
            </a:fld>
            <a:endParaRPr lang="en-US"/>
          </a:p>
        </p:txBody>
      </p:sp>
      <p:sp>
        <p:nvSpPr>
          <p:cNvPr id="5" name="Footer Placeholder 4">
            <a:extLst>
              <a:ext uri="{FF2B5EF4-FFF2-40B4-BE49-F238E27FC236}">
                <a16:creationId xmlns:a16="http://schemas.microsoft.com/office/drawing/2014/main" id="{EA6FB1C9-3F24-4B93-B6BB-D6F8CAE47B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41EBC8-7D0B-4B22-84D0-4795D3558DEB}"/>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649782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A43C60-A877-4181-84A9-DF13437079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F3FEED-CD32-4CD6-B7FE-6ACDEE1F1E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4A8E40-563E-4351-9AD4-DA8973B6FF32}"/>
              </a:ext>
            </a:extLst>
          </p:cNvPr>
          <p:cNvSpPr>
            <a:spLocks noGrp="1"/>
          </p:cNvSpPr>
          <p:nvPr>
            <p:ph type="dt" sz="half" idx="10"/>
          </p:nvPr>
        </p:nvSpPr>
        <p:spPr/>
        <p:txBody>
          <a:bodyPr/>
          <a:lstStyle/>
          <a:p>
            <a:fld id="{58CD4649-6829-480E-BA57-5EA100BF3C6C}" type="datetime1">
              <a:rPr lang="en-US" smtClean="0"/>
              <a:t>9/20/2024</a:t>
            </a:fld>
            <a:endParaRPr lang="en-US"/>
          </a:p>
        </p:txBody>
      </p:sp>
      <p:sp>
        <p:nvSpPr>
          <p:cNvPr id="5" name="Footer Placeholder 4">
            <a:extLst>
              <a:ext uri="{FF2B5EF4-FFF2-40B4-BE49-F238E27FC236}">
                <a16:creationId xmlns:a16="http://schemas.microsoft.com/office/drawing/2014/main" id="{366DF24F-7FBA-4BD6-865D-3DDAE0DE1D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7ED73B-8593-4C82-AC3B-1E94A62DB592}"/>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143401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91DA66-3A94-4820-8932-30A24C7832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C04799-2874-4E75-B0F0-16616C596A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69D6D-6776-43E8-81C3-94BA5B44F2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14E75B-0B69-4F4F-9559-081A63747C10}" type="datetime1">
              <a:rPr lang="en-US" smtClean="0"/>
              <a:t>9/20/2024</a:t>
            </a:fld>
            <a:endParaRPr lang="en-US"/>
          </a:p>
        </p:txBody>
      </p:sp>
      <p:sp>
        <p:nvSpPr>
          <p:cNvPr id="5" name="Footer Placeholder 4">
            <a:extLst>
              <a:ext uri="{FF2B5EF4-FFF2-40B4-BE49-F238E27FC236}">
                <a16:creationId xmlns:a16="http://schemas.microsoft.com/office/drawing/2014/main" id="{A207319C-9CD7-4AC6-8541-FBDC5BA307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85F526A-4983-41B7-9787-18D7B871F3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73C79B-82CF-47D8-A911-EA90D1133969}" type="slidenum">
              <a:rPr lang="en-US" smtClean="0"/>
              <a:t>‹#›</a:t>
            </a:fld>
            <a:endParaRPr lang="en-US"/>
          </a:p>
        </p:txBody>
      </p:sp>
      <p:pic>
        <p:nvPicPr>
          <p:cNvPr id="9" name="Picture 8">
            <a:extLst>
              <a:ext uri="{FF2B5EF4-FFF2-40B4-BE49-F238E27FC236}">
                <a16:creationId xmlns:a16="http://schemas.microsoft.com/office/drawing/2014/main" id="{C151E600-7AEA-82C8-07BE-FEABDF75E91D}"/>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59" y="0"/>
            <a:ext cx="12188482" cy="6858000"/>
          </a:xfrm>
          <a:prstGeom prst="rect">
            <a:avLst/>
          </a:prstGeom>
        </p:spPr>
      </p:pic>
    </p:spTree>
    <p:extLst>
      <p:ext uri="{BB962C8B-B14F-4D97-AF65-F5344CB8AC3E}">
        <p14:creationId xmlns:p14="http://schemas.microsoft.com/office/powerpoint/2010/main" val="4176813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jpg"/><Relationship Id="rId7"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e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12.jfi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2.mp4"/><Relationship Id="rId7" Type="http://schemas.openxmlformats.org/officeDocument/2006/relationships/image" Target="../media/image2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image" Target="../media/image27.jpg"/><Relationship Id="rId7" Type="http://schemas.openxmlformats.org/officeDocument/2006/relationships/image" Target="../media/image31.jp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G"/><Relationship Id="rId7" Type="http://schemas.openxmlformats.org/officeDocument/2006/relationships/image" Target="../media/image39.JP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7.JPG"/><Relationship Id="rId10" Type="http://schemas.openxmlformats.org/officeDocument/2006/relationships/image" Target="../media/image42.png"/><Relationship Id="rId4" Type="http://schemas.openxmlformats.org/officeDocument/2006/relationships/image" Target="../media/image36.JPG"/><Relationship Id="rId9"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4.jfif"/></Relationships>
</file>

<file path=ppt/slides/_rels/slide2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8.jpg"/></Relationships>
</file>

<file path=ppt/slides/_rels/slide25.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1.jpg"/></Relationships>
</file>

<file path=ppt/slides/_rels/slide2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4.jpg"/></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7.jpg"/><Relationship Id="rId4" Type="http://schemas.openxmlformats.org/officeDocument/2006/relationships/image" Target="../media/image56.jpg"/></Relationships>
</file>

<file path=ppt/slides/_rels/slide30.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58.jpg"/><Relationship Id="rId7" Type="http://schemas.openxmlformats.org/officeDocument/2006/relationships/image" Target="../media/image6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jpg"/></Relationships>
</file>

<file path=ppt/slides/_rels/slide3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5.jpg"/></Relationships>
</file>

<file path=ppt/slides/_rels/slide3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3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72.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4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0.jpeg"/><Relationship Id="rId7" Type="http://schemas.openxmlformats.org/officeDocument/2006/relationships/diagramColors" Target="../diagrams/colors3.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172416-6EB0-34B5-4090-A04FC1A88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543"/>
          </a:xfrm>
          <a:prstGeom prst="rect">
            <a:avLst/>
          </a:prstGeom>
        </p:spPr>
      </p:pic>
      <p:sp>
        <p:nvSpPr>
          <p:cNvPr id="2" name="TextBox 1"/>
          <p:cNvSpPr txBox="1"/>
          <p:nvPr/>
        </p:nvSpPr>
        <p:spPr>
          <a:xfrm>
            <a:off x="2888758" y="4796557"/>
            <a:ext cx="6283234" cy="461665"/>
          </a:xfrm>
          <a:prstGeom prst="rect">
            <a:avLst/>
          </a:prstGeom>
          <a:noFill/>
        </p:spPr>
        <p:txBody>
          <a:bodyPr wrap="square" rtlCol="0">
            <a:spAutoFit/>
          </a:bodyPr>
          <a:lstStyle/>
          <a:p>
            <a:r>
              <a:rPr lang="en-US" sz="2400" dirty="0">
                <a:solidFill>
                  <a:schemeClr val="accent1"/>
                </a:solidFill>
                <a:latin typeface="Times New Roman" panose="02020603050405020304" pitchFamily="18" charset="0"/>
                <a:cs typeface="Times New Roman" panose="02020603050405020304" pitchFamily="18" charset="0"/>
              </a:rPr>
              <a:t>GIÁO TRÌNH ĐÀO TẠO SẢN PHẨM KHÁC</a:t>
            </a:r>
          </a:p>
        </p:txBody>
      </p:sp>
      <p:sp>
        <p:nvSpPr>
          <p:cNvPr id="5" name="Slide Number Placeholder 4"/>
          <p:cNvSpPr>
            <a:spLocks noGrp="1"/>
          </p:cNvSpPr>
          <p:nvPr>
            <p:ph type="sldNum" sz="quarter" idx="12"/>
          </p:nvPr>
        </p:nvSpPr>
        <p:spPr/>
        <p:txBody>
          <a:bodyPr/>
          <a:lstStyle/>
          <a:p>
            <a:fld id="{0D73C79B-82CF-47D8-A911-EA90D1133969}" type="slidenum">
              <a:rPr lang="en-US" smtClean="0"/>
              <a:t>1</a:t>
            </a:fld>
            <a:endParaRPr lang="en-US"/>
          </a:p>
        </p:txBody>
      </p:sp>
    </p:spTree>
    <p:extLst>
      <p:ext uri="{BB962C8B-B14F-4D97-AF65-F5344CB8AC3E}">
        <p14:creationId xmlns:p14="http://schemas.microsoft.com/office/powerpoint/2010/main" val="379901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nodeType="clickEffect">
                                  <p:stCondLst>
                                    <p:cond delay="0"/>
                                  </p:stCondLst>
                                  <p:childTnLst>
                                    <p:animEffect transition="out" filter="barn(inVertical)">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6" presetClass="exit" presetSubtype="21" fill="hold" grpId="0" nodeType="withEffect">
                                  <p:stCondLst>
                                    <p:cond delay="0"/>
                                  </p:stCondLst>
                                  <p:childTnLst>
                                    <p:animEffect transition="out" filter="barn(inVertical)">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2</a:t>
            </a:fld>
            <a:endParaRPr lang="en-US"/>
          </a:p>
        </p:txBody>
      </p:sp>
      <p:pic>
        <p:nvPicPr>
          <p:cNvPr id="2" name="Picture 12">
            <a:extLst>
              <a:ext uri="{FF2B5EF4-FFF2-40B4-BE49-F238E27FC236}">
                <a16:creationId xmlns:a16="http://schemas.microsoft.com/office/drawing/2014/main" id="{42A9AC8F-F86C-C304-1459-2B16753A55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4125" y="872106"/>
            <a:ext cx="9699607" cy="5484244"/>
          </a:xfrm>
          <a:prstGeom prst="rect">
            <a:avLst/>
          </a:prstGeom>
        </p:spPr>
      </p:pic>
    </p:spTree>
    <p:extLst>
      <p:ext uri="{BB962C8B-B14F-4D97-AF65-F5344CB8AC3E}">
        <p14:creationId xmlns:p14="http://schemas.microsoft.com/office/powerpoint/2010/main" val="3919417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3</a:t>
            </a:fld>
            <a:endParaRPr lang="en-US"/>
          </a:p>
        </p:txBody>
      </p:sp>
      <p:pic>
        <p:nvPicPr>
          <p:cNvPr id="2" name="Picture 6">
            <a:extLst>
              <a:ext uri="{FF2B5EF4-FFF2-40B4-BE49-F238E27FC236}">
                <a16:creationId xmlns:a16="http://schemas.microsoft.com/office/drawing/2014/main" id="{5786DEB8-57A1-808C-D4A1-722343A55A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8754" y="968969"/>
            <a:ext cx="9217208" cy="5486870"/>
          </a:xfrm>
          <a:prstGeom prst="rect">
            <a:avLst/>
          </a:prstGeom>
        </p:spPr>
      </p:pic>
    </p:spTree>
    <p:extLst>
      <p:ext uri="{BB962C8B-B14F-4D97-AF65-F5344CB8AC3E}">
        <p14:creationId xmlns:p14="http://schemas.microsoft.com/office/powerpoint/2010/main" val="107608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4</a:t>
            </a:fld>
            <a:endParaRPr lang="en-US"/>
          </a:p>
        </p:txBody>
      </p:sp>
      <p:sp>
        <p:nvSpPr>
          <p:cNvPr id="2" name="Parallelogram 15">
            <a:extLst>
              <a:ext uri="{FF2B5EF4-FFF2-40B4-BE49-F238E27FC236}">
                <a16:creationId xmlns:a16="http://schemas.microsoft.com/office/drawing/2014/main" id="{1A062D81-C837-C052-9F1F-BA3717E75502}"/>
              </a:ext>
            </a:extLst>
          </p:cNvPr>
          <p:cNvSpPr/>
          <p:nvPr/>
        </p:nvSpPr>
        <p:spPr>
          <a:xfrm>
            <a:off x="838200" y="1046653"/>
            <a:ext cx="3695193" cy="28047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ỨNG DỤNG TH</a:t>
            </a:r>
            <a:r>
              <a:rPr lang="vi-VN" sz="1600" b="1" dirty="0"/>
              <a:t>Ư</a:t>
            </a:r>
            <a:r>
              <a:rPr lang="en-US" sz="1600" b="1" dirty="0"/>
              <a:t>ỜNG GẶP</a:t>
            </a:r>
          </a:p>
        </p:txBody>
      </p:sp>
      <p:pic>
        <p:nvPicPr>
          <p:cNvPr id="3" name="Picture 16">
            <a:extLst>
              <a:ext uri="{FF2B5EF4-FFF2-40B4-BE49-F238E27FC236}">
                <a16:creationId xmlns:a16="http://schemas.microsoft.com/office/drawing/2014/main" id="{1409B3AF-19A4-1980-766B-C5C2A2FB73EC}"/>
              </a:ext>
            </a:extLst>
          </p:cNvPr>
          <p:cNvPicPr>
            <a:picLocks noChangeAspect="1"/>
          </p:cNvPicPr>
          <p:nvPr/>
        </p:nvPicPr>
        <p:blipFill>
          <a:blip r:embed="rId3"/>
          <a:stretch>
            <a:fillRect/>
          </a:stretch>
        </p:blipFill>
        <p:spPr>
          <a:xfrm>
            <a:off x="7991442" y="1800603"/>
            <a:ext cx="2398196" cy="2051978"/>
          </a:xfrm>
          <a:prstGeom prst="rect">
            <a:avLst/>
          </a:prstGeom>
        </p:spPr>
      </p:pic>
      <p:pic>
        <p:nvPicPr>
          <p:cNvPr id="4" name="Picture 17">
            <a:extLst>
              <a:ext uri="{FF2B5EF4-FFF2-40B4-BE49-F238E27FC236}">
                <a16:creationId xmlns:a16="http://schemas.microsoft.com/office/drawing/2014/main" id="{AAC849F1-19F4-E922-DF00-C281EACEF333}"/>
              </a:ext>
            </a:extLst>
          </p:cNvPr>
          <p:cNvPicPr>
            <a:picLocks noChangeAspect="1"/>
          </p:cNvPicPr>
          <p:nvPr/>
        </p:nvPicPr>
        <p:blipFill>
          <a:blip r:embed="rId4"/>
          <a:stretch>
            <a:fillRect/>
          </a:stretch>
        </p:blipFill>
        <p:spPr>
          <a:xfrm>
            <a:off x="7991443" y="4224054"/>
            <a:ext cx="2398196" cy="2051978"/>
          </a:xfrm>
          <a:prstGeom prst="rect">
            <a:avLst/>
          </a:prstGeom>
        </p:spPr>
      </p:pic>
      <p:pic>
        <p:nvPicPr>
          <p:cNvPr id="6" name="Picture 19">
            <a:extLst>
              <a:ext uri="{FF2B5EF4-FFF2-40B4-BE49-F238E27FC236}">
                <a16:creationId xmlns:a16="http://schemas.microsoft.com/office/drawing/2014/main" id="{BDDC37EA-8DC4-7974-A66D-453C58B7201F}"/>
              </a:ext>
            </a:extLst>
          </p:cNvPr>
          <p:cNvPicPr>
            <a:picLocks noChangeAspect="1"/>
          </p:cNvPicPr>
          <p:nvPr/>
        </p:nvPicPr>
        <p:blipFill rotWithShape="1">
          <a:blip r:embed="rId5"/>
          <a:srcRect l="29632" r="18907" b="14360"/>
          <a:stretch/>
        </p:blipFill>
        <p:spPr>
          <a:xfrm>
            <a:off x="4533394" y="4224054"/>
            <a:ext cx="2674676" cy="2132296"/>
          </a:xfrm>
          <a:prstGeom prst="rect">
            <a:avLst/>
          </a:prstGeom>
        </p:spPr>
      </p:pic>
      <p:pic>
        <p:nvPicPr>
          <p:cNvPr id="7" name="Picture 20">
            <a:extLst>
              <a:ext uri="{FF2B5EF4-FFF2-40B4-BE49-F238E27FC236}">
                <a16:creationId xmlns:a16="http://schemas.microsoft.com/office/drawing/2014/main" id="{42DA017A-6A6F-5E7F-06AC-7FEA6A130A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3263" y="1800602"/>
            <a:ext cx="2486026" cy="2036156"/>
          </a:xfrm>
          <a:prstGeom prst="rect">
            <a:avLst/>
          </a:prstGeom>
        </p:spPr>
      </p:pic>
      <p:pic>
        <p:nvPicPr>
          <p:cNvPr id="8" name="Picture 21">
            <a:extLst>
              <a:ext uri="{FF2B5EF4-FFF2-40B4-BE49-F238E27FC236}">
                <a16:creationId xmlns:a16="http://schemas.microsoft.com/office/drawing/2014/main" id="{E6ED72E1-F926-213D-394C-6809D30A84E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33394" y="1800602"/>
            <a:ext cx="2674676" cy="2041213"/>
          </a:xfrm>
          <a:prstGeom prst="rect">
            <a:avLst/>
          </a:prstGeom>
        </p:spPr>
      </p:pic>
      <p:sp>
        <p:nvSpPr>
          <p:cNvPr id="9" name="Parallelogram 22">
            <a:extLst>
              <a:ext uri="{FF2B5EF4-FFF2-40B4-BE49-F238E27FC236}">
                <a16:creationId xmlns:a16="http://schemas.microsoft.com/office/drawing/2014/main" id="{07F75C0A-7343-3ED9-20DA-7943F2847794}"/>
              </a:ext>
            </a:extLst>
          </p:cNvPr>
          <p:cNvSpPr/>
          <p:nvPr/>
        </p:nvSpPr>
        <p:spPr>
          <a:xfrm>
            <a:off x="1490873" y="1518960"/>
            <a:ext cx="2040406" cy="280477"/>
          </a:xfrm>
          <a:prstGeom prst="parallelogram">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panose="020B0604020202020204" pitchFamily="34" charset="0"/>
                <a:cs typeface="Arial" panose="020B0604020202020204" pitchFamily="34" charset="0"/>
              </a:rPr>
              <a:t>ĐỔ BÙ ĐẦU CỘT</a:t>
            </a:r>
          </a:p>
        </p:txBody>
      </p:sp>
      <p:sp>
        <p:nvSpPr>
          <p:cNvPr id="10" name="Parallelogram 23">
            <a:extLst>
              <a:ext uri="{FF2B5EF4-FFF2-40B4-BE49-F238E27FC236}">
                <a16:creationId xmlns:a16="http://schemas.microsoft.com/office/drawing/2014/main" id="{DD99C6F6-27C4-5D14-D852-E7B4259E548E}"/>
              </a:ext>
            </a:extLst>
          </p:cNvPr>
          <p:cNvSpPr/>
          <p:nvPr/>
        </p:nvSpPr>
        <p:spPr>
          <a:xfrm>
            <a:off x="5249502" y="1518960"/>
            <a:ext cx="2040406" cy="280477"/>
          </a:xfrm>
          <a:prstGeom prst="parallelogram">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panose="020B0604020202020204" pitchFamily="34" charset="0"/>
                <a:cs typeface="Arial" panose="020B0604020202020204" pitchFamily="34" charset="0"/>
              </a:rPr>
              <a:t>BỆ MÁY</a:t>
            </a:r>
          </a:p>
        </p:txBody>
      </p:sp>
      <p:sp>
        <p:nvSpPr>
          <p:cNvPr id="11" name="Parallelogram 24">
            <a:extLst>
              <a:ext uri="{FF2B5EF4-FFF2-40B4-BE49-F238E27FC236}">
                <a16:creationId xmlns:a16="http://schemas.microsoft.com/office/drawing/2014/main" id="{48D9E0FB-E5AD-DAAA-2318-EE7CB9230E4E}"/>
              </a:ext>
            </a:extLst>
          </p:cNvPr>
          <p:cNvSpPr/>
          <p:nvPr/>
        </p:nvSpPr>
        <p:spPr>
          <a:xfrm>
            <a:off x="8364128" y="1516503"/>
            <a:ext cx="2040406" cy="280477"/>
          </a:xfrm>
          <a:prstGeom prst="parallelogram">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panose="020B0604020202020204" pitchFamily="34" charset="0"/>
                <a:cs typeface="Arial" panose="020B0604020202020204" pitchFamily="34" charset="0"/>
              </a:rPr>
              <a:t>CỔ ỐNG</a:t>
            </a:r>
          </a:p>
        </p:txBody>
      </p:sp>
      <p:sp>
        <p:nvSpPr>
          <p:cNvPr id="12" name="Parallelogram 25">
            <a:extLst>
              <a:ext uri="{FF2B5EF4-FFF2-40B4-BE49-F238E27FC236}">
                <a16:creationId xmlns:a16="http://schemas.microsoft.com/office/drawing/2014/main" id="{6B3F15EC-4D38-2966-4CD3-F08FE205CCEF}"/>
              </a:ext>
            </a:extLst>
          </p:cNvPr>
          <p:cNvSpPr/>
          <p:nvPr/>
        </p:nvSpPr>
        <p:spPr>
          <a:xfrm>
            <a:off x="1408883" y="3935016"/>
            <a:ext cx="2040406" cy="280477"/>
          </a:xfrm>
          <a:prstGeom prst="parallelogram">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panose="020B0604020202020204" pitchFamily="34" charset="0"/>
                <a:cs typeface="Arial" panose="020B0604020202020204" pitchFamily="34" charset="0"/>
              </a:rPr>
              <a:t>CHÂN CỘT THÉP</a:t>
            </a:r>
          </a:p>
        </p:txBody>
      </p:sp>
      <p:sp>
        <p:nvSpPr>
          <p:cNvPr id="13" name="Parallelogram 26">
            <a:extLst>
              <a:ext uri="{FF2B5EF4-FFF2-40B4-BE49-F238E27FC236}">
                <a16:creationId xmlns:a16="http://schemas.microsoft.com/office/drawing/2014/main" id="{2437E96B-322D-C930-94E7-B9E8A03D112D}"/>
              </a:ext>
            </a:extLst>
          </p:cNvPr>
          <p:cNvSpPr/>
          <p:nvPr/>
        </p:nvSpPr>
        <p:spPr>
          <a:xfrm>
            <a:off x="5167664" y="3944388"/>
            <a:ext cx="2040406" cy="280477"/>
          </a:xfrm>
          <a:prstGeom prst="parallelogram">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panose="020B0604020202020204" pitchFamily="34" charset="0"/>
                <a:cs typeface="Arial" panose="020B0604020202020204" pitchFamily="34" charset="0"/>
              </a:rPr>
              <a:t>NEO BULONG</a:t>
            </a:r>
          </a:p>
        </p:txBody>
      </p:sp>
      <p:sp>
        <p:nvSpPr>
          <p:cNvPr id="14" name="Parallelogram 27">
            <a:extLst>
              <a:ext uri="{FF2B5EF4-FFF2-40B4-BE49-F238E27FC236}">
                <a16:creationId xmlns:a16="http://schemas.microsoft.com/office/drawing/2014/main" id="{BA5B6E14-9517-2620-C789-16B11CB41978}"/>
              </a:ext>
            </a:extLst>
          </p:cNvPr>
          <p:cNvSpPr/>
          <p:nvPr/>
        </p:nvSpPr>
        <p:spPr>
          <a:xfrm>
            <a:off x="8351235" y="3954444"/>
            <a:ext cx="2040406" cy="280477"/>
          </a:xfrm>
          <a:prstGeom prst="parallelogram">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panose="020B0604020202020204" pitchFamily="34" charset="0"/>
                <a:cs typeface="Arial" panose="020B0604020202020204" pitchFamily="34" charset="0"/>
              </a:rPr>
              <a:t>SỬA CHỮA BT</a:t>
            </a:r>
          </a:p>
        </p:txBody>
      </p:sp>
      <p:pic>
        <p:nvPicPr>
          <p:cNvPr id="15" name="Picture 4">
            <a:extLst>
              <a:ext uri="{FF2B5EF4-FFF2-40B4-BE49-F238E27FC236}">
                <a16:creationId xmlns:a16="http://schemas.microsoft.com/office/drawing/2014/main" id="{46D199DF-6BE5-EDC7-F96C-C16620AA7B0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4817" y="4234921"/>
            <a:ext cx="2454472" cy="2121429"/>
          </a:xfrm>
          <a:prstGeom prst="rect">
            <a:avLst/>
          </a:prstGeom>
        </p:spPr>
      </p:pic>
    </p:spTree>
    <p:extLst>
      <p:ext uri="{BB962C8B-B14F-4D97-AF65-F5344CB8AC3E}">
        <p14:creationId xmlns:p14="http://schemas.microsoft.com/office/powerpoint/2010/main" val="4053018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randombar(horizontal)">
                                      <p:cBhvr>
                                        <p:cTn id="25" dur="500"/>
                                        <p:tgtEl>
                                          <p:spTgt spid="10"/>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par>
                                <p:cTn id="38" presetID="14" presetClass="entr" presetSubtype="1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randombar(horizontal)">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5</a:t>
            </a:fld>
            <a:endParaRPr lang="en-US"/>
          </a:p>
        </p:txBody>
      </p:sp>
      <p:pic>
        <p:nvPicPr>
          <p:cNvPr id="2" name="Picture 15">
            <a:extLst>
              <a:ext uri="{FF2B5EF4-FFF2-40B4-BE49-F238E27FC236}">
                <a16:creationId xmlns:a16="http://schemas.microsoft.com/office/drawing/2014/main" id="{3B740B6A-1232-9E2A-5EF6-992B3BD76C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8316" y="1713788"/>
            <a:ext cx="5168900" cy="3905250"/>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3" name="Picture 17">
            <a:extLst>
              <a:ext uri="{FF2B5EF4-FFF2-40B4-BE49-F238E27FC236}">
                <a16:creationId xmlns:a16="http://schemas.microsoft.com/office/drawing/2014/main" id="{6A7B67EC-76F2-1D3C-7939-8CD3D69651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2604" y="1713788"/>
            <a:ext cx="3340522" cy="3301067"/>
          </a:xfrm>
          <a:prstGeom prst="rect">
            <a:avLst/>
          </a:prstGeom>
        </p:spPr>
      </p:pic>
    </p:spTree>
    <p:extLst>
      <p:ext uri="{BB962C8B-B14F-4D97-AF65-F5344CB8AC3E}">
        <p14:creationId xmlns:p14="http://schemas.microsoft.com/office/powerpoint/2010/main" val="2134124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in)">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6</a:t>
            </a:fld>
            <a:endParaRPr lang="en-US"/>
          </a:p>
        </p:txBody>
      </p:sp>
      <p:sp>
        <p:nvSpPr>
          <p:cNvPr id="2" name="TextBox 1">
            <a:extLst>
              <a:ext uri="{FF2B5EF4-FFF2-40B4-BE49-F238E27FC236}">
                <a16:creationId xmlns:a16="http://schemas.microsoft.com/office/drawing/2014/main" id="{C806FA51-F2AF-F5D8-9A6D-BB14763EDA79}"/>
              </a:ext>
            </a:extLst>
          </p:cNvPr>
          <p:cNvSpPr txBox="1"/>
          <p:nvPr/>
        </p:nvSpPr>
        <p:spPr>
          <a:xfrm>
            <a:off x="3002295" y="1330804"/>
            <a:ext cx="5133037" cy="400110"/>
          </a:xfrm>
          <a:prstGeom prst="rect">
            <a:avLst/>
          </a:prstGeom>
          <a:noFill/>
        </p:spPr>
        <p:txBody>
          <a:bodyPr wrap="square" rtlCol="0">
            <a:spAutoFit/>
          </a:bodyPr>
          <a:lstStyle/>
          <a:p>
            <a:pPr algn="just"/>
            <a:r>
              <a:rPr lang="en-US" sz="2000" b="1" dirty="0"/>
              <a:t>VỮA RÓT GỐC XI MĂNG BÙ CO NGÓT LEMAX</a:t>
            </a:r>
            <a:r>
              <a:rPr lang="en-US" sz="2000" dirty="0">
                <a:solidFill>
                  <a:schemeClr val="accent1">
                    <a:lumMod val="75000"/>
                  </a:schemeClr>
                </a:solidFill>
              </a:rPr>
              <a:t> </a:t>
            </a:r>
            <a:endParaRPr lang="en-US" sz="2000" dirty="0"/>
          </a:p>
        </p:txBody>
      </p:sp>
      <p:cxnSp>
        <p:nvCxnSpPr>
          <p:cNvPr id="3" name="Straight Connector 2">
            <a:extLst>
              <a:ext uri="{FF2B5EF4-FFF2-40B4-BE49-F238E27FC236}">
                <a16:creationId xmlns:a16="http://schemas.microsoft.com/office/drawing/2014/main" id="{7561B860-212A-A86B-ABB1-2AAB1AC4B9CC}"/>
              </a:ext>
            </a:extLst>
          </p:cNvPr>
          <p:cNvCxnSpPr>
            <a:cxnSpLocks/>
          </p:cNvCxnSpPr>
          <p:nvPr/>
        </p:nvCxnSpPr>
        <p:spPr>
          <a:xfrm flipV="1">
            <a:off x="3160939" y="1801362"/>
            <a:ext cx="4657725" cy="11762"/>
          </a:xfrm>
          <a:prstGeom prst="line">
            <a:avLst/>
          </a:prstGeom>
          <a:ln w="53975">
            <a:solidFill>
              <a:srgbClr val="1D75BC"/>
            </a:solidFill>
          </a:ln>
          <a:effectLst>
            <a:reflection endPos="0" dist="50800" dir="5400000" sy="-100000" algn="bl" rotWithShape="0"/>
          </a:effectLst>
        </p:spPr>
        <p:style>
          <a:lnRef idx="3">
            <a:schemeClr val="accent3"/>
          </a:lnRef>
          <a:fillRef idx="0">
            <a:schemeClr val="accent3"/>
          </a:fillRef>
          <a:effectRef idx="2">
            <a:schemeClr val="accent3"/>
          </a:effectRef>
          <a:fontRef idx="minor">
            <a:schemeClr val="tx1"/>
          </a:fontRef>
        </p:style>
      </p:cxnSp>
      <p:sp>
        <p:nvSpPr>
          <p:cNvPr id="4" name="Rectangle 3">
            <a:extLst>
              <a:ext uri="{FF2B5EF4-FFF2-40B4-BE49-F238E27FC236}">
                <a16:creationId xmlns:a16="http://schemas.microsoft.com/office/drawing/2014/main" id="{6B1E6D68-EC94-5198-70F1-16506AF5FA6E}"/>
              </a:ext>
            </a:extLst>
          </p:cNvPr>
          <p:cNvSpPr/>
          <p:nvPr/>
        </p:nvSpPr>
        <p:spPr>
          <a:xfrm>
            <a:off x="1005889" y="1949955"/>
            <a:ext cx="6586443" cy="1331968"/>
          </a:xfrm>
          <a:prstGeom prst="rect">
            <a:avLst/>
          </a:prstGeom>
        </p:spPr>
        <p:txBody>
          <a:bodyPr wrap="square">
            <a:spAutoFit/>
          </a:bodyPr>
          <a:lstStyle/>
          <a:p>
            <a:pPr algn="just">
              <a:lnSpc>
                <a:spcPct val="150000"/>
              </a:lnSpc>
            </a:pPr>
            <a:r>
              <a:rPr lang="en-US" sz="1400" b="1" i="1" dirty="0">
                <a:latin typeface="+mj-lt"/>
              </a:rPr>
              <a:t>      </a:t>
            </a:r>
            <a:r>
              <a:rPr lang="en-US" sz="1400" b="1" i="1" dirty="0" err="1">
                <a:latin typeface="+mj-lt"/>
              </a:rPr>
              <a:t>Lemax</a:t>
            </a:r>
            <a:r>
              <a:rPr lang="en-US" sz="1400" b="1" i="1" dirty="0">
                <a:latin typeface="+mj-lt"/>
              </a:rPr>
              <a:t> Non-Shrink Grout G650</a:t>
            </a:r>
            <a:r>
              <a:rPr lang="en-US" sz="1400" b="1" dirty="0">
                <a:latin typeface="+mj-lt"/>
              </a:rPr>
              <a:t> </a:t>
            </a:r>
            <a:r>
              <a:rPr lang="en-US" sz="1400" dirty="0" err="1">
                <a:latin typeface="+mj-lt"/>
              </a:rPr>
              <a:t>là</a:t>
            </a:r>
            <a:r>
              <a:rPr lang="en-US" sz="1400" dirty="0">
                <a:latin typeface="+mj-lt"/>
              </a:rPr>
              <a:t> </a:t>
            </a:r>
            <a:r>
              <a:rPr lang="en-US" sz="1400" dirty="0" err="1">
                <a:latin typeface="+mj-lt"/>
              </a:rPr>
              <a:t>vữa</a:t>
            </a:r>
            <a:r>
              <a:rPr lang="en-US" sz="1400" dirty="0">
                <a:latin typeface="+mj-lt"/>
              </a:rPr>
              <a:t> </a:t>
            </a:r>
            <a:r>
              <a:rPr lang="en-US" sz="1400" dirty="0" err="1">
                <a:latin typeface="+mj-lt"/>
              </a:rPr>
              <a:t>kỹ</a:t>
            </a:r>
            <a:r>
              <a:rPr lang="en-US" sz="1400" dirty="0">
                <a:latin typeface="+mj-lt"/>
              </a:rPr>
              <a:t> </a:t>
            </a:r>
            <a:r>
              <a:rPr lang="en-US" sz="1400" dirty="0" err="1">
                <a:latin typeface="+mj-lt"/>
              </a:rPr>
              <a:t>thuật</a:t>
            </a:r>
            <a:r>
              <a:rPr lang="en-US" sz="1400" dirty="0">
                <a:latin typeface="+mj-lt"/>
              </a:rPr>
              <a:t> </a:t>
            </a:r>
            <a:r>
              <a:rPr lang="en-US" sz="1400" dirty="0" err="1">
                <a:latin typeface="+mj-lt"/>
              </a:rPr>
              <a:t>dạng</a:t>
            </a:r>
            <a:r>
              <a:rPr lang="en-US" sz="1400" dirty="0">
                <a:latin typeface="+mj-lt"/>
              </a:rPr>
              <a:t> </a:t>
            </a:r>
            <a:r>
              <a:rPr lang="en-US" sz="1400" dirty="0" err="1">
                <a:latin typeface="+mj-lt"/>
              </a:rPr>
              <a:t>bột</a:t>
            </a:r>
            <a:r>
              <a:rPr lang="en-US" sz="1400" dirty="0">
                <a:latin typeface="+mj-lt"/>
              </a:rPr>
              <a:t> </a:t>
            </a:r>
            <a:r>
              <a:rPr lang="en-US" sz="1400" dirty="0" err="1">
                <a:latin typeface="+mj-lt"/>
              </a:rPr>
              <a:t>đã</a:t>
            </a:r>
            <a:r>
              <a:rPr lang="en-US" sz="1400" dirty="0">
                <a:latin typeface="+mj-lt"/>
              </a:rPr>
              <a:t> </a:t>
            </a:r>
            <a:r>
              <a:rPr lang="en-US" sz="1400" dirty="0" err="1">
                <a:latin typeface="+mj-lt"/>
              </a:rPr>
              <a:t>được</a:t>
            </a:r>
            <a:r>
              <a:rPr lang="en-US" sz="1400" dirty="0">
                <a:latin typeface="+mj-lt"/>
              </a:rPr>
              <a:t> </a:t>
            </a:r>
            <a:r>
              <a:rPr lang="en-US" sz="1400" dirty="0" err="1">
                <a:latin typeface="+mj-lt"/>
              </a:rPr>
              <a:t>trộn</a:t>
            </a:r>
            <a:r>
              <a:rPr lang="en-US" sz="1400" dirty="0">
                <a:latin typeface="+mj-lt"/>
              </a:rPr>
              <a:t> </a:t>
            </a:r>
            <a:r>
              <a:rPr lang="en-US" sz="1400" dirty="0" err="1">
                <a:latin typeface="+mj-lt"/>
              </a:rPr>
              <a:t>sẵn</a:t>
            </a:r>
            <a:r>
              <a:rPr lang="en-US" sz="1400" dirty="0">
                <a:latin typeface="+mj-lt"/>
              </a:rPr>
              <a:t>,</a:t>
            </a:r>
          </a:p>
          <a:p>
            <a:pPr algn="just">
              <a:lnSpc>
                <a:spcPct val="150000"/>
              </a:lnSpc>
            </a:pPr>
            <a:r>
              <a:rPr lang="en-US" sz="1400" dirty="0">
                <a:latin typeface="+mj-lt"/>
              </a:rPr>
              <a:t> </a:t>
            </a:r>
            <a:r>
              <a:rPr lang="en-US" sz="1400" dirty="0" err="1">
                <a:latin typeface="+mj-lt"/>
              </a:rPr>
              <a:t>chỉ</a:t>
            </a:r>
            <a:r>
              <a:rPr lang="en-US" sz="1400" dirty="0">
                <a:latin typeface="+mj-lt"/>
              </a:rPr>
              <a:t> </a:t>
            </a:r>
            <a:r>
              <a:rPr lang="en-US" sz="1400" dirty="0" err="1">
                <a:latin typeface="+mj-lt"/>
              </a:rPr>
              <a:t>cần</a:t>
            </a:r>
            <a:r>
              <a:rPr lang="en-US" sz="1400" dirty="0">
                <a:latin typeface="+mj-lt"/>
              </a:rPr>
              <a:t> </a:t>
            </a:r>
            <a:r>
              <a:rPr lang="en-US" sz="1400" dirty="0" err="1">
                <a:latin typeface="+mj-lt"/>
              </a:rPr>
              <a:t>pha</a:t>
            </a:r>
            <a:r>
              <a:rPr lang="en-US" sz="1400" dirty="0">
                <a:latin typeface="+mj-lt"/>
              </a:rPr>
              <a:t> </a:t>
            </a:r>
            <a:r>
              <a:rPr lang="en-US" sz="1400" dirty="0" err="1">
                <a:latin typeface="+mj-lt"/>
              </a:rPr>
              <a:t>thêm</a:t>
            </a:r>
            <a:r>
              <a:rPr lang="en-US" sz="1400" dirty="0">
                <a:latin typeface="+mj-lt"/>
              </a:rPr>
              <a:t> </a:t>
            </a:r>
            <a:r>
              <a:rPr lang="en-US" sz="1400" dirty="0" err="1">
                <a:latin typeface="+mj-lt"/>
              </a:rPr>
              <a:t>với</a:t>
            </a:r>
            <a:r>
              <a:rPr lang="en-US" sz="1400" dirty="0">
                <a:latin typeface="+mj-lt"/>
              </a:rPr>
              <a:t> </a:t>
            </a:r>
            <a:r>
              <a:rPr lang="en-US" sz="1400" dirty="0" err="1">
                <a:latin typeface="+mj-lt"/>
              </a:rPr>
              <a:t>nước</a:t>
            </a:r>
            <a:r>
              <a:rPr lang="en-US" sz="1400" dirty="0">
                <a:latin typeface="+mj-lt"/>
              </a:rPr>
              <a:t> </a:t>
            </a:r>
            <a:r>
              <a:rPr lang="en-US" sz="1400" dirty="0" err="1">
                <a:latin typeface="+mj-lt"/>
              </a:rPr>
              <a:t>sạch</a:t>
            </a:r>
            <a:r>
              <a:rPr lang="en-US" sz="1400" dirty="0">
                <a:latin typeface="+mj-lt"/>
              </a:rPr>
              <a:t> </a:t>
            </a:r>
            <a:r>
              <a:rPr lang="en-US" sz="1400" dirty="0" err="1">
                <a:latin typeface="+mj-lt"/>
              </a:rPr>
              <a:t>theo</a:t>
            </a:r>
            <a:r>
              <a:rPr lang="en-US" sz="1400" dirty="0">
                <a:latin typeface="+mj-lt"/>
              </a:rPr>
              <a:t> </a:t>
            </a:r>
            <a:r>
              <a:rPr lang="en-US" sz="1400" dirty="0" err="1">
                <a:latin typeface="+mj-lt"/>
              </a:rPr>
              <a:t>đúng</a:t>
            </a:r>
            <a:r>
              <a:rPr lang="en-US" sz="1400" dirty="0">
                <a:latin typeface="+mj-lt"/>
              </a:rPr>
              <a:t> </a:t>
            </a:r>
            <a:r>
              <a:rPr lang="en-US" sz="1400" dirty="0" err="1">
                <a:latin typeface="+mj-lt"/>
              </a:rPr>
              <a:t>tỷ</a:t>
            </a:r>
            <a:r>
              <a:rPr lang="en-US" sz="1400" dirty="0">
                <a:latin typeface="+mj-lt"/>
              </a:rPr>
              <a:t> </a:t>
            </a:r>
            <a:r>
              <a:rPr lang="en-US" sz="1400" dirty="0" err="1">
                <a:latin typeface="+mj-lt"/>
              </a:rPr>
              <a:t>lệ</a:t>
            </a:r>
            <a:r>
              <a:rPr lang="en-US" sz="1400" dirty="0">
                <a:latin typeface="+mj-lt"/>
              </a:rPr>
              <a:t> </a:t>
            </a:r>
            <a:r>
              <a:rPr lang="en-US" sz="1400" dirty="0" err="1">
                <a:latin typeface="+mj-lt"/>
              </a:rPr>
              <a:t>sẽ</a:t>
            </a:r>
            <a:r>
              <a:rPr lang="en-US" sz="1400" dirty="0">
                <a:latin typeface="+mj-lt"/>
              </a:rPr>
              <a:t> </a:t>
            </a:r>
            <a:r>
              <a:rPr lang="en-US" sz="1400" dirty="0" err="1">
                <a:latin typeface="+mj-lt"/>
              </a:rPr>
              <a:t>được</a:t>
            </a:r>
            <a:r>
              <a:rPr lang="en-US" sz="1400" dirty="0">
                <a:latin typeface="+mj-lt"/>
              </a:rPr>
              <a:t> </a:t>
            </a:r>
            <a:r>
              <a:rPr lang="en-US" sz="1400" dirty="0" err="1">
                <a:latin typeface="+mj-lt"/>
              </a:rPr>
              <a:t>hỗn</a:t>
            </a:r>
            <a:r>
              <a:rPr lang="en-US" sz="1400" dirty="0">
                <a:latin typeface="+mj-lt"/>
              </a:rPr>
              <a:t> </a:t>
            </a:r>
            <a:r>
              <a:rPr lang="en-US" sz="1400" dirty="0" err="1">
                <a:latin typeface="+mj-lt"/>
              </a:rPr>
              <a:t>hợp</a:t>
            </a:r>
            <a:r>
              <a:rPr lang="en-US" sz="1400" dirty="0">
                <a:latin typeface="+mj-lt"/>
              </a:rPr>
              <a:t> </a:t>
            </a:r>
            <a:r>
              <a:rPr lang="en-US" sz="1400" dirty="0" err="1">
                <a:latin typeface="+mj-lt"/>
              </a:rPr>
              <a:t>vữa</a:t>
            </a:r>
            <a:r>
              <a:rPr lang="en-US" sz="1400" dirty="0">
                <a:latin typeface="+mj-lt"/>
              </a:rPr>
              <a:t> </a:t>
            </a:r>
            <a:r>
              <a:rPr lang="en-US" sz="1400" dirty="0" err="1">
                <a:latin typeface="+mj-lt"/>
              </a:rPr>
              <a:t>đồng</a:t>
            </a:r>
            <a:r>
              <a:rPr lang="en-US" sz="1400" dirty="0">
                <a:latin typeface="+mj-lt"/>
              </a:rPr>
              <a:t> </a:t>
            </a:r>
            <a:r>
              <a:rPr lang="en-US" sz="1400" dirty="0" err="1">
                <a:latin typeface="+mj-lt"/>
              </a:rPr>
              <a:t>nhất</a:t>
            </a:r>
            <a:r>
              <a:rPr lang="en-US" sz="1400" dirty="0">
                <a:latin typeface="+mj-lt"/>
              </a:rPr>
              <a:t> </a:t>
            </a:r>
            <a:r>
              <a:rPr lang="en-US" sz="1400" dirty="0" err="1">
                <a:latin typeface="+mj-lt"/>
              </a:rPr>
              <a:t>cho</a:t>
            </a:r>
            <a:r>
              <a:rPr lang="en-US" sz="1400" dirty="0">
                <a:latin typeface="+mj-lt"/>
              </a:rPr>
              <a:t> </a:t>
            </a:r>
            <a:r>
              <a:rPr lang="en-US" sz="1400" dirty="0" err="1">
                <a:latin typeface="+mj-lt"/>
              </a:rPr>
              <a:t>ứng</a:t>
            </a:r>
            <a:r>
              <a:rPr lang="en-US" sz="1400" dirty="0">
                <a:latin typeface="+mj-lt"/>
              </a:rPr>
              <a:t> </a:t>
            </a:r>
            <a:r>
              <a:rPr lang="en-US" sz="1400" dirty="0" err="1">
                <a:latin typeface="+mj-lt"/>
              </a:rPr>
              <a:t>dụng</a:t>
            </a:r>
            <a:r>
              <a:rPr lang="en-US" sz="1400" dirty="0">
                <a:latin typeface="+mj-lt"/>
              </a:rPr>
              <a:t> </a:t>
            </a:r>
            <a:r>
              <a:rPr lang="en-US" sz="1400" dirty="0" err="1">
                <a:latin typeface="+mj-lt"/>
              </a:rPr>
              <a:t>rót</a:t>
            </a:r>
            <a:r>
              <a:rPr lang="en-US" sz="1400" dirty="0">
                <a:latin typeface="+mj-lt"/>
              </a:rPr>
              <a:t> </a:t>
            </a:r>
            <a:r>
              <a:rPr lang="en-US" sz="1400" dirty="0" err="1">
                <a:latin typeface="+mj-lt"/>
              </a:rPr>
              <a:t>hoặc</a:t>
            </a:r>
            <a:r>
              <a:rPr lang="en-US" sz="1400" dirty="0">
                <a:latin typeface="+mj-lt"/>
              </a:rPr>
              <a:t> </a:t>
            </a:r>
            <a:r>
              <a:rPr lang="en-US" sz="1400" dirty="0" err="1">
                <a:latin typeface="+mj-lt"/>
              </a:rPr>
              <a:t>bơm</a:t>
            </a:r>
            <a:r>
              <a:rPr lang="en-US" sz="1400" dirty="0">
                <a:latin typeface="+mj-lt"/>
              </a:rPr>
              <a:t>.</a:t>
            </a:r>
          </a:p>
          <a:p>
            <a:pPr algn="just">
              <a:lnSpc>
                <a:spcPct val="150000"/>
              </a:lnSpc>
            </a:pPr>
            <a:endParaRPr lang="en-US" i="1" dirty="0">
              <a:solidFill>
                <a:schemeClr val="accent1">
                  <a:lumMod val="75000"/>
                </a:schemeClr>
              </a:solidFill>
              <a:effectLst/>
              <a:latin typeface="+mj-lt"/>
            </a:endParaRPr>
          </a:p>
        </p:txBody>
      </p:sp>
      <p:pic>
        <p:nvPicPr>
          <p:cNvPr id="6" name="Picture 4">
            <a:extLst>
              <a:ext uri="{FF2B5EF4-FFF2-40B4-BE49-F238E27FC236}">
                <a16:creationId xmlns:a16="http://schemas.microsoft.com/office/drawing/2014/main" id="{EC53EF66-791A-F4FB-D491-F6169A680E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9081" y="2843773"/>
            <a:ext cx="5214413" cy="3382334"/>
          </a:xfrm>
          <a:prstGeom prst="rect">
            <a:avLst/>
          </a:prstGeom>
        </p:spPr>
      </p:pic>
      <p:sp>
        <p:nvSpPr>
          <p:cNvPr id="7" name="Parallelogram 7">
            <a:extLst>
              <a:ext uri="{FF2B5EF4-FFF2-40B4-BE49-F238E27FC236}">
                <a16:creationId xmlns:a16="http://schemas.microsoft.com/office/drawing/2014/main" id="{376C079D-FFCC-1157-CA1B-B817D461571F}"/>
              </a:ext>
            </a:extLst>
          </p:cNvPr>
          <p:cNvSpPr/>
          <p:nvPr/>
        </p:nvSpPr>
        <p:spPr>
          <a:xfrm>
            <a:off x="713785" y="1076932"/>
            <a:ext cx="1604993"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ĐỊNH NGHĨA</a:t>
            </a:r>
          </a:p>
        </p:txBody>
      </p:sp>
    </p:spTree>
    <p:extLst>
      <p:ext uri="{BB962C8B-B14F-4D97-AF65-F5344CB8AC3E}">
        <p14:creationId xmlns:p14="http://schemas.microsoft.com/office/powerpoint/2010/main" val="1146134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16" presetClass="entr" presetSubtype="21"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7</a:t>
            </a:fld>
            <a:endParaRPr lang="en-US"/>
          </a:p>
        </p:txBody>
      </p:sp>
      <p:sp>
        <p:nvSpPr>
          <p:cNvPr id="2" name="Hexagon 4">
            <a:extLst>
              <a:ext uri="{FF2B5EF4-FFF2-40B4-BE49-F238E27FC236}">
                <a16:creationId xmlns:a16="http://schemas.microsoft.com/office/drawing/2014/main" id="{9955D628-3201-4849-71A9-A1D04A2BE4AE}"/>
              </a:ext>
            </a:extLst>
          </p:cNvPr>
          <p:cNvSpPr/>
          <p:nvPr/>
        </p:nvSpPr>
        <p:spPr>
          <a:xfrm>
            <a:off x="4683074" y="1457941"/>
            <a:ext cx="1715591" cy="1406433"/>
          </a:xfrm>
          <a:prstGeom prst="hexag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550" b="1" dirty="0">
                <a:latin typeface="Arial" panose="020B0604020202020204" pitchFamily="34" charset="0"/>
                <a:cs typeface="Arial" panose="020B0604020202020204" pitchFamily="34" charset="0"/>
              </a:rPr>
              <a:t>PHÁT TRIỂN C</a:t>
            </a:r>
            <a:r>
              <a:rPr lang="vi-VN" sz="1550" b="1" dirty="0">
                <a:latin typeface="Arial" panose="020B0604020202020204" pitchFamily="34" charset="0"/>
                <a:cs typeface="Arial" panose="020B0604020202020204" pitchFamily="34" charset="0"/>
              </a:rPr>
              <a:t>Ư</a:t>
            </a:r>
            <a:r>
              <a:rPr lang="en-US" sz="1550" b="1" dirty="0">
                <a:latin typeface="Arial" panose="020B0604020202020204" pitchFamily="34" charset="0"/>
                <a:cs typeface="Arial" panose="020B0604020202020204" pitchFamily="34" charset="0"/>
              </a:rPr>
              <a:t>ỜNG ĐỘ NHANH</a:t>
            </a:r>
          </a:p>
        </p:txBody>
      </p:sp>
      <p:sp>
        <p:nvSpPr>
          <p:cNvPr id="3" name="Hexagon 5">
            <a:extLst>
              <a:ext uri="{FF2B5EF4-FFF2-40B4-BE49-F238E27FC236}">
                <a16:creationId xmlns:a16="http://schemas.microsoft.com/office/drawing/2014/main" id="{4C7C4F5F-4EAD-DF6F-06A6-380D17695B84}"/>
              </a:ext>
            </a:extLst>
          </p:cNvPr>
          <p:cNvSpPr/>
          <p:nvPr/>
        </p:nvSpPr>
        <p:spPr>
          <a:xfrm>
            <a:off x="6298518" y="2276546"/>
            <a:ext cx="1637210" cy="1406433"/>
          </a:xfrm>
          <a:prstGeom prst="hexag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600" b="1" dirty="0">
                <a:latin typeface="Arial" panose="020B0604020202020204" pitchFamily="34" charset="0"/>
                <a:cs typeface="Arial" panose="020B0604020202020204" pitchFamily="34" charset="0"/>
              </a:rPr>
              <a:t>TỰ SAN PHẲNG</a:t>
            </a:r>
          </a:p>
        </p:txBody>
      </p:sp>
      <p:sp>
        <p:nvSpPr>
          <p:cNvPr id="4" name="Hexagon 6">
            <a:extLst>
              <a:ext uri="{FF2B5EF4-FFF2-40B4-BE49-F238E27FC236}">
                <a16:creationId xmlns:a16="http://schemas.microsoft.com/office/drawing/2014/main" id="{B7A3FC00-D486-C83A-3ED8-BA2908615312}"/>
              </a:ext>
            </a:extLst>
          </p:cNvPr>
          <p:cNvSpPr/>
          <p:nvPr/>
        </p:nvSpPr>
        <p:spPr>
          <a:xfrm>
            <a:off x="6298518" y="3865859"/>
            <a:ext cx="1709215" cy="1406433"/>
          </a:xfrm>
          <a:prstGeom prst="hexag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600" b="1" dirty="0">
                <a:latin typeface="Arial" panose="020B0604020202020204" pitchFamily="34" charset="0"/>
                <a:cs typeface="Arial" panose="020B0604020202020204" pitchFamily="34" charset="0"/>
              </a:rPr>
              <a:t>KHÔNG TÁCH N</a:t>
            </a:r>
            <a:r>
              <a:rPr lang="vi-VN" sz="1600" b="1" dirty="0">
                <a:latin typeface="Arial" panose="020B0604020202020204" pitchFamily="34" charset="0"/>
                <a:cs typeface="Arial" panose="020B0604020202020204" pitchFamily="34" charset="0"/>
              </a:rPr>
              <a:t>Ư</a:t>
            </a:r>
            <a:r>
              <a:rPr lang="en-US" sz="1600" b="1" dirty="0">
                <a:latin typeface="Arial" panose="020B0604020202020204" pitchFamily="34" charset="0"/>
                <a:cs typeface="Arial" panose="020B0604020202020204" pitchFamily="34" charset="0"/>
              </a:rPr>
              <a:t>ỚC</a:t>
            </a:r>
          </a:p>
        </p:txBody>
      </p:sp>
      <p:sp>
        <p:nvSpPr>
          <p:cNvPr id="6" name="Hexagon 8">
            <a:extLst>
              <a:ext uri="{FF2B5EF4-FFF2-40B4-BE49-F238E27FC236}">
                <a16:creationId xmlns:a16="http://schemas.microsoft.com/office/drawing/2014/main" id="{12AA58E4-B716-3093-3FD7-321B4EF09725}"/>
              </a:ext>
            </a:extLst>
          </p:cNvPr>
          <p:cNvSpPr/>
          <p:nvPr/>
        </p:nvSpPr>
        <p:spPr>
          <a:xfrm>
            <a:off x="4761456" y="4652758"/>
            <a:ext cx="1637209" cy="1406433"/>
          </a:xfrm>
          <a:prstGeom prst="hexag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700" b="1" dirty="0">
                <a:latin typeface="Arial" panose="020B0604020202020204" pitchFamily="34" charset="0"/>
                <a:cs typeface="Arial" panose="020B0604020202020204" pitchFamily="34" charset="0"/>
              </a:rPr>
              <a:t>C</a:t>
            </a:r>
            <a:r>
              <a:rPr lang="vi-VN" sz="1700" b="1" dirty="0">
                <a:latin typeface="Arial" panose="020B0604020202020204" pitchFamily="34" charset="0"/>
                <a:cs typeface="Arial" panose="020B0604020202020204" pitchFamily="34" charset="0"/>
              </a:rPr>
              <a:t>Ư</a:t>
            </a:r>
            <a:r>
              <a:rPr lang="en-US" sz="1700" b="1" dirty="0">
                <a:latin typeface="Arial" panose="020B0604020202020204" pitchFamily="34" charset="0"/>
                <a:cs typeface="Arial" panose="020B0604020202020204" pitchFamily="34" charset="0"/>
              </a:rPr>
              <a:t>ỜNG ĐỘ CAO</a:t>
            </a:r>
          </a:p>
        </p:txBody>
      </p:sp>
      <p:sp>
        <p:nvSpPr>
          <p:cNvPr id="7" name="Hexagon 9">
            <a:extLst>
              <a:ext uri="{FF2B5EF4-FFF2-40B4-BE49-F238E27FC236}">
                <a16:creationId xmlns:a16="http://schemas.microsoft.com/office/drawing/2014/main" id="{A41A8C43-1CC0-2524-720F-611E8433D636}"/>
              </a:ext>
            </a:extLst>
          </p:cNvPr>
          <p:cNvSpPr/>
          <p:nvPr/>
        </p:nvSpPr>
        <p:spPr>
          <a:xfrm>
            <a:off x="3172142" y="3878922"/>
            <a:ext cx="1637209" cy="1406433"/>
          </a:xfrm>
          <a:prstGeom prst="hex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700" b="1" dirty="0">
                <a:latin typeface="Arial" panose="020B0604020202020204" pitchFamily="34" charset="0"/>
                <a:cs typeface="Arial" panose="020B0604020202020204" pitchFamily="34" charset="0"/>
              </a:rPr>
              <a:t>DỄ SỬ DỤNG</a:t>
            </a:r>
          </a:p>
        </p:txBody>
      </p:sp>
      <p:sp>
        <p:nvSpPr>
          <p:cNvPr id="8" name="Hexagon 10">
            <a:extLst>
              <a:ext uri="{FF2B5EF4-FFF2-40B4-BE49-F238E27FC236}">
                <a16:creationId xmlns:a16="http://schemas.microsoft.com/office/drawing/2014/main" id="{DD1D5266-B550-ED89-3D85-21958DAC1B52}"/>
              </a:ext>
            </a:extLst>
          </p:cNvPr>
          <p:cNvSpPr/>
          <p:nvPr/>
        </p:nvSpPr>
        <p:spPr>
          <a:xfrm>
            <a:off x="3172142" y="2288045"/>
            <a:ext cx="1637209" cy="1406433"/>
          </a:xfrm>
          <a:prstGeom prst="hexago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700" b="1" dirty="0">
                <a:latin typeface="Arial" panose="020B0604020202020204" pitchFamily="34" charset="0"/>
                <a:cs typeface="Arial" panose="020B0604020202020204" pitchFamily="34" charset="0"/>
              </a:rPr>
              <a:t>KHÔNG CO NGÓT</a:t>
            </a:r>
          </a:p>
        </p:txBody>
      </p:sp>
      <p:sp>
        <p:nvSpPr>
          <p:cNvPr id="9" name="Parallelogram 13">
            <a:extLst>
              <a:ext uri="{FF2B5EF4-FFF2-40B4-BE49-F238E27FC236}">
                <a16:creationId xmlns:a16="http://schemas.microsoft.com/office/drawing/2014/main" id="{C835FC75-8FED-01B6-58B1-89F0C19FFCD2}"/>
              </a:ext>
            </a:extLst>
          </p:cNvPr>
          <p:cNvSpPr/>
          <p:nvPr/>
        </p:nvSpPr>
        <p:spPr>
          <a:xfrm>
            <a:off x="647909" y="1067601"/>
            <a:ext cx="2276113"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ƯU ĐIỂM NỔI BẬT</a:t>
            </a:r>
          </a:p>
        </p:txBody>
      </p:sp>
      <p:sp>
        <p:nvSpPr>
          <p:cNvPr id="10" name="TextBox 14">
            <a:extLst>
              <a:ext uri="{FF2B5EF4-FFF2-40B4-BE49-F238E27FC236}">
                <a16:creationId xmlns:a16="http://schemas.microsoft.com/office/drawing/2014/main" id="{64152531-E702-41C9-D677-B0D735924494}"/>
              </a:ext>
            </a:extLst>
          </p:cNvPr>
          <p:cNvSpPr txBox="1"/>
          <p:nvPr/>
        </p:nvSpPr>
        <p:spPr>
          <a:xfrm>
            <a:off x="549939" y="1629030"/>
            <a:ext cx="3338818" cy="293157"/>
          </a:xfrm>
          <a:prstGeom prst="rect">
            <a:avLst/>
          </a:prstGeom>
          <a:solidFill>
            <a:schemeClr val="bg1"/>
          </a:solidFill>
          <a:ln>
            <a:solidFill>
              <a:schemeClr val="bg1"/>
            </a:solidFill>
          </a:ln>
        </p:spPr>
        <p:txBody>
          <a:bodyPr wrap="square" rtlCol="0">
            <a:spAutoFit/>
          </a:bodyPr>
          <a:lstStyle/>
          <a:p>
            <a:pPr algn="just"/>
            <a:endParaRPr lang="en-US" dirty="0">
              <a:latin typeface="Arial" panose="020B0604020202020204" pitchFamily="34" charset="0"/>
              <a:cs typeface="Arial" panose="020B0604020202020204" pitchFamily="34" charset="0"/>
            </a:endParaRPr>
          </a:p>
        </p:txBody>
      </p:sp>
      <p:pic>
        <p:nvPicPr>
          <p:cNvPr id="11" name="Picture 17">
            <a:extLst>
              <a:ext uri="{FF2B5EF4-FFF2-40B4-BE49-F238E27FC236}">
                <a16:creationId xmlns:a16="http://schemas.microsoft.com/office/drawing/2014/main" id="{56DD2AC7-054E-4940-FD43-E963FFE9D9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8482" y="3032218"/>
            <a:ext cx="2326313" cy="1508965"/>
          </a:xfrm>
          <a:prstGeom prst="rect">
            <a:avLst/>
          </a:prstGeom>
        </p:spPr>
      </p:pic>
    </p:spTree>
    <p:extLst>
      <p:ext uri="{BB962C8B-B14F-4D97-AF65-F5344CB8AC3E}">
        <p14:creationId xmlns:p14="http://schemas.microsoft.com/office/powerpoint/2010/main" val="417179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8</a:t>
            </a:fld>
            <a:endParaRPr lang="en-US"/>
          </a:p>
        </p:txBody>
      </p:sp>
      <p:graphicFrame>
        <p:nvGraphicFramePr>
          <p:cNvPr id="2" name="Table 4">
            <a:extLst>
              <a:ext uri="{FF2B5EF4-FFF2-40B4-BE49-F238E27FC236}">
                <a16:creationId xmlns:a16="http://schemas.microsoft.com/office/drawing/2014/main" id="{0136183A-4BA3-2D2E-72AF-037AB4D08D33}"/>
              </a:ext>
            </a:extLst>
          </p:cNvPr>
          <p:cNvGraphicFramePr>
            <a:graphicFrameLocks noGrp="1"/>
          </p:cNvGraphicFramePr>
          <p:nvPr>
            <p:extLst>
              <p:ext uri="{D42A27DB-BD31-4B8C-83A1-F6EECF244321}">
                <p14:modId xmlns:p14="http://schemas.microsoft.com/office/powerpoint/2010/main" val="1246643274"/>
              </p:ext>
            </p:extLst>
          </p:nvPr>
        </p:nvGraphicFramePr>
        <p:xfrm>
          <a:off x="704461" y="1592346"/>
          <a:ext cx="9699606" cy="4460693"/>
        </p:xfrm>
        <a:graphic>
          <a:graphicData uri="http://schemas.openxmlformats.org/drawingml/2006/table">
            <a:tbl>
              <a:tblPr/>
              <a:tblGrid>
                <a:gridCol w="2905288">
                  <a:extLst>
                    <a:ext uri="{9D8B030D-6E8A-4147-A177-3AD203B41FA5}">
                      <a16:colId xmlns:a16="http://schemas.microsoft.com/office/drawing/2014/main" val="2384316344"/>
                    </a:ext>
                  </a:extLst>
                </a:gridCol>
                <a:gridCol w="1132513">
                  <a:extLst>
                    <a:ext uri="{9D8B030D-6E8A-4147-A177-3AD203B41FA5}">
                      <a16:colId xmlns:a16="http://schemas.microsoft.com/office/drawing/2014/main" val="3268706056"/>
                    </a:ext>
                  </a:extLst>
                </a:gridCol>
                <a:gridCol w="1409351">
                  <a:extLst>
                    <a:ext uri="{9D8B030D-6E8A-4147-A177-3AD203B41FA5}">
                      <a16:colId xmlns:a16="http://schemas.microsoft.com/office/drawing/2014/main" val="2031289589"/>
                    </a:ext>
                  </a:extLst>
                </a:gridCol>
                <a:gridCol w="1426128">
                  <a:extLst>
                    <a:ext uri="{9D8B030D-6E8A-4147-A177-3AD203B41FA5}">
                      <a16:colId xmlns:a16="http://schemas.microsoft.com/office/drawing/2014/main" val="264627784"/>
                    </a:ext>
                  </a:extLst>
                </a:gridCol>
                <a:gridCol w="1409351">
                  <a:extLst>
                    <a:ext uri="{9D8B030D-6E8A-4147-A177-3AD203B41FA5}">
                      <a16:colId xmlns:a16="http://schemas.microsoft.com/office/drawing/2014/main" val="4148222303"/>
                    </a:ext>
                  </a:extLst>
                </a:gridCol>
                <a:gridCol w="1416975">
                  <a:extLst>
                    <a:ext uri="{9D8B030D-6E8A-4147-A177-3AD203B41FA5}">
                      <a16:colId xmlns:a16="http://schemas.microsoft.com/office/drawing/2014/main" val="927542626"/>
                    </a:ext>
                  </a:extLst>
                </a:gridCol>
              </a:tblGrid>
              <a:tr h="317841">
                <a:tc>
                  <a:txBody>
                    <a:bodyPr/>
                    <a:lstStyle/>
                    <a:p>
                      <a:pPr algn="ctr" fontAlgn="b"/>
                      <a:r>
                        <a:rPr lang="en-US" sz="1600" b="1" i="0" u="none" strike="noStrike" dirty="0">
                          <a:solidFill>
                            <a:srgbClr val="000000"/>
                          </a:solidFill>
                          <a:effectLst/>
                          <a:latin typeface="Calibri" panose="020F0502020204030204" pitchFamily="34" charset="0"/>
                        </a:rPr>
                        <a:t>CÁC CHỈ TIÊU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D966"/>
                    </a:solidFill>
                  </a:tcPr>
                </a:tc>
                <a:tc>
                  <a:txBody>
                    <a:bodyPr/>
                    <a:lstStyle/>
                    <a:p>
                      <a:pPr algn="ctr" fontAlgn="b"/>
                      <a:r>
                        <a:rPr lang="vi-VN" sz="1600" b="1" i="0" u="none" strike="noStrike" dirty="0">
                          <a:solidFill>
                            <a:srgbClr val="000000"/>
                          </a:solidFill>
                          <a:effectLst/>
                          <a:latin typeface="Calibri" panose="020F0502020204030204" pitchFamily="34" charset="0"/>
                        </a:rPr>
                        <a:t>Đơn vị</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D966"/>
                    </a:solidFill>
                  </a:tcPr>
                </a:tc>
                <a:tc>
                  <a:txBody>
                    <a:bodyPr/>
                    <a:lstStyle/>
                    <a:p>
                      <a:pPr algn="ctr" fontAlgn="b"/>
                      <a:r>
                        <a:rPr lang="en-US" sz="1600" b="1" i="0" u="none" strike="noStrike">
                          <a:solidFill>
                            <a:srgbClr val="000000"/>
                          </a:solidFill>
                          <a:effectLst/>
                          <a:latin typeface="Calibri" panose="020F0502020204030204" pitchFamily="34" charset="0"/>
                        </a:rPr>
                        <a:t>LM-G650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D966"/>
                    </a:solidFill>
                  </a:tcPr>
                </a:tc>
                <a:tc>
                  <a:txBody>
                    <a:bodyPr/>
                    <a:lstStyle/>
                    <a:p>
                      <a:pPr algn="ctr" fontAlgn="b"/>
                      <a:r>
                        <a:rPr lang="en-US" sz="1600" b="1" i="0" u="none" strike="noStrike">
                          <a:solidFill>
                            <a:srgbClr val="000000"/>
                          </a:solidFill>
                          <a:effectLst/>
                          <a:latin typeface="Calibri" panose="020F0502020204030204" pitchFamily="34" charset="0"/>
                        </a:rPr>
                        <a:t>Sika 214-11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D966"/>
                    </a:solidFill>
                  </a:tcPr>
                </a:tc>
                <a:tc>
                  <a:txBody>
                    <a:bodyPr/>
                    <a:lstStyle/>
                    <a:p>
                      <a:pPr algn="ctr" fontAlgn="b"/>
                      <a:r>
                        <a:rPr lang="en-US" sz="1600" b="1" i="0" u="none" strike="noStrike">
                          <a:solidFill>
                            <a:srgbClr val="000000"/>
                          </a:solidFill>
                          <a:effectLst/>
                          <a:latin typeface="Calibri" panose="020F0502020204030204" pitchFamily="34" charset="0"/>
                        </a:rPr>
                        <a:t>Maxcrete 650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D966"/>
                    </a:solidFill>
                  </a:tcPr>
                </a:tc>
                <a:tc>
                  <a:txBody>
                    <a:bodyPr/>
                    <a:lstStyle/>
                    <a:p>
                      <a:pPr algn="ctr" fontAlgn="b"/>
                      <a:r>
                        <a:rPr lang="en-US" sz="1600" b="1" i="0" u="none" strike="noStrike" dirty="0">
                          <a:solidFill>
                            <a:srgbClr val="000000"/>
                          </a:solidFill>
                          <a:effectLst/>
                          <a:latin typeface="Calibri" panose="020F0502020204030204" pitchFamily="34" charset="0"/>
                        </a:rPr>
                        <a:t>Asia AM-G600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D966"/>
                    </a:solidFill>
                  </a:tcPr>
                </a:tc>
                <a:extLst>
                  <a:ext uri="{0D108BD9-81ED-4DB2-BD59-A6C34878D82A}">
                    <a16:rowId xmlns:a16="http://schemas.microsoft.com/office/drawing/2014/main" val="2111059251"/>
                  </a:ext>
                </a:extLst>
              </a:tr>
              <a:tr h="317841">
                <a:tc>
                  <a:txBody>
                    <a:bodyPr/>
                    <a:lstStyle/>
                    <a:p>
                      <a:pPr algn="ctr" fontAlgn="b"/>
                      <a:r>
                        <a:rPr lang="vi-VN" sz="1600" b="0" i="0" u="none" strike="noStrike">
                          <a:solidFill>
                            <a:srgbClr val="000000"/>
                          </a:solidFill>
                          <a:effectLst/>
                          <a:latin typeface="Calibri" panose="020F0502020204030204" pitchFamily="34" charset="0"/>
                        </a:rPr>
                        <a:t>Tỷ lệ nước trộn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13-15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13-15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13.5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14-16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69067405"/>
                  </a:ext>
                </a:extLst>
              </a:tr>
              <a:tr h="317841">
                <a:tc>
                  <a:txBody>
                    <a:bodyPr/>
                    <a:lstStyle/>
                    <a:p>
                      <a:pPr algn="ctr" fontAlgn="b"/>
                      <a:r>
                        <a:rPr lang="en-US" sz="1600" b="0" i="0" u="none" strike="noStrike" dirty="0" err="1">
                          <a:solidFill>
                            <a:srgbClr val="000000"/>
                          </a:solidFill>
                          <a:effectLst/>
                          <a:latin typeface="Calibri" panose="020F0502020204030204" pitchFamily="34" charset="0"/>
                        </a:rPr>
                        <a:t>Độ</a:t>
                      </a:r>
                      <a:r>
                        <a:rPr lang="en-US" sz="1600" b="0" i="0" u="none" strike="noStrike" dirty="0">
                          <a:solidFill>
                            <a:srgbClr val="000000"/>
                          </a:solidFill>
                          <a:effectLst/>
                          <a:latin typeface="Calibri" panose="020F0502020204030204" pitchFamily="34" charset="0"/>
                        </a:rPr>
                        <a:t> </a:t>
                      </a:r>
                      <a:r>
                        <a:rPr lang="en-US" sz="1600" b="0" i="0" u="none" strike="noStrike" dirty="0" err="1">
                          <a:solidFill>
                            <a:srgbClr val="000000"/>
                          </a:solidFill>
                          <a:effectLst/>
                          <a:latin typeface="Calibri" panose="020F0502020204030204" pitchFamily="34" charset="0"/>
                        </a:rPr>
                        <a:t>chảy</a:t>
                      </a:r>
                      <a:r>
                        <a:rPr lang="en-US" sz="1600" b="0" i="0" u="none" strike="noStrike" dirty="0">
                          <a:solidFill>
                            <a:srgbClr val="000000"/>
                          </a:solidFill>
                          <a:effectLst/>
                          <a:latin typeface="Calibri" panose="020F0502020204030204" pitchFamily="34" charset="0"/>
                        </a:rPr>
                        <a:t> </a:t>
                      </a:r>
                      <a:r>
                        <a:rPr lang="en-US" sz="1600" b="0" i="0" u="none" strike="noStrike" dirty="0" err="1">
                          <a:solidFill>
                            <a:srgbClr val="000000"/>
                          </a:solidFill>
                          <a:effectLst/>
                          <a:latin typeface="Calibri" panose="020F0502020204030204" pitchFamily="34" charset="0"/>
                        </a:rPr>
                        <a:t>sau</a:t>
                      </a:r>
                      <a:r>
                        <a:rPr lang="en-US" sz="1600" b="0" i="0" u="none" strike="noStrike" dirty="0">
                          <a:solidFill>
                            <a:srgbClr val="000000"/>
                          </a:solidFill>
                          <a:effectLst/>
                          <a:latin typeface="Calibri" panose="020F0502020204030204" pitchFamily="34" charset="0"/>
                        </a:rPr>
                        <a:t> 30 </a:t>
                      </a:r>
                      <a:r>
                        <a:rPr lang="en-US" sz="1600" b="0" i="0" u="none" strike="noStrike" dirty="0" err="1">
                          <a:solidFill>
                            <a:srgbClr val="000000"/>
                          </a:solidFill>
                          <a:effectLst/>
                          <a:latin typeface="Calibri" panose="020F0502020204030204" pitchFamily="34" charset="0"/>
                        </a:rPr>
                        <a:t>phút</a:t>
                      </a:r>
                      <a:endParaRPr lang="en-US" sz="16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mm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250 - 320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250 - 320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230.0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220-280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709806221"/>
                  </a:ext>
                </a:extLst>
              </a:tr>
              <a:tr h="317841">
                <a:tc>
                  <a:txBody>
                    <a:bodyPr/>
                    <a:lstStyle/>
                    <a:p>
                      <a:pPr algn="ctr" fontAlgn="b"/>
                      <a:r>
                        <a:rPr lang="vi-VN" sz="1600" b="0" i="0" u="none" strike="noStrike" dirty="0">
                          <a:solidFill>
                            <a:srgbClr val="000000"/>
                          </a:solidFill>
                          <a:effectLst/>
                          <a:latin typeface="Calibri" panose="020F0502020204030204" pitchFamily="34" charset="0"/>
                        </a:rPr>
                        <a:t>Độ tách nước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572092356"/>
                  </a:ext>
                </a:extLst>
              </a:tr>
              <a:tr h="317841">
                <a:tc>
                  <a:txBody>
                    <a:bodyPr/>
                    <a:lstStyle/>
                    <a:p>
                      <a:pPr algn="ctr" fontAlgn="b"/>
                      <a:r>
                        <a:rPr lang="vi-VN" sz="1600" b="1" i="0" u="none" strike="noStrike" dirty="0">
                          <a:solidFill>
                            <a:srgbClr val="000000"/>
                          </a:solidFill>
                          <a:effectLst/>
                          <a:latin typeface="Calibri" panose="020F0502020204030204" pitchFamily="34" charset="0"/>
                        </a:rPr>
                        <a:t>Tốc độ phát triển cường độ chịu nén của vữa đã đóng rắn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846686029"/>
                  </a:ext>
                </a:extLst>
              </a:tr>
              <a:tr h="317841">
                <a:tc>
                  <a:txBody>
                    <a:bodyPr/>
                    <a:lstStyle/>
                    <a:p>
                      <a:pPr algn="ctr" fontAlgn="b"/>
                      <a:r>
                        <a:rPr lang="en-US" sz="1600" b="0" i="0" u="none" strike="noStrike">
                          <a:solidFill>
                            <a:srgbClr val="000000"/>
                          </a:solidFill>
                          <a:effectLst/>
                          <a:latin typeface="Calibri" panose="020F0502020204030204" pitchFamily="34" charset="0"/>
                        </a:rPr>
                        <a:t>1 ngày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rowSpan="4">
                  <a:txBody>
                    <a:bodyPr/>
                    <a:lstStyle/>
                    <a:p>
                      <a:pPr algn="ctr" fontAlgn="ctr"/>
                      <a:r>
                        <a:rPr lang="en-US" sz="1600" dirty="0"/>
                        <a:t>N/mm²</a:t>
                      </a:r>
                      <a:endParaRPr lang="en-US" sz="1600" b="0"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dirty="0">
                          <a:solidFill>
                            <a:srgbClr val="000000"/>
                          </a:solidFill>
                          <a:effectLst/>
                          <a:latin typeface="Calibri" panose="020F0502020204030204" pitchFamily="34" charset="0"/>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16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516061118"/>
                  </a:ext>
                </a:extLst>
              </a:tr>
              <a:tr h="317841">
                <a:tc>
                  <a:txBody>
                    <a:bodyPr/>
                    <a:lstStyle/>
                    <a:p>
                      <a:pPr algn="ctr" fontAlgn="b"/>
                      <a:r>
                        <a:rPr lang="en-US" sz="1600" b="0" i="0" u="none" strike="noStrike">
                          <a:solidFill>
                            <a:srgbClr val="000000"/>
                          </a:solidFill>
                          <a:effectLst/>
                          <a:latin typeface="Calibri" panose="020F0502020204030204" pitchFamily="34" charset="0"/>
                        </a:rPr>
                        <a:t>3 ngày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b"/>
                      <a:r>
                        <a:rPr lang="en-US" sz="1600" b="1" i="0" u="none" strike="noStrike" dirty="0">
                          <a:solidFill>
                            <a:srgbClr val="000000"/>
                          </a:solidFill>
                          <a:effectLst/>
                          <a:latin typeface="Calibri" panose="020F0502020204030204" pitchFamily="34" charset="0"/>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82138225"/>
                  </a:ext>
                </a:extLst>
              </a:tr>
              <a:tr h="317841">
                <a:tc>
                  <a:txBody>
                    <a:bodyPr/>
                    <a:lstStyle/>
                    <a:p>
                      <a:pPr algn="ctr" fontAlgn="b"/>
                      <a:r>
                        <a:rPr lang="en-US" sz="1600" b="0" i="0" u="none" strike="noStrike">
                          <a:solidFill>
                            <a:srgbClr val="000000"/>
                          </a:solidFill>
                          <a:effectLst/>
                          <a:latin typeface="Calibri" panose="020F0502020204030204" pitchFamily="34" charset="0"/>
                        </a:rPr>
                        <a:t>7 ngày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b"/>
                      <a:r>
                        <a:rPr lang="en-US" sz="1600" b="1" i="0" u="none" strike="noStrike" dirty="0">
                          <a:solidFill>
                            <a:srgbClr val="000000"/>
                          </a:solidFill>
                          <a:effectLst/>
                          <a:latin typeface="Calibri" panose="020F0502020204030204" pitchFamily="34" charset="0"/>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29919835"/>
                  </a:ext>
                </a:extLst>
              </a:tr>
              <a:tr h="317841">
                <a:tc>
                  <a:txBody>
                    <a:bodyPr/>
                    <a:lstStyle/>
                    <a:p>
                      <a:pPr algn="ctr" fontAlgn="b"/>
                      <a:r>
                        <a:rPr lang="en-US" sz="1600" b="0" i="0" u="none" strike="noStrike" dirty="0">
                          <a:solidFill>
                            <a:srgbClr val="000000"/>
                          </a:solidFill>
                          <a:effectLst/>
                          <a:latin typeface="Calibri" panose="020F0502020204030204" pitchFamily="34" charset="0"/>
                        </a:rPr>
                        <a:t>28 </a:t>
                      </a:r>
                      <a:r>
                        <a:rPr lang="en-US" sz="1600" b="0" i="0" u="none" strike="noStrike" dirty="0" err="1">
                          <a:solidFill>
                            <a:srgbClr val="000000"/>
                          </a:solidFill>
                          <a:effectLst/>
                          <a:latin typeface="Calibri" panose="020F0502020204030204" pitchFamily="34" charset="0"/>
                        </a:rPr>
                        <a:t>ngày</a:t>
                      </a:r>
                      <a:endParaRPr lang="en-US" sz="16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b"/>
                      <a:r>
                        <a:rPr lang="en-US" sz="1600" b="1" i="0" u="none" strike="noStrike" dirty="0">
                          <a:solidFill>
                            <a:srgbClr val="000000"/>
                          </a:solidFill>
                          <a:effectLst/>
                          <a:latin typeface="Calibri" panose="020F0502020204030204" pitchFamily="34" charset="0"/>
                        </a:rPr>
                        <a:t>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65406323"/>
                  </a:ext>
                </a:extLst>
              </a:tr>
              <a:tr h="317841">
                <a:tc>
                  <a:txBody>
                    <a:bodyPr/>
                    <a:lstStyle/>
                    <a:p>
                      <a:pPr algn="ctr" fontAlgn="b"/>
                      <a:r>
                        <a:rPr lang="en-US" sz="1600" b="0" i="0" u="none" strike="noStrike" dirty="0" err="1">
                          <a:solidFill>
                            <a:srgbClr val="000000"/>
                          </a:solidFill>
                          <a:effectLst/>
                          <a:latin typeface="Calibri" panose="020F0502020204030204" pitchFamily="34" charset="0"/>
                        </a:rPr>
                        <a:t>Độ</a:t>
                      </a:r>
                      <a:r>
                        <a:rPr lang="en-US" sz="1600" b="0" i="0" u="none" strike="noStrike" dirty="0">
                          <a:solidFill>
                            <a:srgbClr val="000000"/>
                          </a:solidFill>
                          <a:effectLst/>
                          <a:latin typeface="Calibri" panose="020F0502020204030204" pitchFamily="34" charset="0"/>
                        </a:rPr>
                        <a:t> </a:t>
                      </a:r>
                      <a:r>
                        <a:rPr lang="en-US" sz="1600" b="0" i="0" u="none" strike="noStrike" dirty="0" err="1">
                          <a:solidFill>
                            <a:srgbClr val="000000"/>
                          </a:solidFill>
                          <a:effectLst/>
                          <a:latin typeface="Calibri" panose="020F0502020204030204" pitchFamily="34" charset="0"/>
                        </a:rPr>
                        <a:t>giãn</a:t>
                      </a:r>
                      <a:r>
                        <a:rPr lang="en-US" sz="1600" b="0" i="0" u="none" strike="noStrike" dirty="0">
                          <a:solidFill>
                            <a:srgbClr val="000000"/>
                          </a:solidFill>
                          <a:effectLst/>
                          <a:latin typeface="Calibri" panose="020F0502020204030204" pitchFamily="34" charset="0"/>
                        </a:rPr>
                        <a:t> </a:t>
                      </a:r>
                      <a:r>
                        <a:rPr lang="en-US" sz="1600" b="0" i="0" u="none" strike="noStrike" dirty="0" err="1">
                          <a:solidFill>
                            <a:srgbClr val="000000"/>
                          </a:solidFill>
                          <a:effectLst/>
                          <a:latin typeface="Calibri" panose="020F0502020204030204" pitchFamily="34" charset="0"/>
                        </a:rPr>
                        <a:t>nở</a:t>
                      </a:r>
                      <a:endParaRPr lang="en-US" sz="16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&gt;=0.1%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0.08-0.28mm/M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&gt;=0.12%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5940093"/>
                  </a:ext>
                </a:extLst>
              </a:tr>
              <a:tr h="317841">
                <a:tc>
                  <a:txBody>
                    <a:bodyPr/>
                    <a:lstStyle/>
                    <a:p>
                      <a:pPr algn="ctr" fontAlgn="b"/>
                      <a:r>
                        <a:rPr lang="en-US" sz="1600" b="0" i="0" u="none" strike="noStrike">
                          <a:solidFill>
                            <a:srgbClr val="000000"/>
                          </a:solidFill>
                          <a:effectLst/>
                          <a:latin typeface="Calibri" panose="020F0502020204030204" pitchFamily="34" charset="0"/>
                        </a:rPr>
                        <a:t>Hạn dùng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tháng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514536065"/>
                  </a:ext>
                </a:extLst>
              </a:tr>
              <a:tr h="317841">
                <a:tc>
                  <a:txBody>
                    <a:bodyPr/>
                    <a:lstStyle/>
                    <a:p>
                      <a:pPr algn="ctr" fontAlgn="b"/>
                      <a:r>
                        <a:rPr lang="en-US" sz="1600" b="0" i="0" u="none" strike="noStrike" dirty="0" err="1">
                          <a:solidFill>
                            <a:srgbClr val="000000"/>
                          </a:solidFill>
                          <a:effectLst/>
                          <a:latin typeface="Calibri" panose="020F0502020204030204" pitchFamily="34" charset="0"/>
                        </a:rPr>
                        <a:t>Quy</a:t>
                      </a:r>
                      <a:r>
                        <a:rPr lang="en-US" sz="1600" b="0" i="0" u="none" strike="noStrike" dirty="0">
                          <a:solidFill>
                            <a:srgbClr val="000000"/>
                          </a:solidFill>
                          <a:effectLst/>
                          <a:latin typeface="Calibri" panose="020F0502020204030204" pitchFamily="34" charset="0"/>
                        </a:rPr>
                        <a:t> </a:t>
                      </a:r>
                      <a:r>
                        <a:rPr lang="en-US" sz="1600" b="0" i="0" u="none" strike="noStrike" dirty="0" err="1">
                          <a:solidFill>
                            <a:srgbClr val="000000"/>
                          </a:solidFill>
                          <a:effectLst/>
                          <a:latin typeface="Calibri" panose="020F0502020204030204" pitchFamily="34" charset="0"/>
                        </a:rPr>
                        <a:t>cách</a:t>
                      </a:r>
                      <a:endParaRPr lang="en-US" sz="16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kg/bao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00681108"/>
                  </a:ext>
                </a:extLst>
              </a:tr>
              <a:tr h="476762">
                <a:tc>
                  <a:txBody>
                    <a:bodyPr/>
                    <a:lstStyle/>
                    <a:p>
                      <a:pPr algn="ctr" fontAlgn="ctr"/>
                      <a:r>
                        <a:rPr lang="vi-VN" sz="1600" b="1" i="0" u="none" strike="noStrike" dirty="0">
                          <a:solidFill>
                            <a:srgbClr val="000000"/>
                          </a:solidFill>
                          <a:effectLst/>
                          <a:latin typeface="Calibri" panose="020F0502020204030204" pitchFamily="34" charset="0"/>
                        </a:rPr>
                        <a:t>Đơn giá</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9BC2E6"/>
                    </a:solidFill>
                  </a:tcPr>
                </a:tc>
                <a:tc>
                  <a:txBody>
                    <a:bodyPr/>
                    <a:lstStyle/>
                    <a:p>
                      <a:pPr algn="ctr" fontAlgn="ctr"/>
                      <a:r>
                        <a:rPr lang="en-US" sz="1600" b="1" i="0" u="none" strike="noStrike">
                          <a:solidFill>
                            <a:srgbClr val="000000"/>
                          </a:solidFill>
                          <a:effectLst/>
                          <a:latin typeface="Calibri" panose="020F0502020204030204" pitchFamily="34" charset="0"/>
                        </a:rPr>
                        <a:t>VNĐ/kg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9BC2E6"/>
                    </a:solidFill>
                  </a:tcPr>
                </a:tc>
                <a:tc>
                  <a:txBody>
                    <a:bodyPr/>
                    <a:lstStyle/>
                    <a:p>
                      <a:pPr algn="ctr" fontAlgn="ctr"/>
                      <a:r>
                        <a:rPr lang="en-US" sz="1600" b="1" i="0" u="none" strike="noStrike">
                          <a:solidFill>
                            <a:srgbClr val="000000"/>
                          </a:solidFill>
                          <a:effectLst/>
                          <a:latin typeface="Calibri" panose="020F0502020204030204" pitchFamily="34" charset="0"/>
                        </a:rPr>
                        <a:t>6,700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4B084"/>
                    </a:solidFill>
                  </a:tcPr>
                </a:tc>
                <a:tc>
                  <a:txBody>
                    <a:bodyPr/>
                    <a:lstStyle/>
                    <a:p>
                      <a:pPr algn="ctr" fontAlgn="ctr"/>
                      <a:r>
                        <a:rPr lang="en-US" sz="1600" b="1" i="0" u="none" strike="noStrike">
                          <a:solidFill>
                            <a:srgbClr val="000000"/>
                          </a:solidFill>
                          <a:effectLst/>
                          <a:latin typeface="Calibri" panose="020F0502020204030204" pitchFamily="34" charset="0"/>
                        </a:rPr>
                        <a:t>7,600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9BC2E6"/>
                    </a:solidFill>
                  </a:tcPr>
                </a:tc>
                <a:tc>
                  <a:txBody>
                    <a:bodyPr/>
                    <a:lstStyle/>
                    <a:p>
                      <a:pPr algn="ctr" fontAlgn="ctr"/>
                      <a:r>
                        <a:rPr lang="en-US" sz="1600" b="1" i="0" u="none" strike="noStrike">
                          <a:solidFill>
                            <a:srgbClr val="000000"/>
                          </a:solidFill>
                          <a:effectLst/>
                          <a:latin typeface="Calibri" panose="020F0502020204030204" pitchFamily="34" charset="0"/>
                        </a:rPr>
                        <a:t>5,000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9BC2E6"/>
                    </a:solidFill>
                  </a:tcPr>
                </a:tc>
                <a:tc>
                  <a:txBody>
                    <a:bodyPr/>
                    <a:lstStyle/>
                    <a:p>
                      <a:pPr algn="ctr" fontAlgn="ctr"/>
                      <a:r>
                        <a:rPr lang="en-US" sz="1600" b="1" i="0" u="none" strike="noStrike" dirty="0">
                          <a:solidFill>
                            <a:srgbClr val="000000"/>
                          </a:solidFill>
                          <a:effectLst/>
                          <a:latin typeface="Calibri" panose="020F0502020204030204" pitchFamily="34" charset="0"/>
                        </a:rPr>
                        <a:t>6,200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9BC2E6"/>
                    </a:solidFill>
                  </a:tcPr>
                </a:tc>
                <a:extLst>
                  <a:ext uri="{0D108BD9-81ED-4DB2-BD59-A6C34878D82A}">
                    <a16:rowId xmlns:a16="http://schemas.microsoft.com/office/drawing/2014/main" val="828014370"/>
                  </a:ext>
                </a:extLst>
              </a:tr>
            </a:tbl>
          </a:graphicData>
        </a:graphic>
      </p:graphicFrame>
      <p:sp>
        <p:nvSpPr>
          <p:cNvPr id="3" name="Parallelogram 6">
            <a:extLst>
              <a:ext uri="{FF2B5EF4-FFF2-40B4-BE49-F238E27FC236}">
                <a16:creationId xmlns:a16="http://schemas.microsoft.com/office/drawing/2014/main" id="{A0534581-B694-87E3-9368-E8843E7AB183}"/>
              </a:ext>
            </a:extLst>
          </p:cNvPr>
          <p:cNvSpPr/>
          <p:nvPr/>
        </p:nvSpPr>
        <p:spPr>
          <a:xfrm>
            <a:off x="704461" y="1020948"/>
            <a:ext cx="2435504"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THÔNG SỐ KỸ THUẬT</a:t>
            </a:r>
          </a:p>
        </p:txBody>
      </p:sp>
    </p:spTree>
    <p:extLst>
      <p:ext uri="{BB962C8B-B14F-4D97-AF65-F5344CB8AC3E}">
        <p14:creationId xmlns:p14="http://schemas.microsoft.com/office/powerpoint/2010/main" val="4123227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9</a:t>
            </a:fld>
            <a:endParaRPr lang="en-US"/>
          </a:p>
        </p:txBody>
      </p:sp>
      <p:sp>
        <p:nvSpPr>
          <p:cNvPr id="2" name="Parallelogram 5">
            <a:extLst>
              <a:ext uri="{FF2B5EF4-FFF2-40B4-BE49-F238E27FC236}">
                <a16:creationId xmlns:a16="http://schemas.microsoft.com/office/drawing/2014/main" id="{8EE5732B-2483-6C18-C030-506A1AEB862F}"/>
              </a:ext>
            </a:extLst>
          </p:cNvPr>
          <p:cNvSpPr/>
          <p:nvPr/>
        </p:nvSpPr>
        <p:spPr>
          <a:xfrm>
            <a:off x="791545" y="899652"/>
            <a:ext cx="3366681"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CHỨNG NHẬN ECO FRIENDLY</a:t>
            </a:r>
          </a:p>
        </p:txBody>
      </p:sp>
      <p:pic>
        <p:nvPicPr>
          <p:cNvPr id="3" name="Picture 7">
            <a:extLst>
              <a:ext uri="{FF2B5EF4-FFF2-40B4-BE49-F238E27FC236}">
                <a16:creationId xmlns:a16="http://schemas.microsoft.com/office/drawing/2014/main" id="{AE6B539F-63F5-E073-CCB9-BDE46B1CBB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259632"/>
            <a:ext cx="8093612" cy="1442729"/>
          </a:xfrm>
          <a:prstGeom prst="rect">
            <a:avLst/>
          </a:prstGeom>
        </p:spPr>
      </p:pic>
      <p:pic>
        <p:nvPicPr>
          <p:cNvPr id="4" name="Picture 10">
            <a:extLst>
              <a:ext uri="{FF2B5EF4-FFF2-40B4-BE49-F238E27FC236}">
                <a16:creationId xmlns:a16="http://schemas.microsoft.com/office/drawing/2014/main" id="{13048B72-574C-180F-21E9-A7176A0DCD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00" y="2635390"/>
            <a:ext cx="3652007" cy="3652007"/>
          </a:xfrm>
          <a:prstGeom prst="rect">
            <a:avLst/>
          </a:prstGeom>
        </p:spPr>
      </p:pic>
      <p:pic>
        <p:nvPicPr>
          <p:cNvPr id="6" name="Picture 11">
            <a:extLst>
              <a:ext uri="{FF2B5EF4-FFF2-40B4-BE49-F238E27FC236}">
                <a16:creationId xmlns:a16="http://schemas.microsoft.com/office/drawing/2014/main" id="{C298E9EF-118F-774E-D1D3-F9814E931CD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91602" y="4667225"/>
            <a:ext cx="2386807" cy="1548205"/>
          </a:xfrm>
          <a:prstGeom prst="rect">
            <a:avLst/>
          </a:prstGeom>
        </p:spPr>
      </p:pic>
      <p:sp>
        <p:nvSpPr>
          <p:cNvPr id="7" name="Rectangle 12">
            <a:extLst>
              <a:ext uri="{FF2B5EF4-FFF2-40B4-BE49-F238E27FC236}">
                <a16:creationId xmlns:a16="http://schemas.microsoft.com/office/drawing/2014/main" id="{A4F614CB-28B5-7BA5-7F71-31CCF1024549}"/>
              </a:ext>
            </a:extLst>
          </p:cNvPr>
          <p:cNvSpPr/>
          <p:nvPr/>
        </p:nvSpPr>
        <p:spPr>
          <a:xfrm>
            <a:off x="6775407" y="2394304"/>
            <a:ext cx="3100433" cy="493981"/>
          </a:xfrm>
          <a:prstGeom prst="rect">
            <a:avLst/>
          </a:prstGeom>
        </p:spPr>
        <p:txBody>
          <a:bodyPr wrap="square">
            <a:spAutoFit/>
          </a:bodyPr>
          <a:lstStyle/>
          <a:p>
            <a:r>
              <a:rPr lang="vi-VN" b="1" dirty="0">
                <a:solidFill>
                  <a:srgbClr val="0070C0"/>
                </a:solidFill>
              </a:rPr>
              <a:t>Giấy chứng nhận thân thiện với môi trường ECO</a:t>
            </a:r>
            <a:r>
              <a:rPr lang="en-US" b="1" dirty="0">
                <a:solidFill>
                  <a:srgbClr val="0070C0"/>
                </a:solidFill>
              </a:rPr>
              <a:t> FRIENDLY</a:t>
            </a:r>
          </a:p>
        </p:txBody>
      </p:sp>
    </p:spTree>
    <p:extLst>
      <p:ext uri="{BB962C8B-B14F-4D97-AF65-F5344CB8AC3E}">
        <p14:creationId xmlns:p14="http://schemas.microsoft.com/office/powerpoint/2010/main" val="3165684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80">
                                          <p:stCondLst>
                                            <p:cond delay="0"/>
                                          </p:stCondLst>
                                        </p:cTn>
                                        <p:tgtEl>
                                          <p:spTgt spid="7"/>
                                        </p:tgtEl>
                                      </p:cBhvr>
                                    </p:animEffect>
                                    <p:anim calcmode="lin" valueType="num">
                                      <p:cBhvr>
                                        <p:cTn id="1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1" dur="26">
                                          <p:stCondLst>
                                            <p:cond delay="650"/>
                                          </p:stCondLst>
                                        </p:cTn>
                                        <p:tgtEl>
                                          <p:spTgt spid="7"/>
                                        </p:tgtEl>
                                      </p:cBhvr>
                                      <p:to x="100000" y="60000"/>
                                    </p:animScale>
                                    <p:animScale>
                                      <p:cBhvr>
                                        <p:cTn id="22" dur="166" decel="50000">
                                          <p:stCondLst>
                                            <p:cond delay="676"/>
                                          </p:stCondLst>
                                        </p:cTn>
                                        <p:tgtEl>
                                          <p:spTgt spid="7"/>
                                        </p:tgtEl>
                                      </p:cBhvr>
                                      <p:to x="100000" y="100000"/>
                                    </p:animScale>
                                    <p:animScale>
                                      <p:cBhvr>
                                        <p:cTn id="23" dur="26">
                                          <p:stCondLst>
                                            <p:cond delay="1312"/>
                                          </p:stCondLst>
                                        </p:cTn>
                                        <p:tgtEl>
                                          <p:spTgt spid="7"/>
                                        </p:tgtEl>
                                      </p:cBhvr>
                                      <p:to x="100000" y="80000"/>
                                    </p:animScale>
                                    <p:animScale>
                                      <p:cBhvr>
                                        <p:cTn id="24" dur="166" decel="50000">
                                          <p:stCondLst>
                                            <p:cond delay="1338"/>
                                          </p:stCondLst>
                                        </p:cTn>
                                        <p:tgtEl>
                                          <p:spTgt spid="7"/>
                                        </p:tgtEl>
                                      </p:cBhvr>
                                      <p:to x="100000" y="100000"/>
                                    </p:animScale>
                                    <p:animScale>
                                      <p:cBhvr>
                                        <p:cTn id="25" dur="26">
                                          <p:stCondLst>
                                            <p:cond delay="1642"/>
                                          </p:stCondLst>
                                        </p:cTn>
                                        <p:tgtEl>
                                          <p:spTgt spid="7"/>
                                        </p:tgtEl>
                                      </p:cBhvr>
                                      <p:to x="100000" y="90000"/>
                                    </p:animScale>
                                    <p:animScale>
                                      <p:cBhvr>
                                        <p:cTn id="26" dur="166" decel="50000">
                                          <p:stCondLst>
                                            <p:cond delay="1668"/>
                                          </p:stCondLst>
                                        </p:cTn>
                                        <p:tgtEl>
                                          <p:spTgt spid="7"/>
                                        </p:tgtEl>
                                      </p:cBhvr>
                                      <p:to x="100000" y="100000"/>
                                    </p:animScale>
                                    <p:animScale>
                                      <p:cBhvr>
                                        <p:cTn id="27" dur="26">
                                          <p:stCondLst>
                                            <p:cond delay="1808"/>
                                          </p:stCondLst>
                                        </p:cTn>
                                        <p:tgtEl>
                                          <p:spTgt spid="7"/>
                                        </p:tgtEl>
                                      </p:cBhvr>
                                      <p:to x="100000" y="95000"/>
                                    </p:animScale>
                                    <p:animScale>
                                      <p:cBhvr>
                                        <p:cTn id="28"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10</a:t>
            </a:fld>
            <a:endParaRPr lang="en-US"/>
          </a:p>
        </p:txBody>
      </p:sp>
      <p:sp>
        <p:nvSpPr>
          <p:cNvPr id="2" name="Rectangle: Rounded Corners 7">
            <a:extLst>
              <a:ext uri="{FF2B5EF4-FFF2-40B4-BE49-F238E27FC236}">
                <a16:creationId xmlns:a16="http://schemas.microsoft.com/office/drawing/2014/main" id="{FEEFD526-ED71-7B2C-1D88-4A2F4E34FD70}"/>
              </a:ext>
            </a:extLst>
          </p:cNvPr>
          <p:cNvSpPr/>
          <p:nvPr/>
        </p:nvSpPr>
        <p:spPr>
          <a:xfrm>
            <a:off x="3137134" y="3813529"/>
            <a:ext cx="6228522" cy="519836"/>
          </a:xfrm>
          <a:prstGeom prst="roundRect">
            <a:avLst/>
          </a:prstGeom>
          <a:solidFill>
            <a:schemeClr val="accent3">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00" b="1"/>
          </a:p>
        </p:txBody>
      </p:sp>
      <p:sp>
        <p:nvSpPr>
          <p:cNvPr id="3" name="Rectangle: Rounded Corners 8">
            <a:extLst>
              <a:ext uri="{FF2B5EF4-FFF2-40B4-BE49-F238E27FC236}">
                <a16:creationId xmlns:a16="http://schemas.microsoft.com/office/drawing/2014/main" id="{39AD7075-D83D-7986-6346-04C610C3B53D}"/>
              </a:ext>
            </a:extLst>
          </p:cNvPr>
          <p:cNvSpPr/>
          <p:nvPr/>
        </p:nvSpPr>
        <p:spPr>
          <a:xfrm>
            <a:off x="3137134" y="2654518"/>
            <a:ext cx="6228522" cy="646331"/>
          </a:xfrm>
          <a:prstGeom prst="roundRect">
            <a:avLst/>
          </a:prstGeom>
          <a:solidFill>
            <a:schemeClr val="accent3">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00" b="1"/>
          </a:p>
        </p:txBody>
      </p:sp>
      <p:sp>
        <p:nvSpPr>
          <p:cNvPr id="4" name="Rectangle: Rounded Corners 9">
            <a:extLst>
              <a:ext uri="{FF2B5EF4-FFF2-40B4-BE49-F238E27FC236}">
                <a16:creationId xmlns:a16="http://schemas.microsoft.com/office/drawing/2014/main" id="{5875B56E-5A6F-AC6E-6309-44556751921D}"/>
              </a:ext>
            </a:extLst>
          </p:cNvPr>
          <p:cNvSpPr/>
          <p:nvPr/>
        </p:nvSpPr>
        <p:spPr>
          <a:xfrm>
            <a:off x="3137134" y="1761126"/>
            <a:ext cx="6228522" cy="446696"/>
          </a:xfrm>
          <a:prstGeom prst="roundRect">
            <a:avLst/>
          </a:prstGeom>
          <a:solidFill>
            <a:schemeClr val="accent3">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00" b="1" dirty="0"/>
          </a:p>
        </p:txBody>
      </p:sp>
      <p:sp>
        <p:nvSpPr>
          <p:cNvPr id="6" name="TextBox 11">
            <a:extLst>
              <a:ext uri="{FF2B5EF4-FFF2-40B4-BE49-F238E27FC236}">
                <a16:creationId xmlns:a16="http://schemas.microsoft.com/office/drawing/2014/main" id="{89F7F595-CAEB-D1AC-80A0-4D77724315A2}"/>
              </a:ext>
            </a:extLst>
          </p:cNvPr>
          <p:cNvSpPr txBox="1"/>
          <p:nvPr/>
        </p:nvSpPr>
        <p:spPr>
          <a:xfrm>
            <a:off x="3137134" y="1772506"/>
            <a:ext cx="6064551" cy="338554"/>
          </a:xfrm>
          <a:prstGeom prst="rect">
            <a:avLst/>
          </a:prstGeom>
          <a:noFill/>
        </p:spPr>
        <p:txBody>
          <a:bodyPr wrap="square" rtlCol="0">
            <a:spAutoFit/>
          </a:bodyPr>
          <a:lstStyle/>
          <a:p>
            <a:r>
              <a:rPr lang="en-US" sz="1600" b="1" dirty="0"/>
              <a:t>B</a:t>
            </a:r>
            <a:r>
              <a:rPr lang="vi-VN" sz="1600" b="1" dirty="0"/>
              <a:t>Ư</a:t>
            </a:r>
            <a:r>
              <a:rPr lang="en-US" sz="1600" b="1" dirty="0"/>
              <a:t>ỚC 1: CHUẨN BỊ BỀ MẶT THI CÔNG, ĐÓNG VÁN KHUÔN NẾU CẦN</a:t>
            </a:r>
          </a:p>
        </p:txBody>
      </p:sp>
      <p:sp>
        <p:nvSpPr>
          <p:cNvPr id="7" name="TextBox 12">
            <a:extLst>
              <a:ext uri="{FF2B5EF4-FFF2-40B4-BE49-F238E27FC236}">
                <a16:creationId xmlns:a16="http://schemas.microsoft.com/office/drawing/2014/main" id="{3049CEA4-9EEB-344E-F7F7-59A9EF73AFAD}"/>
              </a:ext>
            </a:extLst>
          </p:cNvPr>
          <p:cNvSpPr txBox="1"/>
          <p:nvPr/>
        </p:nvSpPr>
        <p:spPr>
          <a:xfrm>
            <a:off x="3179878" y="2673774"/>
            <a:ext cx="6130235" cy="584775"/>
          </a:xfrm>
          <a:prstGeom prst="rect">
            <a:avLst/>
          </a:prstGeom>
          <a:solidFill>
            <a:schemeClr val="accent3">
              <a:lumMod val="40000"/>
              <a:lumOff val="60000"/>
            </a:schemeClr>
          </a:solidFill>
        </p:spPr>
        <p:txBody>
          <a:bodyPr wrap="square" rtlCol="0">
            <a:spAutoFit/>
          </a:bodyPr>
          <a:lstStyle/>
          <a:p>
            <a:r>
              <a:rPr lang="en-US" sz="1600" b="1" dirty="0"/>
              <a:t>B</a:t>
            </a:r>
            <a:r>
              <a:rPr lang="vi-VN" sz="1600" b="1" dirty="0"/>
              <a:t>Ư</a:t>
            </a:r>
            <a:r>
              <a:rPr lang="en-US" sz="1600" b="1" dirty="0"/>
              <a:t>ỚC 2: PHA TRỘN VỚI N</a:t>
            </a:r>
            <a:r>
              <a:rPr lang="vi-VN" sz="1600" b="1" dirty="0"/>
              <a:t>Ư</a:t>
            </a:r>
            <a:r>
              <a:rPr lang="en-US" sz="1600" b="1" dirty="0"/>
              <a:t>ỚC: 13-15% TỈ LỆ TRỌNG L</a:t>
            </a:r>
            <a:r>
              <a:rPr lang="vi-VN" sz="1600" b="1" dirty="0"/>
              <a:t>Ư</a:t>
            </a:r>
            <a:r>
              <a:rPr lang="en-US" sz="1600" b="1" dirty="0"/>
              <a:t>ỢNG</a:t>
            </a:r>
          </a:p>
          <a:p>
            <a:r>
              <a:rPr lang="en-US" sz="1600" b="1" dirty="0"/>
              <a:t>(CHO N</a:t>
            </a:r>
            <a:r>
              <a:rPr lang="vi-VN" sz="1600" b="1" dirty="0"/>
              <a:t>Ư</a:t>
            </a:r>
            <a:r>
              <a:rPr lang="en-US" sz="1600" b="1" dirty="0"/>
              <a:t>ỚC VÀO TR</a:t>
            </a:r>
            <a:r>
              <a:rPr lang="vi-VN" sz="1600" b="1" dirty="0"/>
              <a:t>Ư</a:t>
            </a:r>
            <a:r>
              <a:rPr lang="en-US" sz="1600" b="1" dirty="0"/>
              <a:t>ỚC, BỘT VÀO SAU)</a:t>
            </a:r>
          </a:p>
        </p:txBody>
      </p:sp>
      <p:sp>
        <p:nvSpPr>
          <p:cNvPr id="8" name="TextBox 13">
            <a:extLst>
              <a:ext uri="{FF2B5EF4-FFF2-40B4-BE49-F238E27FC236}">
                <a16:creationId xmlns:a16="http://schemas.microsoft.com/office/drawing/2014/main" id="{C72A3864-BC14-4374-E965-462B3B564027}"/>
              </a:ext>
            </a:extLst>
          </p:cNvPr>
          <p:cNvSpPr txBox="1"/>
          <p:nvPr/>
        </p:nvSpPr>
        <p:spPr>
          <a:xfrm>
            <a:off x="3137134" y="3896801"/>
            <a:ext cx="5873482" cy="584775"/>
          </a:xfrm>
          <a:prstGeom prst="rect">
            <a:avLst/>
          </a:prstGeom>
          <a:noFill/>
        </p:spPr>
        <p:txBody>
          <a:bodyPr wrap="square" rtlCol="0">
            <a:spAutoFit/>
          </a:bodyPr>
          <a:lstStyle/>
          <a:p>
            <a:r>
              <a:rPr lang="en-US" sz="1600" b="1" dirty="0"/>
              <a:t>B</a:t>
            </a:r>
            <a:r>
              <a:rPr lang="vi-VN" sz="1600" b="1" dirty="0"/>
              <a:t>Ư</a:t>
            </a:r>
            <a:r>
              <a:rPr lang="en-US" sz="1600" b="1" dirty="0"/>
              <a:t>ỚC 3: THI CÔNG RÓT, ĐỔ HOẶC B</a:t>
            </a:r>
            <a:r>
              <a:rPr lang="vi-VN" sz="1600" b="1" dirty="0"/>
              <a:t>Ơ</a:t>
            </a:r>
            <a:r>
              <a:rPr lang="en-US" sz="1600" b="1" dirty="0"/>
              <a:t>M VỮA (TRONG 20 PHÚT)</a:t>
            </a:r>
          </a:p>
          <a:p>
            <a:endParaRPr lang="en-US" sz="1600" b="1" dirty="0"/>
          </a:p>
        </p:txBody>
      </p:sp>
      <p:sp>
        <p:nvSpPr>
          <p:cNvPr id="9" name="Rectangle: Rounded Corners 14">
            <a:extLst>
              <a:ext uri="{FF2B5EF4-FFF2-40B4-BE49-F238E27FC236}">
                <a16:creationId xmlns:a16="http://schemas.microsoft.com/office/drawing/2014/main" id="{BCAED577-F39C-B55B-470E-C1B753A9F839}"/>
              </a:ext>
            </a:extLst>
          </p:cNvPr>
          <p:cNvSpPr/>
          <p:nvPr/>
        </p:nvSpPr>
        <p:spPr>
          <a:xfrm>
            <a:off x="3137134" y="4837026"/>
            <a:ext cx="6228522" cy="646331"/>
          </a:xfrm>
          <a:prstGeom prst="roundRect">
            <a:avLst/>
          </a:prstGeom>
          <a:solidFill>
            <a:schemeClr val="accent3">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00" b="1"/>
          </a:p>
        </p:txBody>
      </p:sp>
      <p:sp>
        <p:nvSpPr>
          <p:cNvPr id="10" name="TextBox 15">
            <a:extLst>
              <a:ext uri="{FF2B5EF4-FFF2-40B4-BE49-F238E27FC236}">
                <a16:creationId xmlns:a16="http://schemas.microsoft.com/office/drawing/2014/main" id="{5128A025-DCA6-BAFE-E0FC-3FC1233AD458}"/>
              </a:ext>
            </a:extLst>
          </p:cNvPr>
          <p:cNvSpPr txBox="1"/>
          <p:nvPr/>
        </p:nvSpPr>
        <p:spPr>
          <a:xfrm>
            <a:off x="3137134" y="4837026"/>
            <a:ext cx="5873482" cy="338554"/>
          </a:xfrm>
          <a:prstGeom prst="rect">
            <a:avLst/>
          </a:prstGeom>
          <a:noFill/>
        </p:spPr>
        <p:txBody>
          <a:bodyPr wrap="square" rtlCol="0">
            <a:spAutoFit/>
          </a:bodyPr>
          <a:lstStyle/>
          <a:p>
            <a:r>
              <a:rPr lang="en-US" sz="1600" b="1" dirty="0"/>
              <a:t>B</a:t>
            </a:r>
            <a:r>
              <a:rPr lang="vi-VN" sz="1600" b="1" dirty="0"/>
              <a:t>Ư</a:t>
            </a:r>
            <a:r>
              <a:rPr lang="en-US" sz="1600" b="1" dirty="0"/>
              <a:t>ỚC 4: VỆ SINH DỤNG CỤ</a:t>
            </a:r>
          </a:p>
        </p:txBody>
      </p:sp>
      <p:cxnSp>
        <p:nvCxnSpPr>
          <p:cNvPr id="11" name="Straight Arrow Connector 16">
            <a:extLst>
              <a:ext uri="{FF2B5EF4-FFF2-40B4-BE49-F238E27FC236}">
                <a16:creationId xmlns:a16="http://schemas.microsoft.com/office/drawing/2014/main" id="{490D2D0F-DF47-AF26-4FD0-93BF9BCA9868}"/>
              </a:ext>
            </a:extLst>
          </p:cNvPr>
          <p:cNvCxnSpPr>
            <a:cxnSpLocks/>
          </p:cNvCxnSpPr>
          <p:nvPr/>
        </p:nvCxnSpPr>
        <p:spPr>
          <a:xfrm>
            <a:off x="2061820" y="1297331"/>
            <a:ext cx="957429" cy="6871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7">
            <a:extLst>
              <a:ext uri="{FF2B5EF4-FFF2-40B4-BE49-F238E27FC236}">
                <a16:creationId xmlns:a16="http://schemas.microsoft.com/office/drawing/2014/main" id="{0B181582-46C5-944A-5D36-507935A8D030}"/>
              </a:ext>
            </a:extLst>
          </p:cNvPr>
          <p:cNvCxnSpPr>
            <a:cxnSpLocks/>
          </p:cNvCxnSpPr>
          <p:nvPr/>
        </p:nvCxnSpPr>
        <p:spPr>
          <a:xfrm>
            <a:off x="2061820" y="1297331"/>
            <a:ext cx="1023425" cy="168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8">
            <a:extLst>
              <a:ext uri="{FF2B5EF4-FFF2-40B4-BE49-F238E27FC236}">
                <a16:creationId xmlns:a16="http://schemas.microsoft.com/office/drawing/2014/main" id="{FCF4D2D7-BBF7-79D2-566C-2464E566375F}"/>
              </a:ext>
            </a:extLst>
          </p:cNvPr>
          <p:cNvCxnSpPr>
            <a:cxnSpLocks/>
            <a:endCxn id="8" idx="1"/>
          </p:cNvCxnSpPr>
          <p:nvPr/>
        </p:nvCxnSpPr>
        <p:spPr>
          <a:xfrm>
            <a:off x="2061820" y="1280944"/>
            <a:ext cx="1075314" cy="29082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9">
            <a:extLst>
              <a:ext uri="{FF2B5EF4-FFF2-40B4-BE49-F238E27FC236}">
                <a16:creationId xmlns:a16="http://schemas.microsoft.com/office/drawing/2014/main" id="{840E45C8-280E-ABFF-E7E0-26F9D3E70D56}"/>
              </a:ext>
            </a:extLst>
          </p:cNvPr>
          <p:cNvCxnSpPr>
            <a:cxnSpLocks/>
          </p:cNvCxnSpPr>
          <p:nvPr/>
        </p:nvCxnSpPr>
        <p:spPr>
          <a:xfrm>
            <a:off x="2061820" y="1297331"/>
            <a:ext cx="980680" cy="39090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ectangle: Rounded Corners 20">
            <a:extLst>
              <a:ext uri="{FF2B5EF4-FFF2-40B4-BE49-F238E27FC236}">
                <a16:creationId xmlns:a16="http://schemas.microsoft.com/office/drawing/2014/main" id="{BED0B449-D111-006A-7096-6B7BD4D11BD2}"/>
              </a:ext>
            </a:extLst>
          </p:cNvPr>
          <p:cNvSpPr/>
          <p:nvPr/>
        </p:nvSpPr>
        <p:spPr>
          <a:xfrm>
            <a:off x="3137134" y="5710019"/>
            <a:ext cx="6228522" cy="646331"/>
          </a:xfrm>
          <a:prstGeom prst="roundRect">
            <a:avLst/>
          </a:prstGeom>
          <a:solidFill>
            <a:schemeClr val="accent3">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6" name="TextBox 21">
            <a:extLst>
              <a:ext uri="{FF2B5EF4-FFF2-40B4-BE49-F238E27FC236}">
                <a16:creationId xmlns:a16="http://schemas.microsoft.com/office/drawing/2014/main" id="{2B2865A1-5545-8ED5-1B2A-D36A0B77E5C6}"/>
              </a:ext>
            </a:extLst>
          </p:cNvPr>
          <p:cNvSpPr txBox="1"/>
          <p:nvPr/>
        </p:nvSpPr>
        <p:spPr>
          <a:xfrm>
            <a:off x="3137134" y="5710019"/>
            <a:ext cx="5873482" cy="338554"/>
          </a:xfrm>
          <a:prstGeom prst="rect">
            <a:avLst/>
          </a:prstGeom>
          <a:noFill/>
        </p:spPr>
        <p:txBody>
          <a:bodyPr wrap="square" rtlCol="0">
            <a:spAutoFit/>
          </a:bodyPr>
          <a:lstStyle/>
          <a:p>
            <a:r>
              <a:rPr lang="en-US" sz="1600" b="1" dirty="0"/>
              <a:t>B</a:t>
            </a:r>
            <a:r>
              <a:rPr lang="vi-VN" sz="1600" b="1" dirty="0"/>
              <a:t>Ư</a:t>
            </a:r>
            <a:r>
              <a:rPr lang="en-US" sz="1600" b="1" dirty="0"/>
              <a:t>ỚC 5: BẢO D</a:t>
            </a:r>
            <a:r>
              <a:rPr lang="vi-VN" sz="1600" b="1" dirty="0"/>
              <a:t>Ư</a:t>
            </a:r>
            <a:r>
              <a:rPr lang="en-US" sz="1600" b="1" dirty="0"/>
              <a:t>ỠNG</a:t>
            </a:r>
          </a:p>
        </p:txBody>
      </p:sp>
      <p:cxnSp>
        <p:nvCxnSpPr>
          <p:cNvPr id="17" name="Straight Arrow Connector 22">
            <a:extLst>
              <a:ext uri="{FF2B5EF4-FFF2-40B4-BE49-F238E27FC236}">
                <a16:creationId xmlns:a16="http://schemas.microsoft.com/office/drawing/2014/main" id="{1DD8A174-076D-B7E4-0E8E-7E142AE7007C}"/>
              </a:ext>
            </a:extLst>
          </p:cNvPr>
          <p:cNvCxnSpPr>
            <a:cxnSpLocks/>
          </p:cNvCxnSpPr>
          <p:nvPr/>
        </p:nvCxnSpPr>
        <p:spPr>
          <a:xfrm>
            <a:off x="2073986" y="1297331"/>
            <a:ext cx="984354" cy="46896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Parallelogram 25">
            <a:extLst>
              <a:ext uri="{FF2B5EF4-FFF2-40B4-BE49-F238E27FC236}">
                <a16:creationId xmlns:a16="http://schemas.microsoft.com/office/drawing/2014/main" id="{CA4B90C8-7411-C6F4-0518-EE2BF9B63F13}"/>
              </a:ext>
            </a:extLst>
          </p:cNvPr>
          <p:cNvSpPr/>
          <p:nvPr/>
        </p:nvSpPr>
        <p:spPr>
          <a:xfrm>
            <a:off x="685799" y="1019687"/>
            <a:ext cx="2787841"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H</a:t>
            </a:r>
            <a:r>
              <a:rPr lang="vi-VN" sz="1600" b="1" dirty="0"/>
              <a:t>Ư</a:t>
            </a:r>
            <a:r>
              <a:rPr lang="en-US" sz="1600" b="1" dirty="0"/>
              <a:t>ỚNG DẪN SỬ DỤNG</a:t>
            </a:r>
          </a:p>
        </p:txBody>
      </p:sp>
    </p:spTree>
    <p:extLst>
      <p:ext uri="{BB962C8B-B14F-4D97-AF65-F5344CB8AC3E}">
        <p14:creationId xmlns:p14="http://schemas.microsoft.com/office/powerpoint/2010/main" val="2401786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11</a:t>
            </a:fld>
            <a:endParaRPr lang="en-US"/>
          </a:p>
        </p:txBody>
      </p:sp>
      <p:sp>
        <p:nvSpPr>
          <p:cNvPr id="2" name="Parallelogram 1">
            <a:extLst>
              <a:ext uri="{FF2B5EF4-FFF2-40B4-BE49-F238E27FC236}">
                <a16:creationId xmlns:a16="http://schemas.microsoft.com/office/drawing/2014/main" id="{2B9ABF69-A02C-0195-3F80-F26270141C0A}"/>
              </a:ext>
            </a:extLst>
          </p:cNvPr>
          <p:cNvSpPr/>
          <p:nvPr/>
        </p:nvSpPr>
        <p:spPr>
          <a:xfrm>
            <a:off x="728346" y="1080446"/>
            <a:ext cx="1017764"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L</a:t>
            </a:r>
            <a:r>
              <a:rPr lang="vi-VN" sz="1600" b="1" dirty="0"/>
              <a:t>Ư</a:t>
            </a:r>
            <a:r>
              <a:rPr lang="en-US" sz="1600" b="1" dirty="0"/>
              <a:t>U Ý</a:t>
            </a:r>
          </a:p>
        </p:txBody>
      </p:sp>
      <p:pic>
        <p:nvPicPr>
          <p:cNvPr id="3" name="Picture 6">
            <a:extLst>
              <a:ext uri="{FF2B5EF4-FFF2-40B4-BE49-F238E27FC236}">
                <a16:creationId xmlns:a16="http://schemas.microsoft.com/office/drawing/2014/main" id="{3D66B361-0128-29ED-AA13-CEB429F00C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149" y="1730295"/>
            <a:ext cx="7801763" cy="3091972"/>
          </a:xfrm>
          <a:prstGeom prst="rect">
            <a:avLst/>
          </a:prstGeom>
        </p:spPr>
      </p:pic>
    </p:spTree>
    <p:extLst>
      <p:ext uri="{BB962C8B-B14F-4D97-AF65-F5344CB8AC3E}">
        <p14:creationId xmlns:p14="http://schemas.microsoft.com/office/powerpoint/2010/main" val="485345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12</a:t>
            </a:fld>
            <a:endParaRPr lang="en-US"/>
          </a:p>
        </p:txBody>
      </p:sp>
      <p:sp>
        <p:nvSpPr>
          <p:cNvPr id="2" name="Parallelogram 25">
            <a:extLst>
              <a:ext uri="{FF2B5EF4-FFF2-40B4-BE49-F238E27FC236}">
                <a16:creationId xmlns:a16="http://schemas.microsoft.com/office/drawing/2014/main" id="{0CB18F3F-D2DB-B5CF-3B03-2A105D46F4A4}"/>
              </a:ext>
            </a:extLst>
          </p:cNvPr>
          <p:cNvSpPr/>
          <p:nvPr/>
        </p:nvSpPr>
        <p:spPr>
          <a:xfrm>
            <a:off x="4547437" y="815214"/>
            <a:ext cx="2360003"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THI CÔNG CỔ ỐNG</a:t>
            </a:r>
          </a:p>
        </p:txBody>
      </p:sp>
      <p:pic>
        <p:nvPicPr>
          <p:cNvPr id="3" name="Picture 27">
            <a:extLst>
              <a:ext uri="{FF2B5EF4-FFF2-40B4-BE49-F238E27FC236}">
                <a16:creationId xmlns:a16="http://schemas.microsoft.com/office/drawing/2014/main" id="{D49D5652-311B-E410-31E9-F1589716E1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7298" y="1126868"/>
            <a:ext cx="6640286" cy="5173144"/>
          </a:xfrm>
          <a:prstGeom prst="rect">
            <a:avLst/>
          </a:prstGeom>
        </p:spPr>
      </p:pic>
    </p:spTree>
    <p:extLst>
      <p:ext uri="{BB962C8B-B14F-4D97-AF65-F5344CB8AC3E}">
        <p14:creationId xmlns:p14="http://schemas.microsoft.com/office/powerpoint/2010/main" val="3676894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13</a:t>
            </a:fld>
            <a:endParaRPr lang="en-US"/>
          </a:p>
        </p:txBody>
      </p:sp>
      <p:sp>
        <p:nvSpPr>
          <p:cNvPr id="2" name="Parallelogram 1">
            <a:extLst>
              <a:ext uri="{FF2B5EF4-FFF2-40B4-BE49-F238E27FC236}">
                <a16:creationId xmlns:a16="http://schemas.microsoft.com/office/drawing/2014/main" id="{D30D9D3E-14A9-B162-343F-29AC0583FD52}"/>
              </a:ext>
            </a:extLst>
          </p:cNvPr>
          <p:cNvSpPr/>
          <p:nvPr/>
        </p:nvSpPr>
        <p:spPr>
          <a:xfrm>
            <a:off x="4672069" y="869479"/>
            <a:ext cx="2477448"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THI CÔNG CHÂN CỘT</a:t>
            </a:r>
          </a:p>
        </p:txBody>
      </p:sp>
      <p:pic>
        <p:nvPicPr>
          <p:cNvPr id="3" name="Picture 5">
            <a:extLst>
              <a:ext uri="{FF2B5EF4-FFF2-40B4-BE49-F238E27FC236}">
                <a16:creationId xmlns:a16="http://schemas.microsoft.com/office/drawing/2014/main" id="{2E9F5191-3413-B684-4295-B970AAD6F2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6156" y="1130736"/>
            <a:ext cx="7479688" cy="5225614"/>
          </a:xfrm>
          <a:prstGeom prst="rect">
            <a:avLst/>
          </a:prstGeom>
        </p:spPr>
      </p:pic>
    </p:spTree>
    <p:extLst>
      <p:ext uri="{BB962C8B-B14F-4D97-AF65-F5344CB8AC3E}">
        <p14:creationId xmlns:p14="http://schemas.microsoft.com/office/powerpoint/2010/main" val="527443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14</a:t>
            </a:fld>
            <a:endParaRPr lang="en-US"/>
          </a:p>
        </p:txBody>
      </p:sp>
      <p:sp>
        <p:nvSpPr>
          <p:cNvPr id="2" name="Parallelogram 1">
            <a:extLst>
              <a:ext uri="{FF2B5EF4-FFF2-40B4-BE49-F238E27FC236}">
                <a16:creationId xmlns:a16="http://schemas.microsoft.com/office/drawing/2014/main" id="{4045A629-8701-2A3B-727C-AEDCAFA0A542}"/>
              </a:ext>
            </a:extLst>
          </p:cNvPr>
          <p:cNvSpPr/>
          <p:nvPr/>
        </p:nvSpPr>
        <p:spPr>
          <a:xfrm>
            <a:off x="4672069" y="869479"/>
            <a:ext cx="2477448"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THI CÔNG BỆ MÁY</a:t>
            </a:r>
          </a:p>
        </p:txBody>
      </p:sp>
      <p:pic>
        <p:nvPicPr>
          <p:cNvPr id="3" name="Picture 6">
            <a:extLst>
              <a:ext uri="{FF2B5EF4-FFF2-40B4-BE49-F238E27FC236}">
                <a16:creationId xmlns:a16="http://schemas.microsoft.com/office/drawing/2014/main" id="{028F9035-0C0A-9E4C-5765-3377D67EC1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4796" y="1130736"/>
            <a:ext cx="7362407" cy="5225614"/>
          </a:xfrm>
          <a:prstGeom prst="rect">
            <a:avLst/>
          </a:prstGeom>
        </p:spPr>
      </p:pic>
    </p:spTree>
    <p:extLst>
      <p:ext uri="{BB962C8B-B14F-4D97-AF65-F5344CB8AC3E}">
        <p14:creationId xmlns:p14="http://schemas.microsoft.com/office/powerpoint/2010/main" val="634835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15</a:t>
            </a:fld>
            <a:endParaRPr lang="en-US"/>
          </a:p>
        </p:txBody>
      </p:sp>
      <p:sp>
        <p:nvSpPr>
          <p:cNvPr id="2" name="Parallelogram 1">
            <a:extLst>
              <a:ext uri="{FF2B5EF4-FFF2-40B4-BE49-F238E27FC236}">
                <a16:creationId xmlns:a16="http://schemas.microsoft.com/office/drawing/2014/main" id="{D8AE80FD-917B-3863-068D-DDB239251044}"/>
              </a:ext>
            </a:extLst>
          </p:cNvPr>
          <p:cNvSpPr/>
          <p:nvPr/>
        </p:nvSpPr>
        <p:spPr>
          <a:xfrm>
            <a:off x="4672069" y="830391"/>
            <a:ext cx="2477448"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DỤNG CỤ THI CÔNG</a:t>
            </a:r>
          </a:p>
        </p:txBody>
      </p:sp>
      <p:pic>
        <p:nvPicPr>
          <p:cNvPr id="3" name="Picture 6">
            <a:extLst>
              <a:ext uri="{FF2B5EF4-FFF2-40B4-BE49-F238E27FC236}">
                <a16:creationId xmlns:a16="http://schemas.microsoft.com/office/drawing/2014/main" id="{2C009BA2-6921-4E82-E326-368FF973EC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5551" y="1091648"/>
            <a:ext cx="7560898" cy="5225614"/>
          </a:xfrm>
          <a:prstGeom prst="rect">
            <a:avLst/>
          </a:prstGeom>
        </p:spPr>
      </p:pic>
    </p:spTree>
    <p:extLst>
      <p:ext uri="{BB962C8B-B14F-4D97-AF65-F5344CB8AC3E}">
        <p14:creationId xmlns:p14="http://schemas.microsoft.com/office/powerpoint/2010/main" val="3422617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16</a:t>
            </a:fld>
            <a:endParaRPr lang="en-US"/>
          </a:p>
        </p:txBody>
      </p:sp>
      <p:sp>
        <p:nvSpPr>
          <p:cNvPr id="2" name="Parallelogram 3">
            <a:extLst>
              <a:ext uri="{FF2B5EF4-FFF2-40B4-BE49-F238E27FC236}">
                <a16:creationId xmlns:a16="http://schemas.microsoft.com/office/drawing/2014/main" id="{43318128-24B1-799C-22B1-368745818AE2}"/>
              </a:ext>
            </a:extLst>
          </p:cNvPr>
          <p:cNvSpPr/>
          <p:nvPr/>
        </p:nvSpPr>
        <p:spPr>
          <a:xfrm>
            <a:off x="4420399" y="987139"/>
            <a:ext cx="2477448"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Video KHUẤY GROUT</a:t>
            </a:r>
          </a:p>
        </p:txBody>
      </p:sp>
      <p:pic>
        <p:nvPicPr>
          <p:cNvPr id="3" name="khuấy">
            <a:hlinkClick r:id="" action="ppaction://media"/>
            <a:extLst>
              <a:ext uri="{FF2B5EF4-FFF2-40B4-BE49-F238E27FC236}">
                <a16:creationId xmlns:a16="http://schemas.microsoft.com/office/drawing/2014/main" id="{8323FEBB-51F0-BED3-BD4B-7BE43FF511B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381386" y="1295829"/>
            <a:ext cx="3934437" cy="4637146"/>
          </a:xfrm>
          <a:prstGeom prst="rect">
            <a:avLst/>
          </a:prstGeom>
        </p:spPr>
      </p:pic>
      <p:pic>
        <p:nvPicPr>
          <p:cNvPr id="4" name="sau khuấy">
            <a:hlinkClick r:id="" action="ppaction://media"/>
            <a:extLst>
              <a:ext uri="{FF2B5EF4-FFF2-40B4-BE49-F238E27FC236}">
                <a16:creationId xmlns:a16="http://schemas.microsoft.com/office/drawing/2014/main" id="{507ED59D-04E7-C2AD-EE65-358A1EFBE898}"/>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6096000" y="1295829"/>
            <a:ext cx="3934437" cy="4608232"/>
          </a:xfrm>
          <a:prstGeom prst="rect">
            <a:avLst/>
          </a:prstGeom>
        </p:spPr>
      </p:pic>
    </p:spTree>
    <p:extLst>
      <p:ext uri="{BB962C8B-B14F-4D97-AF65-F5344CB8AC3E}">
        <p14:creationId xmlns:p14="http://schemas.microsoft.com/office/powerpoint/2010/main" val="94707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66"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8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
                                        </p:tgtEl>
                                      </p:cBhvr>
                                    </p:cmd>
                                  </p:childTnLst>
                                </p:cTn>
                              </p:par>
                            </p:childTnLst>
                          </p:cTn>
                        </p:par>
                      </p:childTnLst>
                    </p:cTn>
                  </p:par>
                </p:childTnLst>
              </p:cTn>
              <p:nextCondLst>
                <p:cond evt="onClick" delay="0">
                  <p:tgtEl>
                    <p:spTgt spid="4"/>
                  </p:tgtEl>
                </p:cond>
              </p:nextCondLst>
            </p:seq>
            <p:video>
              <p:cMediaNode vol="80000">
                <p:cTn id="21" fill="hold" display="0">
                  <p:stCondLst>
                    <p:cond delay="indefinite"/>
                  </p:stCondLst>
                </p:cTn>
                <p:tgtEl>
                  <p:spTgt spid="3"/>
                </p:tgtEl>
              </p:cMediaNode>
            </p:video>
            <p:video>
              <p:cMediaNode vol="80000">
                <p:cTn id="22"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17</a:t>
            </a:fld>
            <a:endParaRPr lang="en-US"/>
          </a:p>
        </p:txBody>
      </p:sp>
      <p:pic>
        <p:nvPicPr>
          <p:cNvPr id="2" name="Picture 5">
            <a:extLst>
              <a:ext uri="{FF2B5EF4-FFF2-40B4-BE49-F238E27FC236}">
                <a16:creationId xmlns:a16="http://schemas.microsoft.com/office/drawing/2014/main" id="{69CD31B0-B574-3CDF-FBB3-F7869DB544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7270" y="1481527"/>
            <a:ext cx="7804729" cy="4522272"/>
          </a:xfrm>
          <a:prstGeom prst="rect">
            <a:avLst/>
          </a:prstGeom>
        </p:spPr>
      </p:pic>
      <p:sp>
        <p:nvSpPr>
          <p:cNvPr id="3" name="TextBox 8">
            <a:extLst>
              <a:ext uri="{FF2B5EF4-FFF2-40B4-BE49-F238E27FC236}">
                <a16:creationId xmlns:a16="http://schemas.microsoft.com/office/drawing/2014/main" id="{355C1000-6F8C-5A13-8408-81348830595A}"/>
              </a:ext>
            </a:extLst>
          </p:cNvPr>
          <p:cNvSpPr txBox="1"/>
          <p:nvPr/>
        </p:nvSpPr>
        <p:spPr>
          <a:xfrm>
            <a:off x="1601487" y="2935492"/>
            <a:ext cx="2906016" cy="584775"/>
          </a:xfrm>
          <a:prstGeom prst="rect">
            <a:avLst/>
          </a:prstGeom>
          <a:noFill/>
        </p:spPr>
        <p:txBody>
          <a:bodyPr wrap="square" rtlCol="0">
            <a:spAutoFit/>
          </a:bodyPr>
          <a:lstStyle/>
          <a:p>
            <a:r>
              <a:rPr lang="en-US" sz="3200" b="1" dirty="0">
                <a:solidFill>
                  <a:srgbClr val="0070C0"/>
                </a:solidFill>
              </a:rPr>
              <a:t>KEO ỐP LÁT </a:t>
            </a:r>
          </a:p>
        </p:txBody>
      </p:sp>
    </p:spTree>
    <p:extLst>
      <p:ext uri="{BB962C8B-B14F-4D97-AF65-F5344CB8AC3E}">
        <p14:creationId xmlns:p14="http://schemas.microsoft.com/office/powerpoint/2010/main" val="4060367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18</a:t>
            </a:fld>
            <a:endParaRPr lang="en-US"/>
          </a:p>
        </p:txBody>
      </p:sp>
      <p:sp>
        <p:nvSpPr>
          <p:cNvPr id="2" name="TextBox 3">
            <a:extLst>
              <a:ext uri="{FF2B5EF4-FFF2-40B4-BE49-F238E27FC236}">
                <a16:creationId xmlns:a16="http://schemas.microsoft.com/office/drawing/2014/main" id="{642BC20E-117B-33FB-2844-6AD19A174ACB}"/>
              </a:ext>
            </a:extLst>
          </p:cNvPr>
          <p:cNvSpPr txBox="1"/>
          <p:nvPr/>
        </p:nvSpPr>
        <p:spPr>
          <a:xfrm>
            <a:off x="705995" y="921850"/>
            <a:ext cx="5706833" cy="338554"/>
          </a:xfrm>
          <a:prstGeom prst="rect">
            <a:avLst/>
          </a:prstGeom>
          <a:noFill/>
        </p:spPr>
        <p:txBody>
          <a:bodyPr wrap="square" rtlCol="0">
            <a:spAutoFit/>
          </a:bodyPr>
          <a:lstStyle/>
          <a:p>
            <a:pPr algn="just"/>
            <a:r>
              <a:rPr lang="en-US" sz="1600" b="1" dirty="0">
                <a:solidFill>
                  <a:srgbClr val="0070C0"/>
                </a:solidFill>
              </a:rPr>
              <a:t>NHỮNG VẤN ĐỀ THƯỜNG GẶP KHI ỐP LÁT BẰNG XI MĂNG</a:t>
            </a:r>
            <a:endParaRPr lang="en-US" sz="1600" dirty="0">
              <a:solidFill>
                <a:srgbClr val="0070C0"/>
              </a:solidFill>
            </a:endParaRPr>
          </a:p>
        </p:txBody>
      </p:sp>
      <p:cxnSp>
        <p:nvCxnSpPr>
          <p:cNvPr id="3" name="Straight Connector 4">
            <a:extLst>
              <a:ext uri="{FF2B5EF4-FFF2-40B4-BE49-F238E27FC236}">
                <a16:creationId xmlns:a16="http://schemas.microsoft.com/office/drawing/2014/main" id="{452D037F-6A21-863B-075D-32F56DD5E704}"/>
              </a:ext>
            </a:extLst>
          </p:cNvPr>
          <p:cNvCxnSpPr>
            <a:cxnSpLocks/>
          </p:cNvCxnSpPr>
          <p:nvPr/>
        </p:nvCxnSpPr>
        <p:spPr>
          <a:xfrm flipV="1">
            <a:off x="785725" y="1349269"/>
            <a:ext cx="4167715" cy="4403"/>
          </a:xfrm>
          <a:prstGeom prst="line">
            <a:avLst/>
          </a:prstGeom>
          <a:ln w="53975">
            <a:solidFill>
              <a:srgbClr val="1D75BC"/>
            </a:solidFill>
          </a:ln>
          <a:effectLst>
            <a:reflection endPos="0" dist="50800" dir="5400000" sy="-100000" algn="bl" rotWithShape="0"/>
          </a:effectLst>
        </p:spPr>
        <p:style>
          <a:lnRef idx="3">
            <a:schemeClr val="accent3"/>
          </a:lnRef>
          <a:fillRef idx="0">
            <a:schemeClr val="accent3"/>
          </a:fillRef>
          <a:effectRef idx="2">
            <a:schemeClr val="accent3"/>
          </a:effectRef>
          <a:fontRef idx="minor">
            <a:schemeClr val="tx1"/>
          </a:fontRef>
        </p:style>
      </p:cxnSp>
      <p:pic>
        <p:nvPicPr>
          <p:cNvPr id="4" name="Picture 5" descr="A white tiled floor&#10;&#10;Description automatically generated with low confidence">
            <a:extLst>
              <a:ext uri="{FF2B5EF4-FFF2-40B4-BE49-F238E27FC236}">
                <a16:creationId xmlns:a16="http://schemas.microsoft.com/office/drawing/2014/main" id="{1F37E814-E650-DC1B-16A4-EE0362E87C1D}"/>
              </a:ext>
            </a:extLst>
          </p:cNvPr>
          <p:cNvPicPr>
            <a:picLocks noChangeAspect="1"/>
          </p:cNvPicPr>
          <p:nvPr/>
        </p:nvPicPr>
        <p:blipFill>
          <a:blip r:embed="rId3"/>
          <a:stretch>
            <a:fillRect/>
          </a:stretch>
        </p:blipFill>
        <p:spPr>
          <a:xfrm>
            <a:off x="798289" y="1589705"/>
            <a:ext cx="2798029" cy="1759668"/>
          </a:xfrm>
          <a:prstGeom prst="rect">
            <a:avLst/>
          </a:prstGeom>
        </p:spPr>
      </p:pic>
      <p:pic>
        <p:nvPicPr>
          <p:cNvPr id="6" name="Picture 6" descr="A picture containing person&#10;&#10;Description automatically generated">
            <a:extLst>
              <a:ext uri="{FF2B5EF4-FFF2-40B4-BE49-F238E27FC236}">
                <a16:creationId xmlns:a16="http://schemas.microsoft.com/office/drawing/2014/main" id="{D21DF572-DC77-A1C7-A311-4271AF47CD11}"/>
              </a:ext>
            </a:extLst>
          </p:cNvPr>
          <p:cNvPicPr>
            <a:picLocks noChangeAspect="1"/>
          </p:cNvPicPr>
          <p:nvPr/>
        </p:nvPicPr>
        <p:blipFill>
          <a:blip r:embed="rId4"/>
          <a:stretch>
            <a:fillRect/>
          </a:stretch>
        </p:blipFill>
        <p:spPr>
          <a:xfrm>
            <a:off x="836059" y="4017781"/>
            <a:ext cx="2775993" cy="1561496"/>
          </a:xfrm>
          <a:prstGeom prst="rect">
            <a:avLst/>
          </a:prstGeom>
        </p:spPr>
      </p:pic>
      <p:pic>
        <p:nvPicPr>
          <p:cNvPr id="7" name="Picture 7" descr="A stone wall with plants growing on it&#10;&#10;Description automatically generated with low confidence">
            <a:extLst>
              <a:ext uri="{FF2B5EF4-FFF2-40B4-BE49-F238E27FC236}">
                <a16:creationId xmlns:a16="http://schemas.microsoft.com/office/drawing/2014/main" id="{FB6D2C5A-0839-5354-6C67-E95A8FCCCC27}"/>
              </a:ext>
            </a:extLst>
          </p:cNvPr>
          <p:cNvPicPr>
            <a:picLocks noChangeAspect="1"/>
          </p:cNvPicPr>
          <p:nvPr/>
        </p:nvPicPr>
        <p:blipFill>
          <a:blip r:embed="rId5"/>
          <a:stretch>
            <a:fillRect/>
          </a:stretch>
        </p:blipFill>
        <p:spPr>
          <a:xfrm>
            <a:off x="7715693" y="1609858"/>
            <a:ext cx="2482355" cy="1769891"/>
          </a:xfrm>
          <a:prstGeom prst="rect">
            <a:avLst/>
          </a:prstGeom>
        </p:spPr>
      </p:pic>
      <p:pic>
        <p:nvPicPr>
          <p:cNvPr id="8" name="Picture 8" descr="A picture containing wall, indoor, bathroom, tiled&#10;&#10;Description automatically generated">
            <a:extLst>
              <a:ext uri="{FF2B5EF4-FFF2-40B4-BE49-F238E27FC236}">
                <a16:creationId xmlns:a16="http://schemas.microsoft.com/office/drawing/2014/main" id="{6CF30B38-AA56-04F4-2722-D33270C21C2F}"/>
              </a:ext>
            </a:extLst>
          </p:cNvPr>
          <p:cNvPicPr>
            <a:picLocks noChangeAspect="1"/>
          </p:cNvPicPr>
          <p:nvPr/>
        </p:nvPicPr>
        <p:blipFill>
          <a:blip r:embed="rId6"/>
          <a:stretch>
            <a:fillRect/>
          </a:stretch>
        </p:blipFill>
        <p:spPr>
          <a:xfrm>
            <a:off x="4272856" y="1634427"/>
            <a:ext cx="2485047" cy="1691932"/>
          </a:xfrm>
          <a:prstGeom prst="rect">
            <a:avLst/>
          </a:prstGeom>
        </p:spPr>
      </p:pic>
      <p:pic>
        <p:nvPicPr>
          <p:cNvPr id="9" name="Picture 9" descr="A picture containing outdoor&#10;&#10;Description automatically generated">
            <a:extLst>
              <a:ext uri="{FF2B5EF4-FFF2-40B4-BE49-F238E27FC236}">
                <a16:creationId xmlns:a16="http://schemas.microsoft.com/office/drawing/2014/main" id="{49863E7D-3E6E-0B6F-32A6-743F15069CEC}"/>
              </a:ext>
            </a:extLst>
          </p:cNvPr>
          <p:cNvPicPr>
            <a:picLocks noChangeAspect="1"/>
          </p:cNvPicPr>
          <p:nvPr/>
        </p:nvPicPr>
        <p:blipFill>
          <a:blip r:embed="rId7"/>
          <a:stretch>
            <a:fillRect/>
          </a:stretch>
        </p:blipFill>
        <p:spPr>
          <a:xfrm>
            <a:off x="4294528" y="4017780"/>
            <a:ext cx="2495123" cy="1506897"/>
          </a:xfrm>
          <a:prstGeom prst="rect">
            <a:avLst/>
          </a:prstGeom>
        </p:spPr>
      </p:pic>
      <p:pic>
        <p:nvPicPr>
          <p:cNvPr id="10" name="Picture 10">
            <a:extLst>
              <a:ext uri="{FF2B5EF4-FFF2-40B4-BE49-F238E27FC236}">
                <a16:creationId xmlns:a16="http://schemas.microsoft.com/office/drawing/2014/main" id="{F6A23FBC-0EED-0F00-D969-8D238AECCA3C}"/>
              </a:ext>
            </a:extLst>
          </p:cNvPr>
          <p:cNvPicPr>
            <a:picLocks noChangeAspect="1"/>
          </p:cNvPicPr>
          <p:nvPr/>
        </p:nvPicPr>
        <p:blipFill>
          <a:blip r:embed="rId8"/>
          <a:stretch>
            <a:fillRect/>
          </a:stretch>
        </p:blipFill>
        <p:spPr>
          <a:xfrm>
            <a:off x="7702925" y="4003828"/>
            <a:ext cx="2495123" cy="1550165"/>
          </a:xfrm>
          <a:prstGeom prst="rect">
            <a:avLst/>
          </a:prstGeom>
        </p:spPr>
      </p:pic>
      <p:sp>
        <p:nvSpPr>
          <p:cNvPr id="11" name="TextBox 11">
            <a:extLst>
              <a:ext uri="{FF2B5EF4-FFF2-40B4-BE49-F238E27FC236}">
                <a16:creationId xmlns:a16="http://schemas.microsoft.com/office/drawing/2014/main" id="{12668CA6-F4DA-FFA6-0ACD-DFFE82940F39}"/>
              </a:ext>
            </a:extLst>
          </p:cNvPr>
          <p:cNvSpPr txBox="1"/>
          <p:nvPr/>
        </p:nvSpPr>
        <p:spPr>
          <a:xfrm>
            <a:off x="1059441" y="3376443"/>
            <a:ext cx="1986105" cy="293157"/>
          </a:xfrm>
          <a:prstGeom prst="rect">
            <a:avLst/>
          </a:prstGeom>
          <a:noFill/>
        </p:spPr>
        <p:txBody>
          <a:bodyPr wrap="square" rtlCol="0">
            <a:spAutoFit/>
          </a:bodyPr>
          <a:lstStyle/>
          <a:p>
            <a:r>
              <a:rPr lang="en-US" b="1" dirty="0" err="1">
                <a:latin typeface="+mj-lt"/>
              </a:rPr>
              <a:t>Gạch</a:t>
            </a:r>
            <a:r>
              <a:rPr lang="en-US" b="1" dirty="0">
                <a:latin typeface="+mj-lt"/>
              </a:rPr>
              <a:t> </a:t>
            </a:r>
            <a:r>
              <a:rPr lang="en-US" b="1" dirty="0" err="1">
                <a:latin typeface="+mj-lt"/>
              </a:rPr>
              <a:t>ốp</a:t>
            </a:r>
            <a:r>
              <a:rPr lang="en-US" b="1" dirty="0">
                <a:latin typeface="+mj-lt"/>
              </a:rPr>
              <a:t> </a:t>
            </a:r>
            <a:r>
              <a:rPr lang="en-US" b="1" dirty="0" err="1">
                <a:latin typeface="+mj-lt"/>
              </a:rPr>
              <a:t>lát</a:t>
            </a:r>
            <a:r>
              <a:rPr lang="en-US" b="1" dirty="0">
                <a:latin typeface="+mj-lt"/>
              </a:rPr>
              <a:t> </a:t>
            </a:r>
            <a:r>
              <a:rPr lang="en-US" b="1" dirty="0" err="1">
                <a:latin typeface="+mj-lt"/>
              </a:rPr>
              <a:t>bị</a:t>
            </a:r>
            <a:r>
              <a:rPr lang="en-US" b="1" dirty="0">
                <a:latin typeface="+mj-lt"/>
              </a:rPr>
              <a:t> bong </a:t>
            </a:r>
            <a:r>
              <a:rPr lang="en-US" b="1" dirty="0" err="1">
                <a:latin typeface="+mj-lt"/>
              </a:rPr>
              <a:t>bộp</a:t>
            </a:r>
            <a:endParaRPr lang="en-US" b="1" dirty="0">
              <a:latin typeface="+mj-lt"/>
            </a:endParaRPr>
          </a:p>
        </p:txBody>
      </p:sp>
      <p:sp>
        <p:nvSpPr>
          <p:cNvPr id="12" name="TextBox 12">
            <a:extLst>
              <a:ext uri="{FF2B5EF4-FFF2-40B4-BE49-F238E27FC236}">
                <a16:creationId xmlns:a16="http://schemas.microsoft.com/office/drawing/2014/main" id="{AA314DE8-CC7E-2C78-81D3-EEB381AF70CB}"/>
              </a:ext>
            </a:extLst>
          </p:cNvPr>
          <p:cNvSpPr txBox="1"/>
          <p:nvPr/>
        </p:nvSpPr>
        <p:spPr>
          <a:xfrm>
            <a:off x="4117127" y="3415582"/>
            <a:ext cx="2849923" cy="293157"/>
          </a:xfrm>
          <a:prstGeom prst="rect">
            <a:avLst/>
          </a:prstGeom>
          <a:noFill/>
        </p:spPr>
        <p:txBody>
          <a:bodyPr wrap="square" rtlCol="0">
            <a:spAutoFit/>
          </a:bodyPr>
          <a:lstStyle/>
          <a:p>
            <a:r>
              <a:rPr lang="en-US" b="1" dirty="0" err="1">
                <a:latin typeface="+mj-lt"/>
              </a:rPr>
              <a:t>Không</a:t>
            </a:r>
            <a:r>
              <a:rPr lang="en-US" b="1" dirty="0">
                <a:latin typeface="+mj-lt"/>
              </a:rPr>
              <a:t> </a:t>
            </a:r>
            <a:r>
              <a:rPr lang="en-US" b="1" dirty="0" err="1">
                <a:latin typeface="+mj-lt"/>
              </a:rPr>
              <a:t>bám</a:t>
            </a:r>
            <a:r>
              <a:rPr lang="en-US" b="1" dirty="0">
                <a:latin typeface="+mj-lt"/>
              </a:rPr>
              <a:t> </a:t>
            </a:r>
            <a:r>
              <a:rPr lang="en-US" b="1" dirty="0" err="1">
                <a:latin typeface="+mj-lt"/>
              </a:rPr>
              <a:t>dính</a:t>
            </a:r>
            <a:r>
              <a:rPr lang="en-US" b="1" dirty="0">
                <a:latin typeface="+mj-lt"/>
              </a:rPr>
              <a:t> </a:t>
            </a:r>
            <a:r>
              <a:rPr lang="en-US" b="1" dirty="0" err="1">
                <a:latin typeface="+mj-lt"/>
              </a:rPr>
              <a:t>với</a:t>
            </a:r>
            <a:r>
              <a:rPr lang="en-US" b="1" dirty="0">
                <a:latin typeface="+mj-lt"/>
              </a:rPr>
              <a:t> </a:t>
            </a:r>
            <a:r>
              <a:rPr lang="en-US" b="1" dirty="0" err="1">
                <a:latin typeface="+mj-lt"/>
              </a:rPr>
              <a:t>gạch</a:t>
            </a:r>
            <a:r>
              <a:rPr lang="en-US" b="1" dirty="0">
                <a:latin typeface="+mj-lt"/>
              </a:rPr>
              <a:t>, </a:t>
            </a:r>
            <a:r>
              <a:rPr lang="en-US" b="1" dirty="0" err="1">
                <a:latin typeface="+mj-lt"/>
              </a:rPr>
              <a:t>đá</a:t>
            </a:r>
            <a:r>
              <a:rPr lang="en-US" b="1" dirty="0">
                <a:latin typeface="+mj-lt"/>
              </a:rPr>
              <a:t> </a:t>
            </a:r>
            <a:r>
              <a:rPr lang="en-US" b="1" dirty="0" err="1">
                <a:latin typeface="+mj-lt"/>
              </a:rPr>
              <a:t>ít</a:t>
            </a:r>
            <a:r>
              <a:rPr lang="en-US" b="1" dirty="0">
                <a:latin typeface="+mj-lt"/>
              </a:rPr>
              <a:t> </a:t>
            </a:r>
            <a:r>
              <a:rPr lang="en-US" b="1" dirty="0" err="1">
                <a:latin typeface="+mj-lt"/>
              </a:rPr>
              <a:t>hút</a:t>
            </a:r>
            <a:r>
              <a:rPr lang="en-US" b="1" dirty="0">
                <a:latin typeface="+mj-lt"/>
              </a:rPr>
              <a:t> </a:t>
            </a:r>
            <a:r>
              <a:rPr lang="en-US" b="1" dirty="0" err="1">
                <a:latin typeface="+mj-lt"/>
              </a:rPr>
              <a:t>nước</a:t>
            </a:r>
            <a:endParaRPr lang="en-US" b="1" dirty="0">
              <a:latin typeface="+mj-lt"/>
            </a:endParaRPr>
          </a:p>
        </p:txBody>
      </p:sp>
      <p:sp>
        <p:nvSpPr>
          <p:cNvPr id="13" name="TextBox 13">
            <a:extLst>
              <a:ext uri="{FF2B5EF4-FFF2-40B4-BE49-F238E27FC236}">
                <a16:creationId xmlns:a16="http://schemas.microsoft.com/office/drawing/2014/main" id="{30527A40-49CA-7828-A63A-0A1C3C373FDC}"/>
              </a:ext>
            </a:extLst>
          </p:cNvPr>
          <p:cNvSpPr txBox="1"/>
          <p:nvPr/>
        </p:nvSpPr>
        <p:spPr>
          <a:xfrm>
            <a:off x="8185696" y="3404078"/>
            <a:ext cx="2068647" cy="369332"/>
          </a:xfrm>
          <a:prstGeom prst="rect">
            <a:avLst/>
          </a:prstGeom>
          <a:noFill/>
        </p:spPr>
        <p:txBody>
          <a:bodyPr wrap="square" rtlCol="0">
            <a:spAutoFit/>
          </a:bodyPr>
          <a:lstStyle/>
          <a:p>
            <a:r>
              <a:rPr lang="en-US" b="1" dirty="0" err="1">
                <a:latin typeface="+mj-lt"/>
              </a:rPr>
              <a:t>Chảy</a:t>
            </a:r>
            <a:r>
              <a:rPr lang="en-US" b="1" dirty="0">
                <a:latin typeface="+mj-lt"/>
              </a:rPr>
              <a:t> </a:t>
            </a:r>
            <a:r>
              <a:rPr lang="en-US" b="1" dirty="0" err="1">
                <a:latin typeface="+mj-lt"/>
              </a:rPr>
              <a:t>mạch</a:t>
            </a:r>
            <a:r>
              <a:rPr lang="en-US" b="1" dirty="0">
                <a:latin typeface="+mj-lt"/>
              </a:rPr>
              <a:t> </a:t>
            </a:r>
            <a:r>
              <a:rPr lang="en-US" b="1" dirty="0" err="1">
                <a:latin typeface="+mj-lt"/>
              </a:rPr>
              <a:t>Clanke</a:t>
            </a:r>
            <a:endParaRPr lang="en-US" b="1" dirty="0">
              <a:latin typeface="+mj-lt"/>
            </a:endParaRPr>
          </a:p>
        </p:txBody>
      </p:sp>
      <p:sp>
        <p:nvSpPr>
          <p:cNvPr id="14" name="TextBox 14">
            <a:extLst>
              <a:ext uri="{FF2B5EF4-FFF2-40B4-BE49-F238E27FC236}">
                <a16:creationId xmlns:a16="http://schemas.microsoft.com/office/drawing/2014/main" id="{EF363353-10D5-E798-7E26-559DF7A2EBE3}"/>
              </a:ext>
            </a:extLst>
          </p:cNvPr>
          <p:cNvSpPr txBox="1"/>
          <p:nvPr/>
        </p:nvSpPr>
        <p:spPr>
          <a:xfrm>
            <a:off x="1038318" y="5576326"/>
            <a:ext cx="2521093" cy="293157"/>
          </a:xfrm>
          <a:prstGeom prst="rect">
            <a:avLst/>
          </a:prstGeom>
          <a:noFill/>
        </p:spPr>
        <p:txBody>
          <a:bodyPr wrap="square" rtlCol="0">
            <a:spAutoFit/>
          </a:bodyPr>
          <a:lstStyle/>
          <a:p>
            <a:r>
              <a:rPr lang="en-US" b="1" dirty="0" err="1">
                <a:latin typeface="+mj-lt"/>
              </a:rPr>
              <a:t>Không</a:t>
            </a:r>
            <a:r>
              <a:rPr lang="en-US" b="1" dirty="0">
                <a:latin typeface="+mj-lt"/>
              </a:rPr>
              <a:t> </a:t>
            </a:r>
            <a:r>
              <a:rPr lang="en-US" b="1" dirty="0" err="1">
                <a:latin typeface="+mj-lt"/>
              </a:rPr>
              <a:t>chịu</a:t>
            </a:r>
            <a:r>
              <a:rPr lang="en-US" b="1" dirty="0">
                <a:latin typeface="+mj-lt"/>
              </a:rPr>
              <a:t> </a:t>
            </a:r>
            <a:r>
              <a:rPr lang="en-US" b="1" dirty="0" err="1">
                <a:latin typeface="+mj-lt"/>
              </a:rPr>
              <a:t>được</a:t>
            </a:r>
            <a:r>
              <a:rPr lang="en-US" b="1" dirty="0">
                <a:latin typeface="+mj-lt"/>
              </a:rPr>
              <a:t> </a:t>
            </a:r>
            <a:r>
              <a:rPr lang="en-US" b="1" dirty="0" err="1">
                <a:latin typeface="+mj-lt"/>
              </a:rPr>
              <a:t>biến</a:t>
            </a:r>
            <a:r>
              <a:rPr lang="en-US" b="1" dirty="0">
                <a:latin typeface="+mj-lt"/>
              </a:rPr>
              <a:t> </a:t>
            </a:r>
            <a:r>
              <a:rPr lang="en-US" b="1" dirty="0" err="1">
                <a:latin typeface="+mj-lt"/>
              </a:rPr>
              <a:t>dạng</a:t>
            </a:r>
            <a:r>
              <a:rPr lang="en-US" b="1" dirty="0">
                <a:latin typeface="+mj-lt"/>
              </a:rPr>
              <a:t> </a:t>
            </a:r>
            <a:r>
              <a:rPr lang="en-US" b="1" dirty="0" err="1">
                <a:latin typeface="+mj-lt"/>
              </a:rPr>
              <a:t>nhiệt</a:t>
            </a:r>
            <a:endParaRPr lang="en-US" b="1" dirty="0">
              <a:latin typeface="+mj-lt"/>
            </a:endParaRPr>
          </a:p>
        </p:txBody>
      </p:sp>
      <p:sp>
        <p:nvSpPr>
          <p:cNvPr id="15" name="TextBox 15">
            <a:extLst>
              <a:ext uri="{FF2B5EF4-FFF2-40B4-BE49-F238E27FC236}">
                <a16:creationId xmlns:a16="http://schemas.microsoft.com/office/drawing/2014/main" id="{0A4A335D-4BA5-047C-AE07-5BBD6E28C6E8}"/>
              </a:ext>
            </a:extLst>
          </p:cNvPr>
          <p:cNvSpPr txBox="1"/>
          <p:nvPr/>
        </p:nvSpPr>
        <p:spPr>
          <a:xfrm>
            <a:off x="4207944" y="5559611"/>
            <a:ext cx="2581707" cy="646331"/>
          </a:xfrm>
          <a:prstGeom prst="rect">
            <a:avLst/>
          </a:prstGeom>
          <a:noFill/>
        </p:spPr>
        <p:txBody>
          <a:bodyPr wrap="square" rtlCol="0">
            <a:spAutoFit/>
          </a:bodyPr>
          <a:lstStyle/>
          <a:p>
            <a:r>
              <a:rPr lang="en-US" b="1" dirty="0" err="1">
                <a:latin typeface="+mj-lt"/>
              </a:rPr>
              <a:t>Không</a:t>
            </a:r>
            <a:r>
              <a:rPr lang="en-US" b="1" dirty="0">
                <a:latin typeface="+mj-lt"/>
              </a:rPr>
              <a:t> </a:t>
            </a:r>
            <a:r>
              <a:rPr lang="en-US" b="1" dirty="0" err="1">
                <a:latin typeface="+mj-lt"/>
              </a:rPr>
              <a:t>chịu</a:t>
            </a:r>
            <a:r>
              <a:rPr lang="en-US" b="1" dirty="0">
                <a:latin typeface="+mj-lt"/>
              </a:rPr>
              <a:t> </a:t>
            </a:r>
            <a:r>
              <a:rPr lang="en-US" b="1" dirty="0" err="1">
                <a:latin typeface="+mj-lt"/>
              </a:rPr>
              <a:t>được</a:t>
            </a:r>
            <a:r>
              <a:rPr lang="en-US" b="1" dirty="0">
                <a:latin typeface="+mj-lt"/>
              </a:rPr>
              <a:t> </a:t>
            </a:r>
            <a:r>
              <a:rPr lang="en-US" b="1" dirty="0" err="1">
                <a:latin typeface="+mj-lt"/>
              </a:rPr>
              <a:t>ăn</a:t>
            </a:r>
            <a:r>
              <a:rPr lang="en-US" b="1" dirty="0">
                <a:latin typeface="+mj-lt"/>
              </a:rPr>
              <a:t> </a:t>
            </a:r>
            <a:r>
              <a:rPr lang="en-US" b="1" dirty="0" err="1">
                <a:latin typeface="+mj-lt"/>
              </a:rPr>
              <a:t>mòn</a:t>
            </a:r>
            <a:r>
              <a:rPr lang="en-US" b="1" dirty="0">
                <a:latin typeface="+mj-lt"/>
              </a:rPr>
              <a:t> </a:t>
            </a:r>
            <a:r>
              <a:rPr lang="en-US" b="1" dirty="0" err="1">
                <a:latin typeface="+mj-lt"/>
              </a:rPr>
              <a:t>hóa</a:t>
            </a:r>
            <a:r>
              <a:rPr lang="en-US" b="1" dirty="0">
                <a:latin typeface="+mj-lt"/>
              </a:rPr>
              <a:t> </a:t>
            </a:r>
            <a:r>
              <a:rPr lang="en-US" b="1" dirty="0" err="1">
                <a:latin typeface="+mj-lt"/>
              </a:rPr>
              <a:t>chất</a:t>
            </a:r>
            <a:endParaRPr lang="en-US" b="1" dirty="0">
              <a:latin typeface="+mj-lt"/>
            </a:endParaRPr>
          </a:p>
        </p:txBody>
      </p:sp>
      <p:sp>
        <p:nvSpPr>
          <p:cNvPr id="16" name="TextBox 17">
            <a:extLst>
              <a:ext uri="{FF2B5EF4-FFF2-40B4-BE49-F238E27FC236}">
                <a16:creationId xmlns:a16="http://schemas.microsoft.com/office/drawing/2014/main" id="{319D826A-7A19-3D7D-21DF-2CF3E889387D}"/>
              </a:ext>
            </a:extLst>
          </p:cNvPr>
          <p:cNvSpPr txBox="1"/>
          <p:nvPr/>
        </p:nvSpPr>
        <p:spPr>
          <a:xfrm>
            <a:off x="7350288" y="5593357"/>
            <a:ext cx="3703934" cy="369332"/>
          </a:xfrm>
          <a:prstGeom prst="rect">
            <a:avLst/>
          </a:prstGeom>
          <a:noFill/>
        </p:spPr>
        <p:txBody>
          <a:bodyPr wrap="square" rtlCol="0">
            <a:spAutoFit/>
          </a:bodyPr>
          <a:lstStyle/>
          <a:p>
            <a:r>
              <a:rPr lang="en-US" b="1" dirty="0" err="1">
                <a:latin typeface="+mj-lt"/>
              </a:rPr>
              <a:t>Không</a:t>
            </a:r>
            <a:r>
              <a:rPr lang="en-US" b="1" dirty="0">
                <a:latin typeface="+mj-lt"/>
              </a:rPr>
              <a:t> </a:t>
            </a:r>
            <a:r>
              <a:rPr lang="en-US" b="1" dirty="0" err="1">
                <a:latin typeface="+mj-lt"/>
              </a:rPr>
              <a:t>chịu</a:t>
            </a:r>
            <a:r>
              <a:rPr lang="en-US" b="1" dirty="0">
                <a:latin typeface="+mj-lt"/>
              </a:rPr>
              <a:t> </a:t>
            </a:r>
            <a:r>
              <a:rPr lang="en-US" b="1" dirty="0" err="1">
                <a:latin typeface="+mj-lt"/>
              </a:rPr>
              <a:t>được</a:t>
            </a:r>
            <a:r>
              <a:rPr lang="en-US" b="1" dirty="0">
                <a:latin typeface="+mj-lt"/>
              </a:rPr>
              <a:t> </a:t>
            </a:r>
            <a:r>
              <a:rPr lang="en-US" b="1" dirty="0" err="1">
                <a:latin typeface="+mj-lt"/>
              </a:rPr>
              <a:t>áp</a:t>
            </a:r>
            <a:r>
              <a:rPr lang="en-US" b="1" dirty="0">
                <a:latin typeface="+mj-lt"/>
              </a:rPr>
              <a:t> </a:t>
            </a:r>
            <a:r>
              <a:rPr lang="en-US" b="1" dirty="0" err="1">
                <a:latin typeface="+mj-lt"/>
              </a:rPr>
              <a:t>suất</a:t>
            </a:r>
            <a:r>
              <a:rPr lang="en-US" b="1" dirty="0">
                <a:latin typeface="+mj-lt"/>
              </a:rPr>
              <a:t> </a:t>
            </a:r>
            <a:r>
              <a:rPr lang="en-US" b="1" dirty="0" err="1">
                <a:latin typeface="+mj-lt"/>
              </a:rPr>
              <a:t>thủy</a:t>
            </a:r>
            <a:r>
              <a:rPr lang="en-US" b="1" dirty="0">
                <a:latin typeface="+mj-lt"/>
              </a:rPr>
              <a:t> </a:t>
            </a:r>
            <a:r>
              <a:rPr lang="en-US" b="1" dirty="0" err="1">
                <a:latin typeface="+mj-lt"/>
              </a:rPr>
              <a:t>tĩnh</a:t>
            </a:r>
            <a:endParaRPr lang="en-US" b="1" dirty="0">
              <a:latin typeface="+mj-lt"/>
            </a:endParaRPr>
          </a:p>
        </p:txBody>
      </p:sp>
    </p:spTree>
    <p:extLst>
      <p:ext uri="{BB962C8B-B14F-4D97-AF65-F5344CB8AC3E}">
        <p14:creationId xmlns:p14="http://schemas.microsoft.com/office/powerpoint/2010/main" val="765183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1)">
                                      <p:cBhvr>
                                        <p:cTn id="10" dur="2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2000"/>
                                        <p:tgtEl>
                                          <p:spTgt spid="8"/>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2000"/>
                                        <p:tgtEl>
                                          <p:spTgt spid="7"/>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heel(1)">
                                      <p:cBhvr>
                                        <p:cTn id="26" dur="20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heel(1)">
                                      <p:cBhvr>
                                        <p:cTn id="31" dur="2000"/>
                                        <p:tgtEl>
                                          <p:spTgt spid="6"/>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heel(1)">
                                      <p:cBhvr>
                                        <p:cTn id="34" dur="20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heel(1)">
                                      <p:cBhvr>
                                        <p:cTn id="39" dur="2000"/>
                                        <p:tgtEl>
                                          <p:spTgt spid="9"/>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heel(1)">
                                      <p:cBhvr>
                                        <p:cTn id="42" dur="20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heel(1)">
                                      <p:cBhvr>
                                        <p:cTn id="47" dur="2000"/>
                                        <p:tgtEl>
                                          <p:spTgt spid="10"/>
                                        </p:tgtEl>
                                      </p:cBhvr>
                                    </p:animEffect>
                                  </p:childTnLst>
                                </p:cTn>
                              </p:par>
                              <p:par>
                                <p:cTn id="48" presetID="21" presetClass="entr" presetSubtype="1"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heel(1)">
                                      <p:cBhvr>
                                        <p:cTn id="5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19</a:t>
            </a:fld>
            <a:endParaRPr lang="en-US"/>
          </a:p>
        </p:txBody>
      </p:sp>
      <p:sp>
        <p:nvSpPr>
          <p:cNvPr id="2" name="Rectangle 3">
            <a:extLst>
              <a:ext uri="{FF2B5EF4-FFF2-40B4-BE49-F238E27FC236}">
                <a16:creationId xmlns:a16="http://schemas.microsoft.com/office/drawing/2014/main" id="{652C49C2-9816-D3FD-88BB-E80161D520A4}"/>
              </a:ext>
            </a:extLst>
          </p:cNvPr>
          <p:cNvSpPr/>
          <p:nvPr/>
        </p:nvSpPr>
        <p:spPr>
          <a:xfrm>
            <a:off x="1240681" y="1030913"/>
            <a:ext cx="9420537" cy="595291"/>
          </a:xfrm>
          <a:prstGeom prst="rect">
            <a:avLst/>
          </a:prstGeom>
        </p:spPr>
        <p:txBody>
          <a:bodyPr wrap="square">
            <a:spAutoFit/>
          </a:bodyPr>
          <a:lstStyle/>
          <a:p>
            <a:pPr algn="just">
              <a:lnSpc>
                <a:spcPts val="2000"/>
              </a:lnSpc>
            </a:pPr>
            <a:r>
              <a:rPr lang="en-US" sz="1600" dirty="0">
                <a:latin typeface="+mj-lt"/>
              </a:rPr>
              <a:t>        </a:t>
            </a:r>
            <a:r>
              <a:rPr lang="en-US" sz="1600" b="1" dirty="0" err="1">
                <a:solidFill>
                  <a:schemeClr val="accent5">
                    <a:lumMod val="50000"/>
                  </a:schemeClr>
                </a:solidFill>
                <a:latin typeface="+mj-lt"/>
              </a:rPr>
              <a:t>Ngày</a:t>
            </a:r>
            <a:r>
              <a:rPr lang="en-US" sz="1600" b="1" dirty="0">
                <a:solidFill>
                  <a:schemeClr val="accent5">
                    <a:lumMod val="50000"/>
                  </a:schemeClr>
                </a:solidFill>
                <a:latin typeface="+mj-lt"/>
              </a:rPr>
              <a:t> nay, </a:t>
            </a:r>
            <a:r>
              <a:rPr lang="en-US" sz="1600" dirty="0" err="1">
                <a:solidFill>
                  <a:schemeClr val="accent5">
                    <a:lumMod val="50000"/>
                  </a:schemeClr>
                </a:solidFill>
                <a:latin typeface="+mj-lt"/>
              </a:rPr>
              <a:t>các</a:t>
            </a:r>
            <a:r>
              <a:rPr lang="en-US" sz="1600" dirty="0">
                <a:solidFill>
                  <a:schemeClr val="accent5">
                    <a:lumMod val="50000"/>
                  </a:schemeClr>
                </a:solidFill>
                <a:latin typeface="+mj-lt"/>
              </a:rPr>
              <a:t> </a:t>
            </a:r>
            <a:r>
              <a:rPr lang="en-US" sz="1600" dirty="0" err="1">
                <a:solidFill>
                  <a:schemeClr val="accent5">
                    <a:lumMod val="50000"/>
                  </a:schemeClr>
                </a:solidFill>
                <a:latin typeface="+mj-lt"/>
              </a:rPr>
              <a:t>loại</a:t>
            </a:r>
            <a:r>
              <a:rPr lang="en-US" sz="1600" dirty="0">
                <a:solidFill>
                  <a:schemeClr val="accent5">
                    <a:lumMod val="50000"/>
                  </a:schemeClr>
                </a:solidFill>
                <a:latin typeface="+mj-lt"/>
              </a:rPr>
              <a:t> </a:t>
            </a:r>
            <a:r>
              <a:rPr lang="en-US" sz="1600" dirty="0" err="1">
                <a:solidFill>
                  <a:schemeClr val="accent5">
                    <a:lumMod val="50000"/>
                  </a:schemeClr>
                </a:solidFill>
                <a:latin typeface="+mj-lt"/>
              </a:rPr>
              <a:t>vật</a:t>
            </a:r>
            <a:r>
              <a:rPr lang="en-US" sz="1600" dirty="0">
                <a:solidFill>
                  <a:schemeClr val="accent5">
                    <a:lumMod val="50000"/>
                  </a:schemeClr>
                </a:solidFill>
                <a:latin typeface="+mj-lt"/>
              </a:rPr>
              <a:t> </a:t>
            </a:r>
            <a:r>
              <a:rPr lang="en-US" sz="1600" dirty="0" err="1">
                <a:solidFill>
                  <a:schemeClr val="accent5">
                    <a:lumMod val="50000"/>
                  </a:schemeClr>
                </a:solidFill>
                <a:latin typeface="+mj-lt"/>
              </a:rPr>
              <a:t>liệu</a:t>
            </a:r>
            <a:r>
              <a:rPr lang="en-US" sz="1600" dirty="0">
                <a:solidFill>
                  <a:schemeClr val="accent5">
                    <a:lumMod val="50000"/>
                  </a:schemeClr>
                </a:solidFill>
                <a:latin typeface="+mj-lt"/>
              </a:rPr>
              <a:t> </a:t>
            </a:r>
            <a:r>
              <a:rPr lang="en-US" sz="1600" dirty="0" err="1">
                <a:solidFill>
                  <a:schemeClr val="accent5">
                    <a:lumMod val="50000"/>
                  </a:schemeClr>
                </a:solidFill>
                <a:latin typeface="+mj-lt"/>
              </a:rPr>
              <a:t>mới</a:t>
            </a:r>
            <a:r>
              <a:rPr lang="en-US" sz="1600" dirty="0">
                <a:solidFill>
                  <a:schemeClr val="accent5">
                    <a:lumMod val="50000"/>
                  </a:schemeClr>
                </a:solidFill>
                <a:latin typeface="+mj-lt"/>
              </a:rPr>
              <a:t> ra </a:t>
            </a:r>
            <a:r>
              <a:rPr lang="en-US" sz="1600" dirty="0" err="1">
                <a:solidFill>
                  <a:schemeClr val="accent5">
                    <a:lumMod val="50000"/>
                  </a:schemeClr>
                </a:solidFill>
                <a:latin typeface="+mj-lt"/>
              </a:rPr>
              <a:t>đời</a:t>
            </a:r>
            <a:r>
              <a:rPr lang="en-US" sz="1600" dirty="0">
                <a:solidFill>
                  <a:schemeClr val="accent5">
                    <a:lumMod val="50000"/>
                  </a:schemeClr>
                </a:solidFill>
                <a:latin typeface="+mj-lt"/>
              </a:rPr>
              <a:t>, </a:t>
            </a:r>
            <a:r>
              <a:rPr lang="en-US" sz="1600" dirty="0" err="1">
                <a:solidFill>
                  <a:schemeClr val="accent5">
                    <a:lumMod val="50000"/>
                  </a:schemeClr>
                </a:solidFill>
                <a:latin typeface="+mj-lt"/>
              </a:rPr>
              <a:t>kích</a:t>
            </a:r>
            <a:r>
              <a:rPr lang="en-US" sz="1600" dirty="0">
                <a:solidFill>
                  <a:schemeClr val="accent5">
                    <a:lumMod val="50000"/>
                  </a:schemeClr>
                </a:solidFill>
                <a:latin typeface="+mj-lt"/>
              </a:rPr>
              <a:t> </a:t>
            </a:r>
            <a:r>
              <a:rPr lang="en-US" sz="1600" dirty="0" err="1">
                <a:solidFill>
                  <a:schemeClr val="accent5">
                    <a:lumMod val="50000"/>
                  </a:schemeClr>
                </a:solidFill>
                <a:latin typeface="+mj-lt"/>
              </a:rPr>
              <a:t>thước</a:t>
            </a:r>
            <a:r>
              <a:rPr lang="en-US" sz="1600" dirty="0">
                <a:solidFill>
                  <a:schemeClr val="accent5">
                    <a:lumMod val="50000"/>
                  </a:schemeClr>
                </a:solidFill>
                <a:latin typeface="+mj-lt"/>
              </a:rPr>
              <a:t> </a:t>
            </a:r>
            <a:r>
              <a:rPr lang="en-US" sz="1600" dirty="0" err="1">
                <a:solidFill>
                  <a:schemeClr val="accent5">
                    <a:lumMod val="50000"/>
                  </a:schemeClr>
                </a:solidFill>
                <a:latin typeface="+mj-lt"/>
              </a:rPr>
              <a:t>lớn</a:t>
            </a:r>
            <a:r>
              <a:rPr lang="en-US" sz="1600" dirty="0">
                <a:solidFill>
                  <a:schemeClr val="accent5">
                    <a:lumMod val="50000"/>
                  </a:schemeClr>
                </a:solidFill>
                <a:latin typeface="+mj-lt"/>
              </a:rPr>
              <a:t> </a:t>
            </a:r>
            <a:r>
              <a:rPr lang="en-US" sz="1600" dirty="0" err="1">
                <a:solidFill>
                  <a:schemeClr val="accent5">
                    <a:lumMod val="50000"/>
                  </a:schemeClr>
                </a:solidFill>
                <a:latin typeface="+mj-lt"/>
              </a:rPr>
              <a:t>hơn</a:t>
            </a:r>
            <a:r>
              <a:rPr lang="en-US" sz="1600" dirty="0">
                <a:solidFill>
                  <a:schemeClr val="accent5">
                    <a:lumMod val="50000"/>
                  </a:schemeClr>
                </a:solidFill>
                <a:latin typeface="+mj-lt"/>
              </a:rPr>
              <a:t>, </a:t>
            </a:r>
            <a:r>
              <a:rPr lang="en-US" sz="1600" dirty="0" err="1">
                <a:solidFill>
                  <a:schemeClr val="accent5">
                    <a:lumMod val="50000"/>
                  </a:schemeClr>
                </a:solidFill>
                <a:latin typeface="+mj-lt"/>
              </a:rPr>
              <a:t>bề</a:t>
            </a:r>
            <a:r>
              <a:rPr lang="en-US" sz="1600" dirty="0">
                <a:solidFill>
                  <a:schemeClr val="accent5">
                    <a:lumMod val="50000"/>
                  </a:schemeClr>
                </a:solidFill>
                <a:latin typeface="+mj-lt"/>
              </a:rPr>
              <a:t> </a:t>
            </a:r>
            <a:r>
              <a:rPr lang="en-US" sz="1600" dirty="0" err="1">
                <a:solidFill>
                  <a:schemeClr val="accent5">
                    <a:lumMod val="50000"/>
                  </a:schemeClr>
                </a:solidFill>
                <a:latin typeface="+mj-lt"/>
              </a:rPr>
              <a:t>mặt</a:t>
            </a:r>
            <a:r>
              <a:rPr lang="en-US" sz="1600" dirty="0">
                <a:solidFill>
                  <a:schemeClr val="accent5">
                    <a:lumMod val="50000"/>
                  </a:schemeClr>
                </a:solidFill>
                <a:latin typeface="+mj-lt"/>
              </a:rPr>
              <a:t> </a:t>
            </a:r>
            <a:r>
              <a:rPr lang="en-US" sz="1600" dirty="0" err="1">
                <a:solidFill>
                  <a:schemeClr val="accent5">
                    <a:lumMod val="50000"/>
                  </a:schemeClr>
                </a:solidFill>
                <a:latin typeface="+mj-lt"/>
              </a:rPr>
              <a:t>khó</a:t>
            </a:r>
            <a:r>
              <a:rPr lang="en-US" sz="1600" dirty="0">
                <a:solidFill>
                  <a:schemeClr val="accent5">
                    <a:lumMod val="50000"/>
                  </a:schemeClr>
                </a:solidFill>
                <a:latin typeface="+mj-lt"/>
              </a:rPr>
              <a:t> </a:t>
            </a:r>
            <a:r>
              <a:rPr lang="en-US" sz="1600" dirty="0" err="1">
                <a:solidFill>
                  <a:schemeClr val="accent5">
                    <a:lumMod val="50000"/>
                  </a:schemeClr>
                </a:solidFill>
                <a:latin typeface="+mj-lt"/>
              </a:rPr>
              <a:t>bám</a:t>
            </a:r>
            <a:r>
              <a:rPr lang="en-US" sz="1600" dirty="0">
                <a:solidFill>
                  <a:schemeClr val="accent5">
                    <a:lumMod val="50000"/>
                  </a:schemeClr>
                </a:solidFill>
                <a:latin typeface="+mj-lt"/>
              </a:rPr>
              <a:t> </a:t>
            </a:r>
            <a:r>
              <a:rPr lang="en-US" sz="1600" dirty="0" err="1">
                <a:solidFill>
                  <a:schemeClr val="accent5">
                    <a:lumMod val="50000"/>
                  </a:schemeClr>
                </a:solidFill>
                <a:latin typeface="+mj-lt"/>
              </a:rPr>
              <a:t>dính</a:t>
            </a:r>
            <a:r>
              <a:rPr lang="en-US" sz="1600" dirty="0">
                <a:solidFill>
                  <a:schemeClr val="accent5">
                    <a:lumMod val="50000"/>
                  </a:schemeClr>
                </a:solidFill>
                <a:latin typeface="+mj-lt"/>
              </a:rPr>
              <a:t> </a:t>
            </a:r>
            <a:r>
              <a:rPr lang="en-US" sz="1600" dirty="0" err="1">
                <a:solidFill>
                  <a:schemeClr val="accent5">
                    <a:lumMod val="50000"/>
                  </a:schemeClr>
                </a:solidFill>
                <a:latin typeface="+mj-lt"/>
              </a:rPr>
              <a:t>hơn</a:t>
            </a:r>
            <a:r>
              <a:rPr lang="en-US" sz="1600" dirty="0">
                <a:solidFill>
                  <a:schemeClr val="accent5">
                    <a:lumMod val="50000"/>
                  </a:schemeClr>
                </a:solidFill>
                <a:latin typeface="+mj-lt"/>
              </a:rPr>
              <a:t>.</a:t>
            </a:r>
          </a:p>
          <a:p>
            <a:pPr algn="just">
              <a:lnSpc>
                <a:spcPts val="2000"/>
              </a:lnSpc>
            </a:pPr>
            <a:endParaRPr lang="en-US" sz="1600" dirty="0">
              <a:solidFill>
                <a:schemeClr val="accent5">
                  <a:lumMod val="50000"/>
                </a:schemeClr>
              </a:solidFill>
              <a:latin typeface="+mj-lt"/>
            </a:endParaRPr>
          </a:p>
        </p:txBody>
      </p:sp>
      <p:pic>
        <p:nvPicPr>
          <p:cNvPr id="3" name="Picture 6">
            <a:extLst>
              <a:ext uri="{FF2B5EF4-FFF2-40B4-BE49-F238E27FC236}">
                <a16:creationId xmlns:a16="http://schemas.microsoft.com/office/drawing/2014/main" id="{CE2EBD35-987E-F273-AC15-36589D7983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6083" y="1499693"/>
            <a:ext cx="8256233" cy="4617006"/>
          </a:xfrm>
          <a:prstGeom prst="rect">
            <a:avLst/>
          </a:prstGeom>
          <a:ln>
            <a:noFill/>
          </a:ln>
          <a:effectLst>
            <a:softEdge rad="112500"/>
          </a:effectLst>
        </p:spPr>
      </p:pic>
    </p:spTree>
    <p:extLst>
      <p:ext uri="{BB962C8B-B14F-4D97-AF65-F5344CB8AC3E}">
        <p14:creationId xmlns:p14="http://schemas.microsoft.com/office/powerpoint/2010/main" val="2734598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20</a:t>
            </a:fld>
            <a:endParaRPr lang="en-US"/>
          </a:p>
        </p:txBody>
      </p:sp>
      <p:sp>
        <p:nvSpPr>
          <p:cNvPr id="2" name="Rectangle 3">
            <a:extLst>
              <a:ext uri="{FF2B5EF4-FFF2-40B4-BE49-F238E27FC236}">
                <a16:creationId xmlns:a16="http://schemas.microsoft.com/office/drawing/2014/main" id="{5A63EDC5-FCB6-0149-9C62-46143DB57295}"/>
              </a:ext>
            </a:extLst>
          </p:cNvPr>
          <p:cNvSpPr/>
          <p:nvPr/>
        </p:nvSpPr>
        <p:spPr>
          <a:xfrm>
            <a:off x="816693" y="855971"/>
            <a:ext cx="2956554" cy="2903615"/>
          </a:xfrm>
          <a:prstGeom prst="rect">
            <a:avLst/>
          </a:prstGeom>
        </p:spPr>
        <p:txBody>
          <a:bodyPr wrap="square">
            <a:spAutoFit/>
          </a:bodyPr>
          <a:lstStyle/>
          <a:p>
            <a:pPr algn="just">
              <a:lnSpc>
                <a:spcPts val="2000"/>
              </a:lnSpc>
            </a:pPr>
            <a:r>
              <a:rPr lang="en-US" sz="1600" dirty="0">
                <a:solidFill>
                  <a:schemeClr val="accent5">
                    <a:lumMod val="50000"/>
                  </a:schemeClr>
                </a:solidFill>
                <a:latin typeface="+mj-lt"/>
              </a:rPr>
              <a:t>       </a:t>
            </a:r>
          </a:p>
          <a:p>
            <a:pPr algn="just">
              <a:lnSpc>
                <a:spcPts val="2000"/>
              </a:lnSpc>
            </a:pPr>
            <a:r>
              <a:rPr lang="en-US" sz="1600" b="1" dirty="0" err="1">
                <a:solidFill>
                  <a:schemeClr val="accent5">
                    <a:lumMod val="50000"/>
                  </a:schemeClr>
                </a:solidFill>
                <a:latin typeface="+mj-lt"/>
              </a:rPr>
              <a:t>Tuy</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nhiên</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Tại</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mỗi</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khu</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vực</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thi</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công</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khác</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nhau</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sẽ</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chịu</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tác</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động</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môi</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trường</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nhiệt</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độ</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độ</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ẩm</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khác</a:t>
            </a:r>
            <a:r>
              <a:rPr lang="en-US" sz="1600" b="1" dirty="0">
                <a:solidFill>
                  <a:schemeClr val="accent5">
                    <a:lumMod val="50000"/>
                  </a:schemeClr>
                </a:solidFill>
                <a:latin typeface="+mj-lt"/>
              </a:rPr>
              <a:t> </a:t>
            </a:r>
            <a:r>
              <a:rPr lang="en-US" sz="1600" b="1" dirty="0" err="1">
                <a:solidFill>
                  <a:schemeClr val="accent5">
                    <a:lumMod val="50000"/>
                  </a:schemeClr>
                </a:solidFill>
                <a:latin typeface="+mj-lt"/>
              </a:rPr>
              <a:t>nhau</a:t>
            </a:r>
            <a:r>
              <a:rPr lang="en-US" sz="1600" b="1" dirty="0">
                <a:solidFill>
                  <a:schemeClr val="accent5">
                    <a:lumMod val="50000"/>
                  </a:schemeClr>
                </a:solidFill>
                <a:latin typeface="+mj-lt"/>
              </a:rPr>
              <a:t>. </a:t>
            </a:r>
          </a:p>
          <a:p>
            <a:pPr algn="just">
              <a:lnSpc>
                <a:spcPts val="2000"/>
              </a:lnSpc>
            </a:pPr>
            <a:endParaRPr lang="en-US" sz="1600" b="1" dirty="0">
              <a:solidFill>
                <a:schemeClr val="accent5">
                  <a:lumMod val="50000"/>
                </a:schemeClr>
              </a:solidFill>
              <a:latin typeface="+mj-lt"/>
            </a:endParaRPr>
          </a:p>
          <a:p>
            <a:pPr algn="just">
              <a:lnSpc>
                <a:spcPts val="2000"/>
              </a:lnSpc>
            </a:pPr>
            <a:r>
              <a:rPr lang="en-US" sz="1600" dirty="0">
                <a:solidFill>
                  <a:schemeClr val="accent5">
                    <a:lumMod val="50000"/>
                  </a:schemeClr>
                </a:solidFill>
                <a:latin typeface="+mj-lt"/>
              </a:rPr>
              <a:t>=&gt; </a:t>
            </a:r>
            <a:r>
              <a:rPr lang="en-US" sz="1600" dirty="0" err="1">
                <a:solidFill>
                  <a:schemeClr val="accent5">
                    <a:lumMod val="50000"/>
                  </a:schemeClr>
                </a:solidFill>
                <a:latin typeface="+mj-lt"/>
              </a:rPr>
              <a:t>Việc</a:t>
            </a:r>
            <a:r>
              <a:rPr lang="en-US" sz="1600" dirty="0">
                <a:solidFill>
                  <a:schemeClr val="accent5">
                    <a:lumMod val="50000"/>
                  </a:schemeClr>
                </a:solidFill>
                <a:latin typeface="+mj-lt"/>
              </a:rPr>
              <a:t> </a:t>
            </a:r>
            <a:r>
              <a:rPr lang="en-US" sz="1600" dirty="0" err="1">
                <a:solidFill>
                  <a:schemeClr val="accent5">
                    <a:lumMod val="50000"/>
                  </a:schemeClr>
                </a:solidFill>
                <a:latin typeface="+mj-lt"/>
              </a:rPr>
              <a:t>lựa</a:t>
            </a:r>
            <a:r>
              <a:rPr lang="en-US" sz="1600" dirty="0">
                <a:solidFill>
                  <a:schemeClr val="accent5">
                    <a:lumMod val="50000"/>
                  </a:schemeClr>
                </a:solidFill>
                <a:latin typeface="+mj-lt"/>
              </a:rPr>
              <a:t> </a:t>
            </a:r>
            <a:r>
              <a:rPr lang="en-US" sz="1600" dirty="0" err="1">
                <a:solidFill>
                  <a:schemeClr val="accent5">
                    <a:lumMod val="50000"/>
                  </a:schemeClr>
                </a:solidFill>
                <a:latin typeface="+mj-lt"/>
              </a:rPr>
              <a:t>chọn</a:t>
            </a:r>
            <a:r>
              <a:rPr lang="en-US" sz="1600" dirty="0">
                <a:solidFill>
                  <a:schemeClr val="accent5">
                    <a:lumMod val="50000"/>
                  </a:schemeClr>
                </a:solidFill>
                <a:latin typeface="+mj-lt"/>
              </a:rPr>
              <a:t> </a:t>
            </a:r>
            <a:r>
              <a:rPr lang="en-US" sz="1600" dirty="0" err="1">
                <a:solidFill>
                  <a:schemeClr val="accent5">
                    <a:lumMod val="50000"/>
                  </a:schemeClr>
                </a:solidFill>
                <a:latin typeface="+mj-lt"/>
              </a:rPr>
              <a:t>đúng</a:t>
            </a:r>
            <a:r>
              <a:rPr lang="en-US" sz="1600" dirty="0">
                <a:solidFill>
                  <a:schemeClr val="accent5">
                    <a:lumMod val="50000"/>
                  </a:schemeClr>
                </a:solidFill>
                <a:latin typeface="+mj-lt"/>
              </a:rPr>
              <a:t> </a:t>
            </a:r>
            <a:r>
              <a:rPr lang="en-US" sz="1600" dirty="0" err="1">
                <a:solidFill>
                  <a:schemeClr val="accent5">
                    <a:lumMod val="50000"/>
                  </a:schemeClr>
                </a:solidFill>
                <a:latin typeface="+mj-lt"/>
              </a:rPr>
              <a:t>loại</a:t>
            </a:r>
            <a:r>
              <a:rPr lang="en-US" sz="1600" dirty="0">
                <a:solidFill>
                  <a:schemeClr val="accent5">
                    <a:lumMod val="50000"/>
                  </a:schemeClr>
                </a:solidFill>
                <a:latin typeface="+mj-lt"/>
              </a:rPr>
              <a:t> </a:t>
            </a:r>
            <a:r>
              <a:rPr lang="en-US" sz="1600" dirty="0" err="1">
                <a:solidFill>
                  <a:schemeClr val="accent5">
                    <a:lumMod val="50000"/>
                  </a:schemeClr>
                </a:solidFill>
                <a:latin typeface="+mj-lt"/>
              </a:rPr>
              <a:t>keo</a:t>
            </a:r>
            <a:r>
              <a:rPr lang="en-US" sz="1600" dirty="0">
                <a:solidFill>
                  <a:schemeClr val="accent5">
                    <a:lumMod val="50000"/>
                  </a:schemeClr>
                </a:solidFill>
                <a:latin typeface="+mj-lt"/>
              </a:rPr>
              <a:t> </a:t>
            </a:r>
            <a:r>
              <a:rPr lang="en-US" sz="1600" dirty="0" err="1">
                <a:solidFill>
                  <a:schemeClr val="accent5">
                    <a:lumMod val="50000"/>
                  </a:schemeClr>
                </a:solidFill>
                <a:latin typeface="+mj-lt"/>
              </a:rPr>
              <a:t>ốp</a:t>
            </a:r>
            <a:r>
              <a:rPr lang="en-US" sz="1600" dirty="0">
                <a:solidFill>
                  <a:schemeClr val="accent5">
                    <a:lumMod val="50000"/>
                  </a:schemeClr>
                </a:solidFill>
                <a:latin typeface="+mj-lt"/>
              </a:rPr>
              <a:t> </a:t>
            </a:r>
            <a:r>
              <a:rPr lang="en-US" sz="1600" dirty="0" err="1">
                <a:solidFill>
                  <a:schemeClr val="accent5">
                    <a:lumMod val="50000"/>
                  </a:schemeClr>
                </a:solidFill>
                <a:latin typeface="+mj-lt"/>
              </a:rPr>
              <a:t>lát</a:t>
            </a:r>
            <a:r>
              <a:rPr lang="en-US" sz="1600" dirty="0">
                <a:solidFill>
                  <a:schemeClr val="accent5">
                    <a:lumMod val="50000"/>
                  </a:schemeClr>
                </a:solidFill>
                <a:latin typeface="+mj-lt"/>
              </a:rPr>
              <a:t> </a:t>
            </a:r>
            <a:r>
              <a:rPr lang="en-US" sz="1600" dirty="0" err="1">
                <a:solidFill>
                  <a:schemeClr val="accent5">
                    <a:lumMod val="50000"/>
                  </a:schemeClr>
                </a:solidFill>
                <a:latin typeface="+mj-lt"/>
              </a:rPr>
              <a:t>để</a:t>
            </a:r>
            <a:r>
              <a:rPr lang="en-US" sz="1600" dirty="0">
                <a:solidFill>
                  <a:schemeClr val="accent5">
                    <a:lumMod val="50000"/>
                  </a:schemeClr>
                </a:solidFill>
                <a:latin typeface="+mj-lt"/>
              </a:rPr>
              <a:t> </a:t>
            </a:r>
            <a:r>
              <a:rPr lang="en-US" sz="1600" dirty="0" err="1">
                <a:solidFill>
                  <a:schemeClr val="accent5">
                    <a:lumMod val="50000"/>
                  </a:schemeClr>
                </a:solidFill>
                <a:latin typeface="+mj-lt"/>
              </a:rPr>
              <a:t>sử</a:t>
            </a:r>
            <a:r>
              <a:rPr lang="en-US" sz="1600" dirty="0">
                <a:solidFill>
                  <a:schemeClr val="accent5">
                    <a:lumMod val="50000"/>
                  </a:schemeClr>
                </a:solidFill>
                <a:latin typeface="+mj-lt"/>
              </a:rPr>
              <a:t> </a:t>
            </a:r>
            <a:r>
              <a:rPr lang="en-US" sz="1600" dirty="0" err="1">
                <a:solidFill>
                  <a:schemeClr val="accent5">
                    <a:lumMod val="50000"/>
                  </a:schemeClr>
                </a:solidFill>
                <a:latin typeface="+mj-lt"/>
              </a:rPr>
              <a:t>dụng</a:t>
            </a:r>
            <a:r>
              <a:rPr lang="en-US" sz="1600" dirty="0">
                <a:solidFill>
                  <a:schemeClr val="accent5">
                    <a:lumMod val="50000"/>
                  </a:schemeClr>
                </a:solidFill>
                <a:latin typeface="+mj-lt"/>
              </a:rPr>
              <a:t> </a:t>
            </a:r>
            <a:r>
              <a:rPr lang="en-US" sz="1600" dirty="0" err="1">
                <a:solidFill>
                  <a:schemeClr val="accent5">
                    <a:lumMod val="50000"/>
                  </a:schemeClr>
                </a:solidFill>
                <a:latin typeface="+mj-lt"/>
              </a:rPr>
              <a:t>cho</a:t>
            </a:r>
            <a:r>
              <a:rPr lang="en-US" sz="1600" dirty="0">
                <a:solidFill>
                  <a:schemeClr val="accent5">
                    <a:lumMod val="50000"/>
                  </a:schemeClr>
                </a:solidFill>
                <a:latin typeface="+mj-lt"/>
              </a:rPr>
              <a:t> </a:t>
            </a:r>
            <a:r>
              <a:rPr lang="en-US" sz="1600" dirty="0" err="1">
                <a:solidFill>
                  <a:schemeClr val="accent5">
                    <a:lumMod val="50000"/>
                  </a:schemeClr>
                </a:solidFill>
                <a:latin typeface="+mj-lt"/>
              </a:rPr>
              <a:t>từng</a:t>
            </a:r>
            <a:r>
              <a:rPr lang="en-US" sz="1600" dirty="0">
                <a:solidFill>
                  <a:schemeClr val="accent5">
                    <a:lumMod val="50000"/>
                  </a:schemeClr>
                </a:solidFill>
                <a:latin typeface="+mj-lt"/>
              </a:rPr>
              <a:t> </a:t>
            </a:r>
            <a:r>
              <a:rPr lang="en-US" sz="1600" dirty="0" err="1">
                <a:solidFill>
                  <a:schemeClr val="accent5">
                    <a:lumMod val="50000"/>
                  </a:schemeClr>
                </a:solidFill>
                <a:latin typeface="+mj-lt"/>
              </a:rPr>
              <a:t>khu</a:t>
            </a:r>
            <a:r>
              <a:rPr lang="en-US" sz="1600" dirty="0">
                <a:solidFill>
                  <a:schemeClr val="accent5">
                    <a:lumMod val="50000"/>
                  </a:schemeClr>
                </a:solidFill>
                <a:latin typeface="+mj-lt"/>
              </a:rPr>
              <a:t> </a:t>
            </a:r>
            <a:r>
              <a:rPr lang="en-US" sz="1600" dirty="0" err="1">
                <a:solidFill>
                  <a:schemeClr val="accent5">
                    <a:lumMod val="50000"/>
                  </a:schemeClr>
                </a:solidFill>
                <a:latin typeface="+mj-lt"/>
              </a:rPr>
              <a:t>vực</a:t>
            </a:r>
            <a:r>
              <a:rPr lang="en-US" sz="1600" dirty="0">
                <a:solidFill>
                  <a:schemeClr val="accent5">
                    <a:lumMod val="50000"/>
                  </a:schemeClr>
                </a:solidFill>
                <a:latin typeface="+mj-lt"/>
              </a:rPr>
              <a:t> </a:t>
            </a:r>
            <a:r>
              <a:rPr lang="en-US" sz="1600" dirty="0" err="1">
                <a:solidFill>
                  <a:schemeClr val="accent5">
                    <a:lumMod val="50000"/>
                  </a:schemeClr>
                </a:solidFill>
                <a:latin typeface="+mj-lt"/>
              </a:rPr>
              <a:t>giúp</a:t>
            </a:r>
            <a:r>
              <a:rPr lang="en-US" sz="1600" dirty="0">
                <a:solidFill>
                  <a:schemeClr val="accent5">
                    <a:lumMod val="50000"/>
                  </a:schemeClr>
                </a:solidFill>
                <a:latin typeface="+mj-lt"/>
              </a:rPr>
              <a:t> </a:t>
            </a:r>
            <a:r>
              <a:rPr lang="en-US" sz="1600" dirty="0" err="1">
                <a:solidFill>
                  <a:schemeClr val="accent5">
                    <a:lumMod val="50000"/>
                  </a:schemeClr>
                </a:solidFill>
                <a:latin typeface="+mj-lt"/>
              </a:rPr>
              <a:t>đảm</a:t>
            </a:r>
            <a:r>
              <a:rPr lang="en-US" sz="1600" dirty="0">
                <a:solidFill>
                  <a:schemeClr val="accent5">
                    <a:lumMod val="50000"/>
                  </a:schemeClr>
                </a:solidFill>
                <a:latin typeface="+mj-lt"/>
              </a:rPr>
              <a:t> </a:t>
            </a:r>
            <a:r>
              <a:rPr lang="en-US" sz="1600" dirty="0" err="1">
                <a:solidFill>
                  <a:schemeClr val="accent5">
                    <a:lumMod val="50000"/>
                  </a:schemeClr>
                </a:solidFill>
                <a:latin typeface="+mj-lt"/>
              </a:rPr>
              <a:t>bảo</a:t>
            </a:r>
            <a:r>
              <a:rPr lang="en-US" sz="1600" dirty="0">
                <a:solidFill>
                  <a:schemeClr val="accent5">
                    <a:lumMod val="50000"/>
                  </a:schemeClr>
                </a:solidFill>
                <a:latin typeface="+mj-lt"/>
              </a:rPr>
              <a:t> </a:t>
            </a:r>
            <a:r>
              <a:rPr lang="en-US" sz="1600" dirty="0" err="1">
                <a:solidFill>
                  <a:schemeClr val="accent5">
                    <a:lumMod val="50000"/>
                  </a:schemeClr>
                </a:solidFill>
                <a:latin typeface="+mj-lt"/>
              </a:rPr>
              <a:t>chất</a:t>
            </a:r>
            <a:r>
              <a:rPr lang="en-US" sz="1600" dirty="0">
                <a:solidFill>
                  <a:schemeClr val="accent5">
                    <a:lumMod val="50000"/>
                  </a:schemeClr>
                </a:solidFill>
                <a:latin typeface="+mj-lt"/>
              </a:rPr>
              <a:t> </a:t>
            </a:r>
            <a:r>
              <a:rPr lang="en-US" sz="1600" dirty="0" err="1">
                <a:solidFill>
                  <a:schemeClr val="accent5">
                    <a:lumMod val="50000"/>
                  </a:schemeClr>
                </a:solidFill>
                <a:latin typeface="+mj-lt"/>
              </a:rPr>
              <a:t>lượng</a:t>
            </a:r>
            <a:r>
              <a:rPr lang="en-US" sz="1600" dirty="0">
                <a:solidFill>
                  <a:schemeClr val="accent5">
                    <a:lumMod val="50000"/>
                  </a:schemeClr>
                </a:solidFill>
                <a:latin typeface="+mj-lt"/>
              </a:rPr>
              <a:t>, </a:t>
            </a:r>
            <a:r>
              <a:rPr lang="en-US" sz="1600" dirty="0" err="1">
                <a:solidFill>
                  <a:schemeClr val="accent5">
                    <a:lumMod val="50000"/>
                  </a:schemeClr>
                </a:solidFill>
                <a:latin typeface="+mj-lt"/>
              </a:rPr>
              <a:t>tối</a:t>
            </a:r>
            <a:r>
              <a:rPr lang="en-US" sz="1600" dirty="0">
                <a:solidFill>
                  <a:schemeClr val="accent5">
                    <a:lumMod val="50000"/>
                  </a:schemeClr>
                </a:solidFill>
                <a:latin typeface="+mj-lt"/>
              </a:rPr>
              <a:t> </a:t>
            </a:r>
            <a:r>
              <a:rPr lang="en-US" sz="1600" dirty="0" err="1">
                <a:solidFill>
                  <a:schemeClr val="accent5">
                    <a:lumMod val="50000"/>
                  </a:schemeClr>
                </a:solidFill>
                <a:latin typeface="+mj-lt"/>
              </a:rPr>
              <a:t>ưu</a:t>
            </a:r>
            <a:r>
              <a:rPr lang="en-US" sz="1600" dirty="0">
                <a:solidFill>
                  <a:schemeClr val="accent5">
                    <a:lumMod val="50000"/>
                  </a:schemeClr>
                </a:solidFill>
                <a:latin typeface="+mj-lt"/>
              </a:rPr>
              <a:t> chi </a:t>
            </a:r>
            <a:r>
              <a:rPr lang="en-US" sz="1600" dirty="0" err="1">
                <a:solidFill>
                  <a:schemeClr val="accent5">
                    <a:lumMod val="50000"/>
                  </a:schemeClr>
                </a:solidFill>
                <a:latin typeface="+mj-lt"/>
              </a:rPr>
              <a:t>phí</a:t>
            </a:r>
            <a:r>
              <a:rPr lang="en-US" sz="1600" dirty="0">
                <a:solidFill>
                  <a:schemeClr val="accent5">
                    <a:lumMod val="50000"/>
                  </a:schemeClr>
                </a:solidFill>
                <a:latin typeface="+mj-lt"/>
              </a:rPr>
              <a:t> &amp; </a:t>
            </a:r>
            <a:r>
              <a:rPr lang="en-US" sz="1600" dirty="0" err="1">
                <a:solidFill>
                  <a:schemeClr val="accent5">
                    <a:lumMod val="50000"/>
                  </a:schemeClr>
                </a:solidFill>
                <a:latin typeface="+mj-lt"/>
              </a:rPr>
              <a:t>hạn</a:t>
            </a:r>
            <a:r>
              <a:rPr lang="en-US" sz="1600" dirty="0">
                <a:solidFill>
                  <a:schemeClr val="accent5">
                    <a:lumMod val="50000"/>
                  </a:schemeClr>
                </a:solidFill>
                <a:latin typeface="+mj-lt"/>
              </a:rPr>
              <a:t> </a:t>
            </a:r>
            <a:r>
              <a:rPr lang="en-US" sz="1600" dirty="0" err="1">
                <a:solidFill>
                  <a:schemeClr val="accent5">
                    <a:lumMod val="50000"/>
                  </a:schemeClr>
                </a:solidFill>
                <a:latin typeface="+mj-lt"/>
              </a:rPr>
              <a:t>chế</a:t>
            </a:r>
            <a:r>
              <a:rPr lang="en-US" sz="1600" dirty="0">
                <a:solidFill>
                  <a:schemeClr val="accent5">
                    <a:lumMod val="50000"/>
                  </a:schemeClr>
                </a:solidFill>
                <a:latin typeface="+mj-lt"/>
              </a:rPr>
              <a:t> </a:t>
            </a:r>
            <a:r>
              <a:rPr lang="en-US" sz="1600" dirty="0" err="1">
                <a:solidFill>
                  <a:schemeClr val="accent5">
                    <a:lumMod val="50000"/>
                  </a:schemeClr>
                </a:solidFill>
                <a:latin typeface="+mj-lt"/>
              </a:rPr>
              <a:t>các</a:t>
            </a:r>
            <a:r>
              <a:rPr lang="en-US" sz="1600" dirty="0">
                <a:solidFill>
                  <a:schemeClr val="accent5">
                    <a:lumMod val="50000"/>
                  </a:schemeClr>
                </a:solidFill>
                <a:latin typeface="+mj-lt"/>
              </a:rPr>
              <a:t> </a:t>
            </a:r>
            <a:r>
              <a:rPr lang="en-US" sz="1600" dirty="0" err="1">
                <a:solidFill>
                  <a:schemeClr val="accent5">
                    <a:lumMod val="50000"/>
                  </a:schemeClr>
                </a:solidFill>
                <a:latin typeface="+mj-lt"/>
              </a:rPr>
              <a:t>rủi</a:t>
            </a:r>
            <a:r>
              <a:rPr lang="en-US" sz="1600" dirty="0">
                <a:solidFill>
                  <a:schemeClr val="accent5">
                    <a:lumMod val="50000"/>
                  </a:schemeClr>
                </a:solidFill>
                <a:latin typeface="+mj-lt"/>
              </a:rPr>
              <a:t> do </a:t>
            </a:r>
            <a:r>
              <a:rPr lang="en-US" sz="1600" dirty="0" err="1">
                <a:solidFill>
                  <a:schemeClr val="accent5">
                    <a:lumMod val="50000"/>
                  </a:schemeClr>
                </a:solidFill>
                <a:latin typeface="+mj-lt"/>
              </a:rPr>
              <a:t>trong</a:t>
            </a:r>
            <a:r>
              <a:rPr lang="en-US" sz="1600" dirty="0">
                <a:solidFill>
                  <a:schemeClr val="accent5">
                    <a:lumMod val="50000"/>
                  </a:schemeClr>
                </a:solidFill>
                <a:latin typeface="+mj-lt"/>
              </a:rPr>
              <a:t> </a:t>
            </a:r>
            <a:r>
              <a:rPr lang="en-US" sz="1600" dirty="0" err="1">
                <a:solidFill>
                  <a:schemeClr val="accent5">
                    <a:lumMod val="50000"/>
                  </a:schemeClr>
                </a:solidFill>
                <a:latin typeface="+mj-lt"/>
              </a:rPr>
              <a:t>quá</a:t>
            </a:r>
            <a:r>
              <a:rPr lang="en-US" sz="1600" dirty="0">
                <a:solidFill>
                  <a:schemeClr val="accent5">
                    <a:lumMod val="50000"/>
                  </a:schemeClr>
                </a:solidFill>
                <a:latin typeface="+mj-lt"/>
              </a:rPr>
              <a:t> </a:t>
            </a:r>
            <a:r>
              <a:rPr lang="en-US" sz="1600" dirty="0" err="1">
                <a:solidFill>
                  <a:schemeClr val="accent5">
                    <a:lumMod val="50000"/>
                  </a:schemeClr>
                </a:solidFill>
                <a:latin typeface="+mj-lt"/>
              </a:rPr>
              <a:t>trình</a:t>
            </a:r>
            <a:r>
              <a:rPr lang="en-US" sz="1600" dirty="0">
                <a:solidFill>
                  <a:schemeClr val="accent5">
                    <a:lumMod val="50000"/>
                  </a:schemeClr>
                </a:solidFill>
                <a:latin typeface="+mj-lt"/>
              </a:rPr>
              <a:t> </a:t>
            </a:r>
            <a:r>
              <a:rPr lang="en-US" sz="1600" dirty="0" err="1">
                <a:solidFill>
                  <a:schemeClr val="accent5">
                    <a:lumMod val="50000"/>
                  </a:schemeClr>
                </a:solidFill>
                <a:latin typeface="+mj-lt"/>
              </a:rPr>
              <a:t>sử</a:t>
            </a:r>
            <a:r>
              <a:rPr lang="en-US" sz="1600" dirty="0">
                <a:solidFill>
                  <a:schemeClr val="accent5">
                    <a:lumMod val="50000"/>
                  </a:schemeClr>
                </a:solidFill>
                <a:latin typeface="+mj-lt"/>
              </a:rPr>
              <a:t> </a:t>
            </a:r>
            <a:r>
              <a:rPr lang="en-US" sz="1600" dirty="0" err="1">
                <a:solidFill>
                  <a:schemeClr val="accent5">
                    <a:lumMod val="50000"/>
                  </a:schemeClr>
                </a:solidFill>
                <a:latin typeface="+mj-lt"/>
              </a:rPr>
              <a:t>dụng</a:t>
            </a:r>
            <a:r>
              <a:rPr lang="en-US" sz="1600" dirty="0">
                <a:solidFill>
                  <a:schemeClr val="accent5">
                    <a:lumMod val="50000"/>
                  </a:schemeClr>
                </a:solidFill>
                <a:latin typeface="+mj-lt"/>
              </a:rPr>
              <a:t>.</a:t>
            </a:r>
            <a:endParaRPr lang="en-US" sz="1600" dirty="0">
              <a:effectLst/>
              <a:latin typeface="+mj-lt"/>
            </a:endParaRPr>
          </a:p>
        </p:txBody>
      </p:sp>
      <p:pic>
        <p:nvPicPr>
          <p:cNvPr id="3" name="Picture 5">
            <a:extLst>
              <a:ext uri="{FF2B5EF4-FFF2-40B4-BE49-F238E27FC236}">
                <a16:creationId xmlns:a16="http://schemas.microsoft.com/office/drawing/2014/main" id="{FC1CF614-8F8D-EB2E-1FB6-19B53020AEFD}"/>
              </a:ext>
            </a:extLst>
          </p:cNvPr>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4795711" y="753874"/>
            <a:ext cx="4424224" cy="40997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99575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21</a:t>
            </a:fld>
            <a:endParaRPr lang="en-US"/>
          </a:p>
        </p:txBody>
      </p:sp>
      <p:sp>
        <p:nvSpPr>
          <p:cNvPr id="2" name="Rectangle 5">
            <a:extLst>
              <a:ext uri="{FF2B5EF4-FFF2-40B4-BE49-F238E27FC236}">
                <a16:creationId xmlns:a16="http://schemas.microsoft.com/office/drawing/2014/main" id="{7584E7A1-8636-B028-CBFD-638AE4B9DFEA}"/>
              </a:ext>
            </a:extLst>
          </p:cNvPr>
          <p:cNvSpPr/>
          <p:nvPr/>
        </p:nvSpPr>
        <p:spPr>
          <a:xfrm>
            <a:off x="1471480" y="2895895"/>
            <a:ext cx="5220367" cy="922304"/>
          </a:xfrm>
          <a:prstGeom prst="rect">
            <a:avLst/>
          </a:prstGeom>
        </p:spPr>
        <p:txBody>
          <a:bodyPr wrap="square">
            <a:spAutoFit/>
          </a:bodyPr>
          <a:lstStyle/>
          <a:p>
            <a:pPr algn="just">
              <a:lnSpc>
                <a:spcPts val="2200"/>
              </a:lnSpc>
            </a:pPr>
            <a:r>
              <a:rPr lang="en-US" sz="16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j-lt"/>
              </a:rPr>
              <a:t>      </a:t>
            </a:r>
            <a:r>
              <a:rPr lang="en-US" sz="20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j-lt"/>
              </a:rPr>
              <a:t>Keo</a:t>
            </a:r>
            <a:r>
              <a:rPr lang="en-US" sz="2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j-lt"/>
              </a:rPr>
              <a:t> </a:t>
            </a:r>
            <a:r>
              <a:rPr lang="en-US" sz="20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j-lt"/>
              </a:rPr>
              <a:t>ốp</a:t>
            </a:r>
            <a:r>
              <a:rPr lang="en-US" sz="2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j-lt"/>
              </a:rPr>
              <a:t> </a:t>
            </a:r>
            <a:r>
              <a:rPr lang="en-US" sz="20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j-lt"/>
              </a:rPr>
              <a:t>lát</a:t>
            </a:r>
            <a:r>
              <a:rPr lang="en-US" sz="2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j-lt"/>
              </a:rPr>
              <a:t> &amp; </a:t>
            </a:r>
            <a:r>
              <a:rPr lang="en-US" sz="20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j-lt"/>
              </a:rPr>
              <a:t>Keo</a:t>
            </a:r>
            <a:r>
              <a:rPr lang="en-US" sz="2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j-lt"/>
              </a:rPr>
              <a:t> </a:t>
            </a:r>
            <a:r>
              <a:rPr lang="en-US" sz="20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j-lt"/>
              </a:rPr>
              <a:t>chít</a:t>
            </a:r>
            <a:r>
              <a:rPr lang="en-US" sz="2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j-lt"/>
              </a:rPr>
              <a:t> </a:t>
            </a:r>
            <a:r>
              <a:rPr lang="en-US" sz="20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j-lt"/>
              </a:rPr>
              <a:t>mạch</a:t>
            </a:r>
            <a:r>
              <a:rPr lang="en-US" sz="2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j-lt"/>
              </a:rPr>
              <a:t> LEMAX </a:t>
            </a:r>
          </a:p>
          <a:p>
            <a:pPr algn="just">
              <a:lnSpc>
                <a:spcPts val="2200"/>
              </a:lnSpc>
            </a:pPr>
            <a:r>
              <a:rPr lang="en-US" sz="1600" dirty="0" err="1">
                <a:ln w="0"/>
                <a:solidFill>
                  <a:schemeClr val="accent1"/>
                </a:solidFill>
                <a:effectLst>
                  <a:outerShdw blurRad="38100" dist="25400" dir="5400000" algn="ctr" rotWithShape="0">
                    <a:srgbClr val="6E747A">
                      <a:alpha val="43000"/>
                    </a:srgbClr>
                  </a:outerShdw>
                </a:effectLst>
                <a:latin typeface="+mj-lt"/>
              </a:rPr>
              <a:t>được</a:t>
            </a:r>
            <a:r>
              <a:rPr lang="en-US" sz="1600" dirty="0">
                <a:ln w="0"/>
                <a:solidFill>
                  <a:schemeClr val="accent1"/>
                </a:solidFill>
                <a:effectLst>
                  <a:outerShdw blurRad="38100" dist="25400" dir="5400000" algn="ctr" rotWithShape="0">
                    <a:srgbClr val="6E747A">
                      <a:alpha val="43000"/>
                    </a:srgbClr>
                  </a:outerShdw>
                </a:effectLst>
                <a:latin typeface="+mj-lt"/>
              </a:rPr>
              <a:t> </a:t>
            </a:r>
            <a:r>
              <a:rPr lang="en-US" sz="1600" dirty="0" err="1">
                <a:ln w="0"/>
                <a:solidFill>
                  <a:schemeClr val="accent1"/>
                </a:solidFill>
                <a:effectLst>
                  <a:outerShdw blurRad="38100" dist="25400" dir="5400000" algn="ctr" rotWithShape="0">
                    <a:srgbClr val="6E747A">
                      <a:alpha val="43000"/>
                    </a:srgbClr>
                  </a:outerShdw>
                </a:effectLst>
                <a:latin typeface="+mj-lt"/>
              </a:rPr>
              <a:t>nghiên</a:t>
            </a:r>
            <a:r>
              <a:rPr lang="en-US" sz="1600" dirty="0">
                <a:ln w="0"/>
                <a:solidFill>
                  <a:schemeClr val="accent1"/>
                </a:solidFill>
                <a:effectLst>
                  <a:outerShdw blurRad="38100" dist="25400" dir="5400000" algn="ctr" rotWithShape="0">
                    <a:srgbClr val="6E747A">
                      <a:alpha val="43000"/>
                    </a:srgbClr>
                  </a:outerShdw>
                </a:effectLst>
                <a:latin typeface="+mj-lt"/>
              </a:rPr>
              <a:t> </a:t>
            </a:r>
            <a:r>
              <a:rPr lang="en-US" sz="1600" dirty="0" err="1">
                <a:ln w="0"/>
                <a:solidFill>
                  <a:schemeClr val="accent1"/>
                </a:solidFill>
                <a:effectLst>
                  <a:outerShdw blurRad="38100" dist="25400" dir="5400000" algn="ctr" rotWithShape="0">
                    <a:srgbClr val="6E747A">
                      <a:alpha val="43000"/>
                    </a:srgbClr>
                  </a:outerShdw>
                </a:effectLst>
                <a:latin typeface="+mj-lt"/>
              </a:rPr>
              <a:t>cứu</a:t>
            </a:r>
            <a:r>
              <a:rPr lang="en-US" sz="1600" dirty="0">
                <a:ln w="0"/>
                <a:solidFill>
                  <a:schemeClr val="accent1"/>
                </a:solidFill>
                <a:effectLst>
                  <a:outerShdw blurRad="38100" dist="25400" dir="5400000" algn="ctr" rotWithShape="0">
                    <a:srgbClr val="6E747A">
                      <a:alpha val="43000"/>
                    </a:srgbClr>
                  </a:outerShdw>
                </a:effectLst>
                <a:latin typeface="+mj-lt"/>
              </a:rPr>
              <a:t> </a:t>
            </a:r>
            <a:r>
              <a:rPr lang="en-US" sz="1600" dirty="0" err="1">
                <a:ln w="0"/>
                <a:solidFill>
                  <a:schemeClr val="accent1"/>
                </a:solidFill>
                <a:effectLst>
                  <a:outerShdw blurRad="38100" dist="25400" dir="5400000" algn="ctr" rotWithShape="0">
                    <a:srgbClr val="6E747A">
                      <a:alpha val="43000"/>
                    </a:srgbClr>
                  </a:outerShdw>
                </a:effectLst>
                <a:latin typeface="+mj-lt"/>
              </a:rPr>
              <a:t>và</a:t>
            </a:r>
            <a:r>
              <a:rPr lang="en-US" sz="1600" dirty="0">
                <a:ln w="0"/>
                <a:solidFill>
                  <a:schemeClr val="accent1"/>
                </a:solidFill>
                <a:effectLst>
                  <a:outerShdw blurRad="38100" dist="25400" dir="5400000" algn="ctr" rotWithShape="0">
                    <a:srgbClr val="6E747A">
                      <a:alpha val="43000"/>
                    </a:srgbClr>
                  </a:outerShdw>
                </a:effectLst>
                <a:latin typeface="+mj-lt"/>
              </a:rPr>
              <a:t> </a:t>
            </a:r>
            <a:r>
              <a:rPr lang="en-US" sz="1600" dirty="0" err="1">
                <a:ln w="0"/>
                <a:solidFill>
                  <a:schemeClr val="accent1"/>
                </a:solidFill>
                <a:effectLst>
                  <a:outerShdw blurRad="38100" dist="25400" dir="5400000" algn="ctr" rotWithShape="0">
                    <a:srgbClr val="6E747A">
                      <a:alpha val="43000"/>
                    </a:srgbClr>
                  </a:outerShdw>
                </a:effectLst>
                <a:latin typeface="+mj-lt"/>
              </a:rPr>
              <a:t>hoàn</a:t>
            </a:r>
            <a:r>
              <a:rPr lang="en-US" sz="1600" dirty="0">
                <a:ln w="0"/>
                <a:solidFill>
                  <a:schemeClr val="accent1"/>
                </a:solidFill>
                <a:effectLst>
                  <a:outerShdw blurRad="38100" dist="25400" dir="5400000" algn="ctr" rotWithShape="0">
                    <a:srgbClr val="6E747A">
                      <a:alpha val="43000"/>
                    </a:srgbClr>
                  </a:outerShdw>
                </a:effectLst>
                <a:latin typeface="+mj-lt"/>
              </a:rPr>
              <a:t> </a:t>
            </a:r>
            <a:r>
              <a:rPr lang="en-US" sz="1600" dirty="0" err="1">
                <a:ln w="0"/>
                <a:solidFill>
                  <a:schemeClr val="accent1"/>
                </a:solidFill>
                <a:effectLst>
                  <a:outerShdw blurRad="38100" dist="25400" dir="5400000" algn="ctr" rotWithShape="0">
                    <a:srgbClr val="6E747A">
                      <a:alpha val="43000"/>
                    </a:srgbClr>
                  </a:outerShdw>
                </a:effectLst>
                <a:latin typeface="+mj-lt"/>
              </a:rPr>
              <a:t>thiện</a:t>
            </a:r>
            <a:r>
              <a:rPr lang="en-US" sz="1600" dirty="0">
                <a:ln w="0"/>
                <a:solidFill>
                  <a:schemeClr val="accent1"/>
                </a:solidFill>
                <a:effectLst>
                  <a:outerShdw blurRad="38100" dist="25400" dir="5400000" algn="ctr" rotWithShape="0">
                    <a:srgbClr val="6E747A">
                      <a:alpha val="43000"/>
                    </a:srgbClr>
                  </a:outerShdw>
                </a:effectLst>
                <a:latin typeface="+mj-lt"/>
              </a:rPr>
              <a:t> </a:t>
            </a:r>
            <a:r>
              <a:rPr lang="en-US" sz="1600" dirty="0" err="1">
                <a:ln w="0"/>
                <a:solidFill>
                  <a:schemeClr val="accent1"/>
                </a:solidFill>
                <a:effectLst>
                  <a:outerShdw blurRad="38100" dist="25400" dir="5400000" algn="ctr" rotWithShape="0">
                    <a:srgbClr val="6E747A">
                      <a:alpha val="43000"/>
                    </a:srgbClr>
                  </a:outerShdw>
                </a:effectLst>
                <a:latin typeface="+mj-lt"/>
              </a:rPr>
              <a:t>trên</a:t>
            </a:r>
            <a:r>
              <a:rPr lang="en-US" sz="1600" dirty="0">
                <a:ln w="0"/>
                <a:solidFill>
                  <a:schemeClr val="accent1"/>
                </a:solidFill>
                <a:effectLst>
                  <a:outerShdw blurRad="38100" dist="25400" dir="5400000" algn="ctr" rotWithShape="0">
                    <a:srgbClr val="6E747A">
                      <a:alpha val="43000"/>
                    </a:srgbClr>
                  </a:outerShdw>
                </a:effectLst>
                <a:latin typeface="+mj-lt"/>
              </a:rPr>
              <a:t> </a:t>
            </a:r>
            <a:r>
              <a:rPr lang="en-US" sz="1600" dirty="0" err="1">
                <a:ln w="0"/>
                <a:solidFill>
                  <a:schemeClr val="accent1"/>
                </a:solidFill>
                <a:effectLst>
                  <a:outerShdw blurRad="38100" dist="25400" dir="5400000" algn="ctr" rotWithShape="0">
                    <a:srgbClr val="6E747A">
                      <a:alpha val="43000"/>
                    </a:srgbClr>
                  </a:outerShdw>
                </a:effectLst>
                <a:latin typeface="+mj-lt"/>
              </a:rPr>
              <a:t>cơ</a:t>
            </a:r>
            <a:r>
              <a:rPr lang="en-US" sz="1600" dirty="0">
                <a:ln w="0"/>
                <a:solidFill>
                  <a:schemeClr val="accent1"/>
                </a:solidFill>
                <a:effectLst>
                  <a:outerShdw blurRad="38100" dist="25400" dir="5400000" algn="ctr" rotWithShape="0">
                    <a:srgbClr val="6E747A">
                      <a:alpha val="43000"/>
                    </a:srgbClr>
                  </a:outerShdw>
                </a:effectLst>
                <a:latin typeface="+mj-lt"/>
              </a:rPr>
              <a:t> </a:t>
            </a:r>
            <a:r>
              <a:rPr lang="en-US" sz="1600" dirty="0" err="1">
                <a:ln w="0"/>
                <a:solidFill>
                  <a:schemeClr val="accent1"/>
                </a:solidFill>
                <a:effectLst>
                  <a:outerShdw blurRad="38100" dist="25400" dir="5400000" algn="ctr" rotWithShape="0">
                    <a:srgbClr val="6E747A">
                      <a:alpha val="43000"/>
                    </a:srgbClr>
                  </a:outerShdw>
                </a:effectLst>
                <a:latin typeface="+mj-lt"/>
              </a:rPr>
              <a:t>sở</a:t>
            </a:r>
            <a:r>
              <a:rPr lang="en-US" sz="1600" dirty="0">
                <a:ln w="0"/>
                <a:solidFill>
                  <a:schemeClr val="accent1"/>
                </a:solidFill>
                <a:effectLst>
                  <a:outerShdw blurRad="38100" dist="25400" dir="5400000" algn="ctr" rotWithShape="0">
                    <a:srgbClr val="6E747A">
                      <a:alpha val="43000"/>
                    </a:srgbClr>
                  </a:outerShdw>
                </a:effectLst>
                <a:latin typeface="+mj-lt"/>
              </a:rPr>
              <a:t> </a:t>
            </a:r>
            <a:r>
              <a:rPr lang="en-US" sz="1600" dirty="0" err="1">
                <a:ln w="0"/>
                <a:solidFill>
                  <a:schemeClr val="accent1"/>
                </a:solidFill>
                <a:effectLst>
                  <a:outerShdw blurRad="38100" dist="25400" dir="5400000" algn="ctr" rotWithShape="0">
                    <a:srgbClr val="6E747A">
                      <a:alpha val="43000"/>
                    </a:srgbClr>
                  </a:outerShdw>
                </a:effectLst>
                <a:latin typeface="+mj-lt"/>
              </a:rPr>
              <a:t>giải</a:t>
            </a:r>
            <a:r>
              <a:rPr lang="en-US" sz="1600" dirty="0">
                <a:ln w="0"/>
                <a:solidFill>
                  <a:schemeClr val="accent1"/>
                </a:solidFill>
                <a:effectLst>
                  <a:outerShdw blurRad="38100" dist="25400" dir="5400000" algn="ctr" rotWithShape="0">
                    <a:srgbClr val="6E747A">
                      <a:alpha val="43000"/>
                    </a:srgbClr>
                  </a:outerShdw>
                </a:effectLst>
                <a:latin typeface="+mj-lt"/>
              </a:rPr>
              <a:t> </a:t>
            </a:r>
            <a:r>
              <a:rPr lang="en-US" sz="1600" dirty="0" err="1">
                <a:ln w="0"/>
                <a:solidFill>
                  <a:schemeClr val="accent1"/>
                </a:solidFill>
                <a:effectLst>
                  <a:outerShdw blurRad="38100" dist="25400" dir="5400000" algn="ctr" rotWithShape="0">
                    <a:srgbClr val="6E747A">
                      <a:alpha val="43000"/>
                    </a:srgbClr>
                  </a:outerShdw>
                </a:effectLst>
                <a:latin typeface="+mj-lt"/>
              </a:rPr>
              <a:t>quyết</a:t>
            </a:r>
            <a:r>
              <a:rPr lang="en-US" sz="1600" dirty="0">
                <a:ln w="0"/>
                <a:solidFill>
                  <a:schemeClr val="accent1"/>
                </a:solidFill>
                <a:effectLst>
                  <a:outerShdw blurRad="38100" dist="25400" dir="5400000" algn="ctr" rotWithShape="0">
                    <a:srgbClr val="6E747A">
                      <a:alpha val="43000"/>
                    </a:srgbClr>
                  </a:outerShdw>
                </a:effectLst>
                <a:latin typeface="+mj-lt"/>
              </a:rPr>
              <a:t> </a:t>
            </a:r>
            <a:r>
              <a:rPr lang="en-US" sz="1600" dirty="0" err="1">
                <a:ln w="0"/>
                <a:solidFill>
                  <a:schemeClr val="accent1"/>
                </a:solidFill>
                <a:effectLst>
                  <a:outerShdw blurRad="38100" dist="25400" dir="5400000" algn="ctr" rotWithShape="0">
                    <a:srgbClr val="6E747A">
                      <a:alpha val="43000"/>
                    </a:srgbClr>
                  </a:outerShdw>
                </a:effectLst>
                <a:latin typeface="+mj-lt"/>
              </a:rPr>
              <a:t>các</a:t>
            </a:r>
            <a:r>
              <a:rPr lang="en-US" sz="1600" dirty="0">
                <a:ln w="0"/>
                <a:solidFill>
                  <a:schemeClr val="accent1"/>
                </a:solidFill>
                <a:effectLst>
                  <a:outerShdw blurRad="38100" dist="25400" dir="5400000" algn="ctr" rotWithShape="0">
                    <a:srgbClr val="6E747A">
                      <a:alpha val="43000"/>
                    </a:srgbClr>
                  </a:outerShdw>
                </a:effectLst>
                <a:latin typeface="+mj-lt"/>
              </a:rPr>
              <a:t> </a:t>
            </a:r>
            <a:r>
              <a:rPr lang="en-US" sz="1600" dirty="0" err="1">
                <a:ln w="0"/>
                <a:solidFill>
                  <a:schemeClr val="accent1"/>
                </a:solidFill>
                <a:effectLst>
                  <a:outerShdw blurRad="38100" dist="25400" dir="5400000" algn="ctr" rotWithShape="0">
                    <a:srgbClr val="6E747A">
                      <a:alpha val="43000"/>
                    </a:srgbClr>
                  </a:outerShdw>
                </a:effectLst>
                <a:latin typeface="+mj-lt"/>
              </a:rPr>
              <a:t>nhu</a:t>
            </a:r>
            <a:r>
              <a:rPr lang="en-US" sz="1600" dirty="0">
                <a:ln w="0"/>
                <a:solidFill>
                  <a:schemeClr val="accent1"/>
                </a:solidFill>
                <a:effectLst>
                  <a:outerShdw blurRad="38100" dist="25400" dir="5400000" algn="ctr" rotWithShape="0">
                    <a:srgbClr val="6E747A">
                      <a:alpha val="43000"/>
                    </a:srgbClr>
                  </a:outerShdw>
                </a:effectLst>
                <a:latin typeface="+mj-lt"/>
              </a:rPr>
              <a:t> </a:t>
            </a:r>
            <a:r>
              <a:rPr lang="en-US" sz="1600" dirty="0" err="1">
                <a:ln w="0"/>
                <a:solidFill>
                  <a:schemeClr val="accent1"/>
                </a:solidFill>
                <a:effectLst>
                  <a:outerShdw blurRad="38100" dist="25400" dir="5400000" algn="ctr" rotWithShape="0">
                    <a:srgbClr val="6E747A">
                      <a:alpha val="43000"/>
                    </a:srgbClr>
                  </a:outerShdw>
                </a:effectLst>
                <a:latin typeface="+mj-lt"/>
              </a:rPr>
              <a:t>cầu</a:t>
            </a:r>
            <a:r>
              <a:rPr lang="en-US" sz="1600" dirty="0">
                <a:ln w="0"/>
                <a:solidFill>
                  <a:schemeClr val="accent1"/>
                </a:solidFill>
                <a:effectLst>
                  <a:outerShdw blurRad="38100" dist="25400" dir="5400000" algn="ctr" rotWithShape="0">
                    <a:srgbClr val="6E747A">
                      <a:alpha val="43000"/>
                    </a:srgbClr>
                  </a:outerShdw>
                </a:effectLst>
                <a:latin typeface="+mj-lt"/>
              </a:rPr>
              <a:t> </a:t>
            </a:r>
            <a:r>
              <a:rPr lang="en-US" sz="1600" dirty="0" err="1">
                <a:ln w="0"/>
                <a:solidFill>
                  <a:schemeClr val="accent1"/>
                </a:solidFill>
                <a:effectLst>
                  <a:outerShdw blurRad="38100" dist="25400" dir="5400000" algn="ctr" rotWithShape="0">
                    <a:srgbClr val="6E747A">
                      <a:alpha val="43000"/>
                    </a:srgbClr>
                  </a:outerShdw>
                </a:effectLst>
                <a:latin typeface="+mj-lt"/>
              </a:rPr>
              <a:t>thực</a:t>
            </a:r>
            <a:r>
              <a:rPr lang="en-US" sz="1600" dirty="0">
                <a:ln w="0"/>
                <a:solidFill>
                  <a:schemeClr val="accent1"/>
                </a:solidFill>
                <a:effectLst>
                  <a:outerShdw blurRad="38100" dist="25400" dir="5400000" algn="ctr" rotWithShape="0">
                    <a:srgbClr val="6E747A">
                      <a:alpha val="43000"/>
                    </a:srgbClr>
                  </a:outerShdw>
                </a:effectLst>
                <a:latin typeface="+mj-lt"/>
              </a:rPr>
              <a:t> </a:t>
            </a:r>
            <a:r>
              <a:rPr lang="en-US" sz="1600" dirty="0" err="1">
                <a:ln w="0"/>
                <a:solidFill>
                  <a:schemeClr val="accent1"/>
                </a:solidFill>
                <a:effectLst>
                  <a:outerShdw blurRad="38100" dist="25400" dir="5400000" algn="ctr" rotWithShape="0">
                    <a:srgbClr val="6E747A">
                      <a:alpha val="43000"/>
                    </a:srgbClr>
                  </a:outerShdw>
                </a:effectLst>
                <a:latin typeface="+mj-lt"/>
              </a:rPr>
              <a:t>tiễn</a:t>
            </a:r>
            <a:r>
              <a:rPr lang="en-US" sz="1600" dirty="0">
                <a:ln w="0"/>
                <a:solidFill>
                  <a:schemeClr val="accent1"/>
                </a:solidFill>
                <a:effectLst>
                  <a:outerShdw blurRad="38100" dist="25400" dir="5400000" algn="ctr" rotWithShape="0">
                    <a:srgbClr val="6E747A">
                      <a:alpha val="43000"/>
                    </a:srgbClr>
                  </a:outerShdw>
                </a:effectLst>
                <a:latin typeface="+mj-lt"/>
              </a:rPr>
              <a:t> ở </a:t>
            </a:r>
            <a:r>
              <a:rPr lang="en-US" sz="1600" dirty="0" err="1">
                <a:ln w="0"/>
                <a:solidFill>
                  <a:schemeClr val="accent1"/>
                </a:solidFill>
                <a:effectLst>
                  <a:outerShdw blurRad="38100" dist="25400" dir="5400000" algn="ctr" rotWithShape="0">
                    <a:srgbClr val="6E747A">
                      <a:alpha val="43000"/>
                    </a:srgbClr>
                  </a:outerShdw>
                </a:effectLst>
                <a:latin typeface="+mj-lt"/>
              </a:rPr>
              <a:t>trên</a:t>
            </a:r>
            <a:r>
              <a:rPr lang="en-US" sz="1600" dirty="0">
                <a:ln w="0"/>
                <a:solidFill>
                  <a:schemeClr val="accent1"/>
                </a:solidFill>
                <a:effectLst>
                  <a:outerShdw blurRad="38100" dist="25400" dir="5400000" algn="ctr" rotWithShape="0">
                    <a:srgbClr val="6E747A">
                      <a:alpha val="43000"/>
                    </a:srgbClr>
                  </a:outerShdw>
                </a:effectLst>
                <a:latin typeface="+mj-lt"/>
              </a:rPr>
              <a:t>. </a:t>
            </a:r>
          </a:p>
        </p:txBody>
      </p:sp>
      <p:pic>
        <p:nvPicPr>
          <p:cNvPr id="3" name="Picture 6" descr="A picture containing person&#10;&#10;Description automatically generated">
            <a:extLst>
              <a:ext uri="{FF2B5EF4-FFF2-40B4-BE49-F238E27FC236}">
                <a16:creationId xmlns:a16="http://schemas.microsoft.com/office/drawing/2014/main" id="{351B2134-2DBB-1F0C-F52B-F7148672B628}"/>
              </a:ext>
            </a:extLst>
          </p:cNvPr>
          <p:cNvPicPr>
            <a:picLocks noChangeAspect="1"/>
          </p:cNvPicPr>
          <p:nvPr/>
        </p:nvPicPr>
        <p:blipFill>
          <a:blip r:embed="rId3"/>
          <a:stretch>
            <a:fillRect/>
          </a:stretch>
        </p:blipFill>
        <p:spPr>
          <a:xfrm>
            <a:off x="1292019" y="1189427"/>
            <a:ext cx="1923037" cy="13110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7" descr="A pair of feet in a cage&#10;&#10;Description automatically generated with low confidence">
            <a:extLst>
              <a:ext uri="{FF2B5EF4-FFF2-40B4-BE49-F238E27FC236}">
                <a16:creationId xmlns:a16="http://schemas.microsoft.com/office/drawing/2014/main" id="{5BBC86C9-9859-FE5E-B891-C1E91D9282B3}"/>
              </a:ext>
            </a:extLst>
          </p:cNvPr>
          <p:cNvPicPr>
            <a:picLocks noChangeAspect="1"/>
          </p:cNvPicPr>
          <p:nvPr/>
        </p:nvPicPr>
        <p:blipFill>
          <a:blip r:embed="rId4"/>
          <a:stretch>
            <a:fillRect/>
          </a:stretch>
        </p:blipFill>
        <p:spPr>
          <a:xfrm>
            <a:off x="3664775" y="1178843"/>
            <a:ext cx="1981506" cy="13216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8" descr="A picture containing building, outdoor, stone, step&#10;&#10;Description automatically generated">
            <a:extLst>
              <a:ext uri="{FF2B5EF4-FFF2-40B4-BE49-F238E27FC236}">
                <a16:creationId xmlns:a16="http://schemas.microsoft.com/office/drawing/2014/main" id="{E5340704-CE2F-112E-6F21-5DC0295E8A99}"/>
              </a:ext>
            </a:extLst>
          </p:cNvPr>
          <p:cNvPicPr>
            <a:picLocks noChangeAspect="1"/>
          </p:cNvPicPr>
          <p:nvPr/>
        </p:nvPicPr>
        <p:blipFill>
          <a:blip r:embed="rId5"/>
          <a:stretch>
            <a:fillRect/>
          </a:stretch>
        </p:blipFill>
        <p:spPr>
          <a:xfrm>
            <a:off x="6096000" y="1168180"/>
            <a:ext cx="1923037" cy="13003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9" descr="A picture containing person&#10;&#10;Description automatically generated">
            <a:extLst>
              <a:ext uri="{FF2B5EF4-FFF2-40B4-BE49-F238E27FC236}">
                <a16:creationId xmlns:a16="http://schemas.microsoft.com/office/drawing/2014/main" id="{1C344D70-4431-1D98-64C7-19F0622C5582}"/>
              </a:ext>
            </a:extLst>
          </p:cNvPr>
          <p:cNvPicPr>
            <a:picLocks noChangeAspect="1"/>
          </p:cNvPicPr>
          <p:nvPr/>
        </p:nvPicPr>
        <p:blipFill>
          <a:blip r:embed="rId6"/>
          <a:stretch>
            <a:fillRect/>
          </a:stretch>
        </p:blipFill>
        <p:spPr>
          <a:xfrm>
            <a:off x="8424165" y="1197381"/>
            <a:ext cx="1923036" cy="12845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10" descr="A hand holding a fish&#10;&#10;Description automatically generated with low confidence">
            <a:extLst>
              <a:ext uri="{FF2B5EF4-FFF2-40B4-BE49-F238E27FC236}">
                <a16:creationId xmlns:a16="http://schemas.microsoft.com/office/drawing/2014/main" id="{CC6885DE-8CA0-5451-F7BD-A983F1C25DB6}"/>
              </a:ext>
            </a:extLst>
          </p:cNvPr>
          <p:cNvPicPr>
            <a:picLocks noChangeAspect="1"/>
          </p:cNvPicPr>
          <p:nvPr/>
        </p:nvPicPr>
        <p:blipFill>
          <a:blip r:embed="rId7"/>
          <a:stretch>
            <a:fillRect/>
          </a:stretch>
        </p:blipFill>
        <p:spPr>
          <a:xfrm>
            <a:off x="8424165" y="2711505"/>
            <a:ext cx="1981506" cy="1284589"/>
          </a:xfrm>
          <a:prstGeom prst="rect">
            <a:avLst/>
          </a:prstGeom>
          <a:ln w="88900" cap="sq" cmpd="thickThin">
            <a:solidFill>
              <a:srgbClr val="000000"/>
            </a:solidFill>
            <a:prstDash val="solid"/>
            <a:miter lim="800000"/>
          </a:ln>
          <a:effectLst>
            <a:innerShdw blurRad="76200">
              <a:srgbClr val="000000"/>
            </a:innerShdw>
          </a:effectLst>
        </p:spPr>
      </p:pic>
      <p:pic>
        <p:nvPicPr>
          <p:cNvPr id="9" name="Picture 13">
            <a:extLst>
              <a:ext uri="{FF2B5EF4-FFF2-40B4-BE49-F238E27FC236}">
                <a16:creationId xmlns:a16="http://schemas.microsoft.com/office/drawing/2014/main" id="{D51B5054-9E74-CA1F-9467-CD1230A680E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71480" y="3843499"/>
            <a:ext cx="1345119" cy="2250647"/>
          </a:xfrm>
          <a:prstGeom prst="rect">
            <a:avLst/>
          </a:prstGeom>
        </p:spPr>
      </p:pic>
      <p:pic>
        <p:nvPicPr>
          <p:cNvPr id="10" name="Picture 14">
            <a:extLst>
              <a:ext uri="{FF2B5EF4-FFF2-40B4-BE49-F238E27FC236}">
                <a16:creationId xmlns:a16="http://schemas.microsoft.com/office/drawing/2014/main" id="{D417B741-EC2C-51A5-DB09-BDE66057830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56900" y="4591204"/>
            <a:ext cx="925635" cy="1350347"/>
          </a:xfrm>
          <a:prstGeom prst="rect">
            <a:avLst/>
          </a:prstGeom>
        </p:spPr>
      </p:pic>
      <p:pic>
        <p:nvPicPr>
          <p:cNvPr id="11" name="Picture 15">
            <a:extLst>
              <a:ext uri="{FF2B5EF4-FFF2-40B4-BE49-F238E27FC236}">
                <a16:creationId xmlns:a16="http://schemas.microsoft.com/office/drawing/2014/main" id="{5D3FE740-CE00-BE68-DAD8-F04F10C105A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67177" y="3818199"/>
            <a:ext cx="1345800" cy="2250647"/>
          </a:xfrm>
          <a:prstGeom prst="rect">
            <a:avLst/>
          </a:prstGeom>
        </p:spPr>
      </p:pic>
    </p:spTree>
    <p:extLst>
      <p:ext uri="{BB962C8B-B14F-4D97-AF65-F5344CB8AC3E}">
        <p14:creationId xmlns:p14="http://schemas.microsoft.com/office/powerpoint/2010/main" val="91763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circle(in)">
                                      <p:cBhvr>
                                        <p:cTn id="34" dur="2000"/>
                                        <p:tgtEl>
                                          <p:spTgt spid="2"/>
                                        </p:tgtEl>
                                      </p:cBhvr>
                                    </p:animEffect>
                                  </p:childTnLst>
                                </p:cTn>
                              </p:par>
                              <p:par>
                                <p:cTn id="35" presetID="6"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circle(in)">
                                      <p:cBhvr>
                                        <p:cTn id="37" dur="2000"/>
                                        <p:tgtEl>
                                          <p:spTgt spid="9"/>
                                        </p:tgtEl>
                                      </p:cBhvr>
                                    </p:animEffect>
                                  </p:childTnLst>
                                </p:cTn>
                              </p:par>
                              <p:par>
                                <p:cTn id="38" presetID="6" presetClass="entr" presetSubtype="16"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circle(in)">
                                      <p:cBhvr>
                                        <p:cTn id="40" dur="2000"/>
                                        <p:tgtEl>
                                          <p:spTgt spid="10"/>
                                        </p:tgtEl>
                                      </p:cBhvr>
                                    </p:animEffect>
                                  </p:childTnLst>
                                </p:cTn>
                              </p:par>
                              <p:par>
                                <p:cTn id="41" presetID="6" presetClass="entr" presetSubtype="16"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circle(in)">
                                      <p:cBhvr>
                                        <p:cTn id="4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22</a:t>
            </a:fld>
            <a:endParaRPr lang="en-US"/>
          </a:p>
        </p:txBody>
      </p:sp>
      <p:sp>
        <p:nvSpPr>
          <p:cNvPr id="2" name="TextBox 3">
            <a:extLst>
              <a:ext uri="{FF2B5EF4-FFF2-40B4-BE49-F238E27FC236}">
                <a16:creationId xmlns:a16="http://schemas.microsoft.com/office/drawing/2014/main" id="{63718639-B601-85ED-E3A6-EA2B1F77F150}"/>
              </a:ext>
            </a:extLst>
          </p:cNvPr>
          <p:cNvSpPr txBox="1"/>
          <p:nvPr/>
        </p:nvSpPr>
        <p:spPr>
          <a:xfrm>
            <a:off x="883586" y="1076439"/>
            <a:ext cx="5379958" cy="461665"/>
          </a:xfrm>
          <a:prstGeom prst="rect">
            <a:avLst/>
          </a:prstGeom>
          <a:noFill/>
        </p:spPr>
        <p:txBody>
          <a:bodyPr wrap="square" rtlCol="0">
            <a:spAutoFit/>
          </a:bodyPr>
          <a:lstStyle/>
          <a:p>
            <a:pPr algn="just"/>
            <a:r>
              <a:rPr lang="en-US" sz="1200" b="1" dirty="0"/>
              <a:t>ỐP LÁT GẠCH ĐÁ CÓ KÍCH THƯỚC &amp; ĐỘ HÚT NƯỚC TRUNG BÌNH TRONG ĐIỀU KIỆN CHUẨN HOẶC KHU VỰC ẨM ƯỚT </a:t>
            </a:r>
            <a:endParaRPr lang="en-US" sz="1200" dirty="0"/>
          </a:p>
        </p:txBody>
      </p:sp>
      <p:cxnSp>
        <p:nvCxnSpPr>
          <p:cNvPr id="3" name="Straight Connector 4">
            <a:extLst>
              <a:ext uri="{FF2B5EF4-FFF2-40B4-BE49-F238E27FC236}">
                <a16:creationId xmlns:a16="http://schemas.microsoft.com/office/drawing/2014/main" id="{137A6D44-A751-7827-F4F7-0DCF5F810F23}"/>
              </a:ext>
            </a:extLst>
          </p:cNvPr>
          <p:cNvCxnSpPr>
            <a:cxnSpLocks/>
          </p:cNvCxnSpPr>
          <p:nvPr/>
        </p:nvCxnSpPr>
        <p:spPr>
          <a:xfrm flipV="1">
            <a:off x="946977" y="1549063"/>
            <a:ext cx="5253175" cy="7389"/>
          </a:xfrm>
          <a:prstGeom prst="line">
            <a:avLst/>
          </a:prstGeom>
          <a:ln w="53975">
            <a:solidFill>
              <a:srgbClr val="1D75BC"/>
            </a:solidFill>
          </a:ln>
          <a:effectLst>
            <a:reflection endPos="0" dist="50800" dir="5400000" sy="-100000" algn="bl" rotWithShape="0"/>
          </a:effectLst>
        </p:spPr>
        <p:style>
          <a:lnRef idx="3">
            <a:schemeClr val="accent3"/>
          </a:lnRef>
          <a:fillRef idx="0">
            <a:schemeClr val="accent3"/>
          </a:fillRef>
          <a:effectRef idx="2">
            <a:schemeClr val="accent3"/>
          </a:effectRef>
          <a:fontRef idx="minor">
            <a:schemeClr val="tx1"/>
          </a:fontRef>
        </p:style>
      </p:cxnSp>
      <p:sp>
        <p:nvSpPr>
          <p:cNvPr id="4" name="Rectangle 6">
            <a:extLst>
              <a:ext uri="{FF2B5EF4-FFF2-40B4-BE49-F238E27FC236}">
                <a16:creationId xmlns:a16="http://schemas.microsoft.com/office/drawing/2014/main" id="{1880E191-F447-4BBD-33B0-2924AFE2D57B}"/>
              </a:ext>
            </a:extLst>
          </p:cNvPr>
          <p:cNvSpPr/>
          <p:nvPr/>
        </p:nvSpPr>
        <p:spPr>
          <a:xfrm>
            <a:off x="672262" y="2231904"/>
            <a:ext cx="3666979" cy="3403111"/>
          </a:xfrm>
          <a:prstGeom prst="rect">
            <a:avLst/>
          </a:prstGeom>
        </p:spPr>
        <p:txBody>
          <a:bodyPr wrap="square">
            <a:spAutoFit/>
          </a:bodyPr>
          <a:lstStyle/>
          <a:p>
            <a:pPr algn="just">
              <a:lnSpc>
                <a:spcPts val="2000"/>
              </a:lnSpc>
            </a:pPr>
            <a:r>
              <a:rPr lang="en-US" sz="1200" b="1" i="1" dirty="0">
                <a:latin typeface="Calibri Light" panose="020F0302020204030204" pitchFamily="34" charset="0"/>
                <a:cs typeface="Calibri Light" panose="020F0302020204030204" pitchFamily="34" charset="0"/>
              </a:rPr>
              <a:t>     </a:t>
            </a:r>
            <a:r>
              <a:rPr lang="vi-VN" sz="1400" b="1" i="1" dirty="0">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Lemax Easy Bond </a:t>
            </a:r>
            <a:r>
              <a:rPr lang="vi-VN" sz="1200" dirty="0">
                <a:latin typeface="Calibri Light" panose="020F0302020204030204" pitchFamily="34" charset="0"/>
                <a:cs typeface="Calibri Light" panose="020F0302020204030204" pitchFamily="34" charset="0"/>
              </a:rPr>
              <a:t>là keo ốp lát gốc xi măng đạt chuẩn chất lượng C</a:t>
            </a:r>
            <a:r>
              <a:rPr lang="en-US" sz="1200" dirty="0">
                <a:latin typeface="Calibri Light" panose="020F0302020204030204" pitchFamily="34" charset="0"/>
                <a:cs typeface="Calibri Light" panose="020F0302020204030204" pitchFamily="34" charset="0"/>
              </a:rPr>
              <a:t>1</a:t>
            </a:r>
            <a:r>
              <a:rPr lang="vi-VN" sz="1200" dirty="0">
                <a:latin typeface="Calibri Light" panose="020F0302020204030204" pitchFamily="34" charset="0"/>
                <a:cs typeface="Calibri Light" panose="020F0302020204030204" pitchFamily="34" charset="0"/>
              </a:rPr>
              <a:t> theo tiêu chuẩn TCVN 7899-3:2008 &amp; ISO 13007-3:2004, với nhiều tính năng ưu việt:</a:t>
            </a:r>
          </a:p>
          <a:p>
            <a:pPr algn="just">
              <a:lnSpc>
                <a:spcPts val="2000"/>
              </a:lnSpc>
            </a:pPr>
            <a:r>
              <a:rPr lang="en-US" sz="1200" i="1" dirty="0">
                <a:latin typeface="Calibri Light" panose="020F0302020204030204" pitchFamily="34" charset="0"/>
                <a:cs typeface="Calibri Light" panose="020F0302020204030204" pitchFamily="34" charset="0"/>
              </a:rPr>
              <a:t>              </a:t>
            </a:r>
            <a:r>
              <a:rPr lang="vi-VN" sz="1200" i="1" dirty="0">
                <a:latin typeface="Calibri Light" panose="020F0302020204030204" pitchFamily="34" charset="0"/>
                <a:cs typeface="Calibri Light" panose="020F0302020204030204" pitchFamily="34" charset="0"/>
              </a:rPr>
              <a:t>- Cường độ bám dính cao</a:t>
            </a:r>
          </a:p>
          <a:p>
            <a:pPr algn="just">
              <a:lnSpc>
                <a:spcPts val="2000"/>
              </a:lnSpc>
            </a:pPr>
            <a:r>
              <a:rPr lang="en-US" sz="1200" i="1" dirty="0">
                <a:latin typeface="Calibri Light" panose="020F0302020204030204" pitchFamily="34" charset="0"/>
                <a:cs typeface="Calibri Light" panose="020F0302020204030204" pitchFamily="34" charset="0"/>
              </a:rPr>
              <a:t>              </a:t>
            </a:r>
            <a:r>
              <a:rPr lang="vi-VN" sz="1200" i="1" dirty="0">
                <a:latin typeface="Calibri Light" panose="020F0302020204030204" pitchFamily="34" charset="0"/>
                <a:cs typeface="Calibri Light" panose="020F0302020204030204" pitchFamily="34" charset="0"/>
              </a:rPr>
              <a:t>- Không co ngót, không bong bộp</a:t>
            </a:r>
          </a:p>
          <a:p>
            <a:pPr algn="just">
              <a:lnSpc>
                <a:spcPts val="2000"/>
              </a:lnSpc>
            </a:pPr>
            <a:r>
              <a:rPr lang="en-US" sz="1200" i="1" dirty="0">
                <a:latin typeface="Calibri Light" panose="020F0302020204030204" pitchFamily="34" charset="0"/>
                <a:cs typeface="Calibri Light" panose="020F0302020204030204" pitchFamily="34" charset="0"/>
              </a:rPr>
              <a:t>              </a:t>
            </a:r>
            <a:r>
              <a:rPr lang="vi-VN" sz="1200" i="1" dirty="0">
                <a:latin typeface="Calibri Light" panose="020F0302020204030204" pitchFamily="34" charset="0"/>
                <a:cs typeface="Calibri Light" panose="020F0302020204030204" pitchFamily="34" charset="0"/>
              </a:rPr>
              <a:t>- Chống thấm tốt</a:t>
            </a:r>
          </a:p>
          <a:p>
            <a:pPr algn="just">
              <a:lnSpc>
                <a:spcPts val="2000"/>
              </a:lnSpc>
            </a:pPr>
            <a:r>
              <a:rPr lang="en-US" sz="1200" i="1" dirty="0">
                <a:latin typeface="Calibri Light" panose="020F0302020204030204" pitchFamily="34" charset="0"/>
                <a:cs typeface="Calibri Light" panose="020F0302020204030204" pitchFamily="34" charset="0"/>
              </a:rPr>
              <a:t>              </a:t>
            </a:r>
            <a:r>
              <a:rPr lang="vi-VN" sz="1200" i="1" dirty="0">
                <a:latin typeface="Calibri Light" panose="020F0302020204030204" pitchFamily="34" charset="0"/>
                <a:cs typeface="Calibri Light" panose="020F0302020204030204" pitchFamily="34" charset="0"/>
              </a:rPr>
              <a:t>- Thân thiện với môi trường &amp; người sử dụng</a:t>
            </a:r>
            <a:endParaRPr lang="en-US" sz="1200" i="1" dirty="0">
              <a:latin typeface="Calibri Light" panose="020F0302020204030204" pitchFamily="34" charset="0"/>
              <a:cs typeface="Calibri Light" panose="020F0302020204030204" pitchFamily="34" charset="0"/>
            </a:endParaRPr>
          </a:p>
          <a:p>
            <a:pPr algn="just">
              <a:lnSpc>
                <a:spcPts val="2000"/>
              </a:lnSpc>
            </a:pPr>
            <a:endParaRPr lang="vi-VN" sz="1200" i="1" dirty="0">
              <a:latin typeface="Calibri Light" panose="020F0302020204030204" pitchFamily="34" charset="0"/>
              <a:cs typeface="Calibri Light" panose="020F0302020204030204" pitchFamily="34" charset="0"/>
            </a:endParaRPr>
          </a:p>
          <a:p>
            <a:pPr algn="just">
              <a:lnSpc>
                <a:spcPts val="2000"/>
              </a:lnSpc>
            </a:pPr>
            <a:r>
              <a:rPr lang="en-US" sz="1400" b="1" i="1" dirty="0">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      </a:t>
            </a:r>
            <a:r>
              <a:rPr lang="vi-VN" sz="1400" b="1" i="1" dirty="0">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Lemax Easy Bond </a:t>
            </a:r>
            <a:r>
              <a:rPr lang="vi-VN" sz="1200" dirty="0">
                <a:latin typeface="Calibri Light" panose="020F0302020204030204" pitchFamily="34" charset="0"/>
                <a:cs typeface="Calibri Light" panose="020F0302020204030204" pitchFamily="34" charset="0"/>
              </a:rPr>
              <a:t>thích hợp sử dụng để ốp và lát các loại gạch Ceramic, Granite, Mosaic, đá tự</a:t>
            </a:r>
            <a:r>
              <a:rPr lang="en-US" sz="1200" dirty="0">
                <a:latin typeface="Calibri Light" panose="020F0302020204030204" pitchFamily="34" charset="0"/>
                <a:cs typeface="Calibri Light" panose="020F0302020204030204" pitchFamily="34" charset="0"/>
              </a:rPr>
              <a:t> </a:t>
            </a:r>
            <a:r>
              <a:rPr lang="vi-VN" sz="1200" dirty="0">
                <a:latin typeface="Calibri Light" panose="020F0302020204030204" pitchFamily="34" charset="0"/>
                <a:cs typeface="Calibri Light" panose="020F0302020204030204" pitchFamily="34" charset="0"/>
              </a:rPr>
              <a:t>nhiên, gạch gốm… có kích thước &amp; độ hút nước </a:t>
            </a:r>
            <a:r>
              <a:rPr lang="en-US" sz="1200" dirty="0" err="1">
                <a:latin typeface="Calibri Light" panose="020F0302020204030204" pitchFamily="34" charset="0"/>
                <a:cs typeface="Calibri Light" panose="020F0302020204030204" pitchFamily="34" charset="0"/>
              </a:rPr>
              <a:t>trung</a:t>
            </a:r>
            <a:r>
              <a:rPr lang="en-US" sz="1200" dirty="0">
                <a:latin typeface="Calibri Light" panose="020F0302020204030204" pitchFamily="34" charset="0"/>
                <a:cs typeface="Calibri Light" panose="020F0302020204030204" pitchFamily="34" charset="0"/>
              </a:rPr>
              <a:t> </a:t>
            </a:r>
            <a:r>
              <a:rPr lang="en-US" sz="1200" dirty="0" err="1">
                <a:latin typeface="Calibri Light" panose="020F0302020204030204" pitchFamily="34" charset="0"/>
                <a:cs typeface="Calibri Light" panose="020F0302020204030204" pitchFamily="34" charset="0"/>
              </a:rPr>
              <a:t>bình</a:t>
            </a:r>
            <a:r>
              <a:rPr lang="vi-VN" sz="1200" dirty="0">
                <a:latin typeface="Calibri Light" panose="020F0302020204030204" pitchFamily="34" charset="0"/>
                <a:cs typeface="Calibri Light" panose="020F0302020204030204" pitchFamily="34" charset="0"/>
              </a:rPr>
              <a:t>, ở khu vực nội thất hoặc ngoại thất có</a:t>
            </a:r>
            <a:r>
              <a:rPr lang="en-US" sz="1200" dirty="0">
                <a:latin typeface="Calibri Light" panose="020F0302020204030204" pitchFamily="34" charset="0"/>
                <a:cs typeface="Calibri Light" panose="020F0302020204030204" pitchFamily="34" charset="0"/>
              </a:rPr>
              <a:t> </a:t>
            </a:r>
            <a:r>
              <a:rPr lang="vi-VN" sz="1200" dirty="0">
                <a:latin typeface="Calibri Light" panose="020F0302020204030204" pitchFamily="34" charset="0"/>
                <a:cs typeface="Calibri Light" panose="020F0302020204030204" pitchFamily="34" charset="0"/>
              </a:rPr>
              <a:t>mái che. Khu vực có độ ẩm cao như nhà tắm, nhà bếp…</a:t>
            </a:r>
          </a:p>
        </p:txBody>
      </p:sp>
      <p:sp>
        <p:nvSpPr>
          <p:cNvPr id="6" name="TextBox 7">
            <a:extLst>
              <a:ext uri="{FF2B5EF4-FFF2-40B4-BE49-F238E27FC236}">
                <a16:creationId xmlns:a16="http://schemas.microsoft.com/office/drawing/2014/main" id="{59A263E3-259E-5233-9E7C-1E3F5029D17B}"/>
              </a:ext>
            </a:extLst>
          </p:cNvPr>
          <p:cNvSpPr txBox="1"/>
          <p:nvPr/>
        </p:nvSpPr>
        <p:spPr>
          <a:xfrm>
            <a:off x="588387" y="1637989"/>
            <a:ext cx="5309156" cy="332079"/>
          </a:xfrm>
          <a:prstGeom prst="rect">
            <a:avLst/>
          </a:prstGeom>
          <a:noFill/>
        </p:spPr>
        <p:txBody>
          <a:bodyPr wrap="square">
            <a:spAutoFit/>
          </a:bodyPr>
          <a:lstStyle/>
          <a:p>
            <a:pPr algn="just">
              <a:lnSpc>
                <a:spcPts val="2000"/>
              </a:lnSpc>
            </a:pPr>
            <a:r>
              <a:rPr lang="en-US" sz="1200" dirty="0">
                <a:latin typeface="+mj-lt"/>
              </a:rPr>
              <a:t> </a:t>
            </a:r>
            <a:r>
              <a:rPr lang="en-US" sz="1400" b="1" i="1" dirty="0" err="1">
                <a:effectLst>
                  <a:outerShdw blurRad="38100" dist="38100" dir="2700000" algn="tl">
                    <a:srgbClr val="000000">
                      <a:alpha val="43137"/>
                    </a:srgbClr>
                  </a:outerShdw>
                </a:effectLst>
                <a:latin typeface="+mj-lt"/>
              </a:rPr>
              <a:t>Keo</a:t>
            </a:r>
            <a:r>
              <a:rPr lang="en-US" sz="1400" b="1" i="1" dirty="0">
                <a:effectLst>
                  <a:outerShdw blurRad="38100" dist="38100" dir="2700000" algn="tl">
                    <a:srgbClr val="000000">
                      <a:alpha val="43137"/>
                    </a:srgbClr>
                  </a:outerShdw>
                </a:effectLst>
                <a:latin typeface="+mj-lt"/>
              </a:rPr>
              <a:t> </a:t>
            </a:r>
            <a:r>
              <a:rPr lang="en-US" sz="1400" b="1" i="1" dirty="0" err="1">
                <a:effectLst>
                  <a:outerShdw blurRad="38100" dist="38100" dir="2700000" algn="tl">
                    <a:srgbClr val="000000">
                      <a:alpha val="43137"/>
                    </a:srgbClr>
                  </a:outerShdw>
                </a:effectLst>
                <a:latin typeface="+mj-lt"/>
              </a:rPr>
              <a:t>ốp</a:t>
            </a:r>
            <a:r>
              <a:rPr lang="en-US" sz="1400" b="1" i="1" dirty="0">
                <a:effectLst>
                  <a:outerShdw blurRad="38100" dist="38100" dir="2700000" algn="tl">
                    <a:srgbClr val="000000">
                      <a:alpha val="43137"/>
                    </a:srgbClr>
                  </a:outerShdw>
                </a:effectLst>
                <a:latin typeface="+mj-lt"/>
              </a:rPr>
              <a:t> </a:t>
            </a:r>
            <a:r>
              <a:rPr lang="en-US" sz="1400" b="1" i="1" dirty="0" err="1">
                <a:effectLst>
                  <a:outerShdw blurRad="38100" dist="38100" dir="2700000" algn="tl">
                    <a:srgbClr val="000000">
                      <a:alpha val="43137"/>
                    </a:srgbClr>
                  </a:outerShdw>
                </a:effectLst>
                <a:latin typeface="+mj-lt"/>
              </a:rPr>
              <a:t>lát</a:t>
            </a:r>
            <a:r>
              <a:rPr lang="en-US" sz="1400" b="1" i="1" dirty="0">
                <a:effectLst>
                  <a:outerShdw blurRad="38100" dist="38100" dir="2700000" algn="tl">
                    <a:srgbClr val="000000">
                      <a:alpha val="43137"/>
                    </a:srgbClr>
                  </a:outerShdw>
                </a:effectLst>
                <a:latin typeface="+mj-lt"/>
              </a:rPr>
              <a:t> </a:t>
            </a:r>
            <a:r>
              <a:rPr lang="en-US" sz="1400" b="1" i="1" dirty="0" err="1">
                <a:effectLst>
                  <a:outerShdw blurRad="38100" dist="38100" dir="2700000" algn="tl">
                    <a:srgbClr val="000000">
                      <a:alpha val="43137"/>
                    </a:srgbClr>
                  </a:outerShdw>
                </a:effectLst>
                <a:latin typeface="+mj-lt"/>
              </a:rPr>
              <a:t>Lemax</a:t>
            </a:r>
            <a:r>
              <a:rPr lang="en-US" sz="1400" b="1" i="1" dirty="0">
                <a:effectLst>
                  <a:outerShdw blurRad="38100" dist="38100" dir="2700000" algn="tl">
                    <a:srgbClr val="000000">
                      <a:alpha val="43137"/>
                    </a:srgbClr>
                  </a:outerShdw>
                </a:effectLst>
                <a:latin typeface="+mj-lt"/>
              </a:rPr>
              <a:t> Easy Bond </a:t>
            </a:r>
          </a:p>
        </p:txBody>
      </p:sp>
      <p:pic>
        <p:nvPicPr>
          <p:cNvPr id="7" name="Picture 12">
            <a:extLst>
              <a:ext uri="{FF2B5EF4-FFF2-40B4-BE49-F238E27FC236}">
                <a16:creationId xmlns:a16="http://schemas.microsoft.com/office/drawing/2014/main" id="{4E5992CA-28A9-5A6A-DF2C-76BE216841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0864" y="2332319"/>
            <a:ext cx="2175586" cy="3640181"/>
          </a:xfrm>
          <a:prstGeom prst="rect">
            <a:avLst/>
          </a:prstGeom>
        </p:spPr>
      </p:pic>
      <p:pic>
        <p:nvPicPr>
          <p:cNvPr id="8" name="Picture 14">
            <a:extLst>
              <a:ext uri="{FF2B5EF4-FFF2-40B4-BE49-F238E27FC236}">
                <a16:creationId xmlns:a16="http://schemas.microsoft.com/office/drawing/2014/main" id="{865F3523-3547-9030-010F-40298B76A4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1012" y="3600504"/>
            <a:ext cx="2944274" cy="13620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492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23</a:t>
            </a:fld>
            <a:endParaRPr lang="en-US"/>
          </a:p>
        </p:txBody>
      </p:sp>
      <p:pic>
        <p:nvPicPr>
          <p:cNvPr id="2" name="Picture 3">
            <a:extLst>
              <a:ext uri="{FF2B5EF4-FFF2-40B4-BE49-F238E27FC236}">
                <a16:creationId xmlns:a16="http://schemas.microsoft.com/office/drawing/2014/main" id="{2853076B-A1DF-21CE-D8D1-09271F1E4117}"/>
              </a:ext>
            </a:extLst>
          </p:cNvPr>
          <p:cNvPicPr>
            <a:picLocks noChangeAspect="1"/>
          </p:cNvPicPr>
          <p:nvPr/>
        </p:nvPicPr>
        <p:blipFill>
          <a:blip r:embed="rId3"/>
          <a:stretch>
            <a:fillRect/>
          </a:stretch>
        </p:blipFill>
        <p:spPr>
          <a:xfrm>
            <a:off x="756681" y="1314745"/>
            <a:ext cx="9549630" cy="2432806"/>
          </a:xfrm>
          <a:prstGeom prst="rect">
            <a:avLst/>
          </a:prstGeom>
        </p:spPr>
      </p:pic>
      <p:sp>
        <p:nvSpPr>
          <p:cNvPr id="3" name="Parallelogram 4">
            <a:extLst>
              <a:ext uri="{FF2B5EF4-FFF2-40B4-BE49-F238E27FC236}">
                <a16:creationId xmlns:a16="http://schemas.microsoft.com/office/drawing/2014/main" id="{3F2EBDFF-2D86-166D-94DC-5D76AFB2F0D4}"/>
              </a:ext>
            </a:extLst>
          </p:cNvPr>
          <p:cNvSpPr/>
          <p:nvPr/>
        </p:nvSpPr>
        <p:spPr>
          <a:xfrm>
            <a:off x="676468" y="899723"/>
            <a:ext cx="4205582"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SO SÁNH THÔNG SỐ KỸ THUẬT CẤP C1</a:t>
            </a:r>
          </a:p>
        </p:txBody>
      </p:sp>
      <p:sp>
        <p:nvSpPr>
          <p:cNvPr id="4" name="Parallelogram 5">
            <a:extLst>
              <a:ext uri="{FF2B5EF4-FFF2-40B4-BE49-F238E27FC236}">
                <a16:creationId xmlns:a16="http://schemas.microsoft.com/office/drawing/2014/main" id="{7E56F8DC-564B-82ED-EFAA-7BC3258665F2}"/>
              </a:ext>
            </a:extLst>
          </p:cNvPr>
          <p:cNvSpPr/>
          <p:nvPr/>
        </p:nvSpPr>
        <p:spPr>
          <a:xfrm>
            <a:off x="676468" y="4163330"/>
            <a:ext cx="4205582"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ĐỊNH MỨC SỬ DỤNG EASY BOND</a:t>
            </a:r>
          </a:p>
        </p:txBody>
      </p:sp>
      <p:pic>
        <p:nvPicPr>
          <p:cNvPr id="6" name="Picture 7">
            <a:extLst>
              <a:ext uri="{FF2B5EF4-FFF2-40B4-BE49-F238E27FC236}">
                <a16:creationId xmlns:a16="http://schemas.microsoft.com/office/drawing/2014/main" id="{6B7FB957-FBA2-41C7-4425-92F93B1727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681" y="4459330"/>
            <a:ext cx="6509856" cy="1459014"/>
          </a:xfrm>
          <a:prstGeom prst="rect">
            <a:avLst/>
          </a:prstGeom>
        </p:spPr>
      </p:pic>
    </p:spTree>
    <p:extLst>
      <p:ext uri="{BB962C8B-B14F-4D97-AF65-F5344CB8AC3E}">
        <p14:creationId xmlns:p14="http://schemas.microsoft.com/office/powerpoint/2010/main" val="15816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24</a:t>
            </a:fld>
            <a:endParaRPr lang="en-US"/>
          </a:p>
        </p:txBody>
      </p:sp>
      <p:sp>
        <p:nvSpPr>
          <p:cNvPr id="2" name="TextBox 3">
            <a:extLst>
              <a:ext uri="{FF2B5EF4-FFF2-40B4-BE49-F238E27FC236}">
                <a16:creationId xmlns:a16="http://schemas.microsoft.com/office/drawing/2014/main" id="{C069F163-7F86-9C84-8490-AA221110D55A}"/>
              </a:ext>
            </a:extLst>
          </p:cNvPr>
          <p:cNvSpPr txBox="1"/>
          <p:nvPr/>
        </p:nvSpPr>
        <p:spPr>
          <a:xfrm>
            <a:off x="874196" y="1057097"/>
            <a:ext cx="7716024" cy="5232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rPr>
              <a:t>ỐP MẶT DỰNG </a:t>
            </a:r>
            <a:r>
              <a:rPr lang="en-US" sz="1400" b="1" dirty="0">
                <a:solidFill>
                  <a:prstClr val="black"/>
                </a:solidFill>
                <a:latin typeface="Calibri" panose="020F0502020204030204"/>
              </a:rPr>
              <a:t>BẰNG</a:t>
            </a:r>
            <a:r>
              <a:rPr kumimoji="0" lang="en-US" sz="1400" b="1" i="0" u="none" strike="noStrike" kern="1200" cap="none" spc="0" normalizeH="0" baseline="0" noProof="0" dirty="0">
                <a:ln>
                  <a:noFill/>
                </a:ln>
                <a:solidFill>
                  <a:prstClr val="black"/>
                </a:solidFill>
                <a:effectLst/>
                <a:uLnTx/>
                <a:uFillTx/>
                <a:latin typeface="Calibri" panose="020F0502020204030204"/>
              </a:rPr>
              <a:t> GẠCH KÍCH THƯỚC LỚN, ÍT HÚT NƯỚC HOẶC ĐÁ TỰ NHIÊN TẤM LỚN, TRỌNG LƯỢNG NẶNG, ỐP LÁT TRÊN TẤM NỀN CÓ ĐỘ BIẾN DẠNG HOẶC RUNG ĐỘNG.</a:t>
            </a:r>
            <a:endParaRPr kumimoji="0" lang="en-US" sz="1400" b="0" i="0" u="none" strike="noStrike" kern="1200" cap="none" spc="0" normalizeH="0" baseline="0" noProof="0" dirty="0">
              <a:ln>
                <a:noFill/>
              </a:ln>
              <a:solidFill>
                <a:prstClr val="black"/>
              </a:solidFill>
              <a:effectLst/>
              <a:uLnTx/>
              <a:uFillTx/>
              <a:latin typeface="Calibri" panose="020F0502020204030204"/>
            </a:endParaRPr>
          </a:p>
        </p:txBody>
      </p:sp>
      <p:cxnSp>
        <p:nvCxnSpPr>
          <p:cNvPr id="3" name="Straight Connector 4">
            <a:extLst>
              <a:ext uri="{FF2B5EF4-FFF2-40B4-BE49-F238E27FC236}">
                <a16:creationId xmlns:a16="http://schemas.microsoft.com/office/drawing/2014/main" id="{A5F0CF61-F1DF-2817-783F-9CF9C9514D08}"/>
              </a:ext>
            </a:extLst>
          </p:cNvPr>
          <p:cNvCxnSpPr>
            <a:cxnSpLocks/>
          </p:cNvCxnSpPr>
          <p:nvPr/>
        </p:nvCxnSpPr>
        <p:spPr>
          <a:xfrm>
            <a:off x="978970" y="1580317"/>
            <a:ext cx="7611250" cy="0"/>
          </a:xfrm>
          <a:prstGeom prst="line">
            <a:avLst/>
          </a:prstGeom>
          <a:ln w="53975">
            <a:solidFill>
              <a:srgbClr val="1D75BC"/>
            </a:solidFill>
          </a:ln>
          <a:effectLst>
            <a:reflection endPos="0" dist="50800" dir="5400000" sy="-100000" algn="bl" rotWithShape="0"/>
          </a:effectLst>
        </p:spPr>
        <p:style>
          <a:lnRef idx="3">
            <a:schemeClr val="accent3"/>
          </a:lnRef>
          <a:fillRef idx="0">
            <a:schemeClr val="accent3"/>
          </a:fillRef>
          <a:effectRef idx="2">
            <a:schemeClr val="accent3"/>
          </a:effectRef>
          <a:fontRef idx="minor">
            <a:schemeClr val="tx1"/>
          </a:fontRef>
        </p:style>
      </p:cxnSp>
      <p:sp>
        <p:nvSpPr>
          <p:cNvPr id="4" name="Rectangle 5">
            <a:extLst>
              <a:ext uri="{FF2B5EF4-FFF2-40B4-BE49-F238E27FC236}">
                <a16:creationId xmlns:a16="http://schemas.microsoft.com/office/drawing/2014/main" id="{28B24B6B-5CDA-6EF6-EF94-856A2EC241E9}"/>
              </a:ext>
            </a:extLst>
          </p:cNvPr>
          <p:cNvSpPr/>
          <p:nvPr/>
        </p:nvSpPr>
        <p:spPr>
          <a:xfrm>
            <a:off x="765139" y="1580317"/>
            <a:ext cx="7716024" cy="332079"/>
          </a:xfrm>
          <a:prstGeom prst="rect">
            <a:avLst/>
          </a:prstGeom>
        </p:spPr>
        <p:txBody>
          <a:bodyPr wrap="square">
            <a:spAutoFit/>
          </a:bodyPr>
          <a:lstStyle/>
          <a:p>
            <a:pPr marL="0" marR="0" lvl="0" indent="0" algn="just" defTabSz="914400" rtl="0" eaLnBrk="1" fontAlgn="auto" latinLnBrk="0" hangingPunct="1">
              <a:lnSpc>
                <a:spcPts val="2000"/>
              </a:lnSpc>
              <a:spcBef>
                <a:spcPts val="0"/>
              </a:spcBef>
              <a:spcAft>
                <a:spcPts val="0"/>
              </a:spcAft>
              <a:buClrTx/>
              <a:buSzTx/>
              <a:buFontTx/>
              <a:buNone/>
              <a:tabLst/>
              <a:defRPr/>
            </a:pPr>
            <a:r>
              <a:rPr lang="en-US" sz="1400" b="1" i="1" dirty="0" err="1">
                <a:effectLst>
                  <a:outerShdw blurRad="38100" dist="38100" dir="2700000" algn="tl">
                    <a:srgbClr val="000000">
                      <a:alpha val="43137"/>
                    </a:srgbClr>
                  </a:outerShdw>
                </a:effectLst>
                <a:latin typeface="Calibri Light" panose="020F0302020204030204"/>
              </a:rPr>
              <a:t>Keo</a:t>
            </a:r>
            <a:r>
              <a:rPr lang="en-US" sz="1400" b="1" i="1" dirty="0">
                <a:effectLst>
                  <a:outerShdw blurRad="38100" dist="38100" dir="2700000" algn="tl">
                    <a:srgbClr val="000000">
                      <a:alpha val="43137"/>
                    </a:srgbClr>
                  </a:outerShdw>
                </a:effectLst>
                <a:latin typeface="Calibri Light" panose="020F0302020204030204"/>
              </a:rPr>
              <a:t> </a:t>
            </a:r>
            <a:r>
              <a:rPr lang="en-US" sz="1400" b="1" i="1" dirty="0" err="1">
                <a:effectLst>
                  <a:outerShdw blurRad="38100" dist="38100" dir="2700000" algn="tl">
                    <a:srgbClr val="000000">
                      <a:alpha val="43137"/>
                    </a:srgbClr>
                  </a:outerShdw>
                </a:effectLst>
                <a:latin typeface="Calibri Light" panose="020F0302020204030204"/>
              </a:rPr>
              <a:t>ốp</a:t>
            </a:r>
            <a:r>
              <a:rPr lang="en-US" sz="1400" b="1" i="1" dirty="0">
                <a:effectLst>
                  <a:outerShdw blurRad="38100" dist="38100" dir="2700000" algn="tl">
                    <a:srgbClr val="000000">
                      <a:alpha val="43137"/>
                    </a:srgbClr>
                  </a:outerShdw>
                </a:effectLst>
                <a:latin typeface="Calibri Light" panose="020F0302020204030204"/>
              </a:rPr>
              <a:t> </a:t>
            </a:r>
            <a:r>
              <a:rPr lang="en-US" sz="1400" b="1" i="1" dirty="0" err="1">
                <a:effectLst>
                  <a:outerShdw blurRad="38100" dist="38100" dir="2700000" algn="tl">
                    <a:srgbClr val="000000">
                      <a:alpha val="43137"/>
                    </a:srgbClr>
                  </a:outerShdw>
                </a:effectLst>
                <a:latin typeface="Calibri Light" panose="020F0302020204030204"/>
              </a:rPr>
              <a:t>lát</a:t>
            </a:r>
            <a:r>
              <a:rPr lang="en-US" sz="1400" b="1" i="1" dirty="0">
                <a:effectLst>
                  <a:outerShdw blurRad="38100" dist="38100" dir="2700000" algn="tl">
                    <a:srgbClr val="000000">
                      <a:alpha val="43137"/>
                    </a:srgbClr>
                  </a:outerShdw>
                </a:effectLst>
                <a:latin typeface="Calibri Light" panose="020F0302020204030204"/>
              </a:rPr>
              <a:t> </a:t>
            </a:r>
            <a:r>
              <a:rPr lang="en-US" sz="1400" b="1" i="1" dirty="0" err="1">
                <a:effectLst>
                  <a:outerShdw blurRad="38100" dist="38100" dir="2700000" algn="tl">
                    <a:srgbClr val="000000">
                      <a:alpha val="43137"/>
                    </a:srgbClr>
                  </a:outerShdw>
                </a:effectLst>
                <a:latin typeface="Calibri Light" panose="020F0302020204030204"/>
              </a:rPr>
              <a:t>Lemax</a:t>
            </a:r>
            <a:r>
              <a:rPr lang="en-US" sz="1400" b="1" i="1" dirty="0">
                <a:effectLst>
                  <a:outerShdw blurRad="38100" dist="38100" dir="2700000" algn="tl">
                    <a:srgbClr val="000000">
                      <a:alpha val="43137"/>
                    </a:srgbClr>
                  </a:outerShdw>
                </a:effectLst>
                <a:latin typeface="Calibri Light" panose="020F0302020204030204"/>
              </a:rPr>
              <a:t> Ultra Bond </a:t>
            </a:r>
            <a:endParaRPr kumimoji="0" lang="en-US" sz="1400" b="1" i="1" u="none" strike="noStrike" kern="1200" cap="none" spc="0" normalizeH="0" baseline="0" noProof="0" dirty="0">
              <a:ln>
                <a:noFill/>
              </a:ln>
              <a:effectLst>
                <a:outerShdw blurRad="38100" dist="38100" dir="2700000" algn="tl">
                  <a:srgbClr val="000000">
                    <a:alpha val="43137"/>
                  </a:srgbClr>
                </a:outerShdw>
              </a:effectLst>
              <a:uLnTx/>
              <a:uFillTx/>
              <a:latin typeface="Calibri Light" panose="020F0302020204030204"/>
            </a:endParaRPr>
          </a:p>
        </p:txBody>
      </p:sp>
      <p:sp>
        <p:nvSpPr>
          <p:cNvPr id="6" name="Rectangle 6">
            <a:extLst>
              <a:ext uri="{FF2B5EF4-FFF2-40B4-BE49-F238E27FC236}">
                <a16:creationId xmlns:a16="http://schemas.microsoft.com/office/drawing/2014/main" id="{0B2BA5E4-E604-5F7C-D898-98494F03857F}"/>
              </a:ext>
            </a:extLst>
          </p:cNvPr>
          <p:cNvSpPr/>
          <p:nvPr/>
        </p:nvSpPr>
        <p:spPr>
          <a:xfrm>
            <a:off x="485195" y="1945075"/>
            <a:ext cx="5116827" cy="3659592"/>
          </a:xfrm>
          <a:prstGeom prst="rect">
            <a:avLst/>
          </a:prstGeom>
        </p:spPr>
        <p:txBody>
          <a:bodyPr wrap="square">
            <a:spAutoFit/>
          </a:bodyPr>
          <a:lstStyle/>
          <a:p>
            <a:pPr marL="0" marR="0" lvl="0" indent="0" algn="just" defTabSz="914400" rtl="0" eaLnBrk="1" fontAlgn="auto" latinLnBrk="0" hangingPunct="1">
              <a:lnSpc>
                <a:spcPts val="2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211E1E"/>
                </a:solidFill>
                <a:effectLst>
                  <a:outerShdw blurRad="38100" dist="38100" dir="2700000" algn="tl">
                    <a:srgbClr val="000000">
                      <a:alpha val="43137"/>
                    </a:srgbClr>
                  </a:outerShdw>
                </a:effectLst>
                <a:uLnTx/>
                <a:uFillTx/>
                <a:latin typeface="Calibri Light" panose="020F0302020204030204" pitchFamily="34" charset="0"/>
                <a:ea typeface="+mn-ea"/>
                <a:cs typeface="Calibri Light" panose="020F0302020204030204" pitchFamily="34" charset="0"/>
              </a:rPr>
              <a:t>       </a:t>
            </a:r>
            <a:r>
              <a:rPr kumimoji="0" lang="vi-VN" sz="1400" b="1" i="1" u="none" strike="noStrike" kern="1200" cap="none" spc="0" normalizeH="0" baseline="0" noProof="0" dirty="0">
                <a:ln>
                  <a:noFill/>
                </a:ln>
                <a:solidFill>
                  <a:srgbClr val="211E1E"/>
                </a:solidFill>
                <a:effectLst>
                  <a:outerShdw blurRad="38100" dist="38100" dir="2700000" algn="tl">
                    <a:srgbClr val="000000">
                      <a:alpha val="43137"/>
                    </a:srgbClr>
                  </a:outerShdw>
                </a:effectLst>
                <a:uLnTx/>
                <a:uFillTx/>
                <a:latin typeface="Calibri Light" panose="020F0302020204030204" pitchFamily="34" charset="0"/>
                <a:ea typeface="+mn-ea"/>
                <a:cs typeface="Calibri Light" panose="020F0302020204030204" pitchFamily="34" charset="0"/>
              </a:rPr>
              <a:t>Lemax Ultra Bond </a:t>
            </a:r>
            <a:r>
              <a:rPr kumimoji="0" lang="vi-VN" sz="1200" b="0" i="0" u="none" strike="noStrike" kern="1200" cap="none" spc="0" normalizeH="0" baseline="0" noProof="0" dirty="0">
                <a:ln>
                  <a:noFill/>
                </a:ln>
                <a:solidFill>
                  <a:srgbClr val="211E1E"/>
                </a:solidFill>
                <a:effectLst/>
                <a:uLnTx/>
                <a:uFillTx/>
                <a:latin typeface="Calibri Light" panose="020F0302020204030204" pitchFamily="34" charset="0"/>
                <a:ea typeface="+mn-ea"/>
                <a:cs typeface="Calibri Light" panose="020F0302020204030204" pitchFamily="34" charset="0"/>
              </a:rPr>
              <a:t>là keo ốp lát gốc xi măng đạt chuẩn chất lượng C2, chống trượt theo tiêu chuẩn</a:t>
            </a:r>
            <a:r>
              <a:rPr kumimoji="0" lang="en-US" sz="1200" b="0" i="0" u="none" strike="noStrike" kern="1200" cap="none" spc="0" normalizeH="0" baseline="0" noProof="0" dirty="0">
                <a:ln>
                  <a:noFill/>
                </a:ln>
                <a:solidFill>
                  <a:srgbClr val="211E1E"/>
                </a:solidFill>
                <a:effectLst/>
                <a:uLnTx/>
                <a:uFillTx/>
                <a:latin typeface="Calibri Light" panose="020F0302020204030204" pitchFamily="34" charset="0"/>
                <a:ea typeface="+mn-ea"/>
                <a:cs typeface="Calibri Light" panose="020F0302020204030204" pitchFamily="34" charset="0"/>
              </a:rPr>
              <a:t> </a:t>
            </a:r>
            <a:r>
              <a:rPr kumimoji="0" lang="vi-VN" sz="1200" b="0" i="0" u="none" strike="noStrike" kern="1200" cap="none" spc="0" normalizeH="0" baseline="0" noProof="0" dirty="0">
                <a:ln>
                  <a:noFill/>
                </a:ln>
                <a:solidFill>
                  <a:srgbClr val="211E1E"/>
                </a:solidFill>
                <a:effectLst/>
                <a:uLnTx/>
                <a:uFillTx/>
                <a:latin typeface="Calibri Light" panose="020F0302020204030204" pitchFamily="34" charset="0"/>
                <a:ea typeface="+mn-ea"/>
                <a:cs typeface="Calibri Light" panose="020F0302020204030204" pitchFamily="34" charset="0"/>
              </a:rPr>
              <a:t>TCVN 7899-3:2008 &amp; ISO 13007-3:2004, với nhiều tính năng ưu việt:</a:t>
            </a:r>
          </a:p>
          <a:p>
            <a:pPr marL="0" marR="0" lvl="0" indent="0" algn="just" defTabSz="914400" rtl="0" eaLnBrk="1" fontAlgn="auto" latinLnBrk="0" hangingPunct="1">
              <a:lnSpc>
                <a:spcPts val="2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11E1E"/>
                </a:solidFill>
                <a:effectLst/>
                <a:uLnTx/>
                <a:uFillTx/>
                <a:latin typeface="Calibri Light" panose="020F0302020204030204" pitchFamily="34" charset="0"/>
                <a:ea typeface="+mn-ea"/>
                <a:cs typeface="Calibri Light" panose="020F0302020204030204" pitchFamily="34" charset="0"/>
              </a:rPr>
              <a:t>                  </a:t>
            </a:r>
            <a:r>
              <a:rPr kumimoji="0" lang="vi-VN" sz="1200" b="0" i="0" u="none" strike="noStrike" kern="1200" cap="none" spc="0" normalizeH="0" baseline="0" noProof="0" dirty="0">
                <a:ln>
                  <a:noFill/>
                </a:ln>
                <a:solidFill>
                  <a:srgbClr val="211E1E"/>
                </a:solidFill>
                <a:effectLst/>
                <a:uLnTx/>
                <a:uFillTx/>
                <a:latin typeface="Calibri Light" panose="020F0302020204030204" pitchFamily="34" charset="0"/>
                <a:ea typeface="+mn-ea"/>
                <a:cs typeface="Calibri Light" panose="020F0302020204030204" pitchFamily="34" charset="0"/>
              </a:rPr>
              <a:t>- </a:t>
            </a:r>
            <a:r>
              <a:rPr kumimoji="0" lang="vi-VN" sz="1200" b="0" i="1" u="none" strike="noStrike" kern="1200" cap="none" spc="0" normalizeH="0" baseline="0" noProof="0" dirty="0">
                <a:ln>
                  <a:noFill/>
                </a:ln>
                <a:solidFill>
                  <a:srgbClr val="211E1E"/>
                </a:solidFill>
                <a:effectLst/>
                <a:uLnTx/>
                <a:uFillTx/>
                <a:latin typeface="Calibri Light" panose="020F0302020204030204" pitchFamily="34" charset="0"/>
                <a:cs typeface="Calibri Light" panose="020F0302020204030204" pitchFamily="34" charset="0"/>
              </a:rPr>
              <a:t>Cường độ bám dính rất cao</a:t>
            </a:r>
          </a:p>
          <a:p>
            <a:pPr marL="0" marR="0" lvl="0" indent="0" algn="just" defTabSz="914400" rtl="0" eaLnBrk="1" fontAlgn="auto" latinLnBrk="0" hangingPunct="1">
              <a:lnSpc>
                <a:spcPts val="2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211E1E"/>
                </a:solidFill>
                <a:effectLst/>
                <a:uLnTx/>
                <a:uFillTx/>
                <a:latin typeface="Calibri Light" panose="020F0302020204030204" pitchFamily="34" charset="0"/>
                <a:cs typeface="Calibri Light" panose="020F0302020204030204" pitchFamily="34" charset="0"/>
              </a:rPr>
              <a:t>                  </a:t>
            </a:r>
            <a:r>
              <a:rPr kumimoji="0" lang="vi-VN" sz="1200" b="0" i="1" u="none" strike="noStrike" kern="1200" cap="none" spc="0" normalizeH="0" baseline="0" noProof="0" dirty="0">
                <a:ln>
                  <a:noFill/>
                </a:ln>
                <a:solidFill>
                  <a:srgbClr val="211E1E"/>
                </a:solidFill>
                <a:effectLst/>
                <a:uLnTx/>
                <a:uFillTx/>
                <a:latin typeface="Calibri Light" panose="020F0302020204030204" pitchFamily="34" charset="0"/>
                <a:cs typeface="Calibri Light" panose="020F0302020204030204" pitchFamily="34" charset="0"/>
              </a:rPr>
              <a:t>- Không co ngót, không bong bộp</a:t>
            </a:r>
            <a:endParaRPr kumimoji="0" lang="en-US" sz="1200" b="0" i="1" u="none" strike="noStrike" kern="1200" cap="none" spc="0" normalizeH="0" baseline="0" noProof="0" dirty="0">
              <a:ln>
                <a:noFill/>
              </a:ln>
              <a:solidFill>
                <a:srgbClr val="211E1E"/>
              </a:solidFill>
              <a:effectLst/>
              <a:uLnTx/>
              <a:uFillTx/>
              <a:latin typeface="Calibri Light" panose="020F0302020204030204" pitchFamily="34" charset="0"/>
              <a:cs typeface="Calibri Light" panose="020F0302020204030204" pitchFamily="34" charset="0"/>
            </a:endParaRPr>
          </a:p>
          <a:p>
            <a:pPr lvl="0" algn="just" defTabSz="914400">
              <a:lnSpc>
                <a:spcPts val="2000"/>
              </a:lnSpc>
              <a:defRPr/>
            </a:pPr>
            <a:r>
              <a:rPr lang="en-US" sz="1200" i="1" dirty="0">
                <a:solidFill>
                  <a:srgbClr val="211E1E"/>
                </a:solidFill>
                <a:latin typeface="Calibri Light" panose="020F0302020204030204" pitchFamily="34" charset="0"/>
                <a:cs typeface="Calibri Light" panose="020F0302020204030204" pitchFamily="34" charset="0"/>
              </a:rPr>
              <a:t>                  </a:t>
            </a:r>
            <a:r>
              <a:rPr lang="vi-VN" sz="1200" i="1" dirty="0">
                <a:solidFill>
                  <a:srgbClr val="211E1E"/>
                </a:solidFill>
                <a:latin typeface="Calibri Light" panose="020F0302020204030204" pitchFamily="34" charset="0"/>
                <a:cs typeface="Calibri Light" panose="020F0302020204030204" pitchFamily="34" charset="0"/>
              </a:rPr>
              <a:t>- Chống thấm rất tốt, </a:t>
            </a:r>
            <a:r>
              <a:rPr lang="en-US" sz="1200" i="1" dirty="0" err="1">
                <a:solidFill>
                  <a:srgbClr val="211E1E"/>
                </a:solidFill>
                <a:latin typeface="Calibri Light" panose="020F0302020204030204" pitchFamily="34" charset="0"/>
                <a:cs typeface="Calibri Light" panose="020F0302020204030204" pitchFamily="34" charset="0"/>
              </a:rPr>
              <a:t>không</a:t>
            </a:r>
            <a:r>
              <a:rPr lang="vi-VN" sz="1200" i="1" dirty="0">
                <a:solidFill>
                  <a:srgbClr val="211E1E"/>
                </a:solidFill>
                <a:latin typeface="Calibri Light" panose="020F0302020204030204" pitchFamily="34" charset="0"/>
                <a:cs typeface="Calibri Light" panose="020F0302020204030204" pitchFamily="34" charset="0"/>
              </a:rPr>
              <a:t> chảy mạch Clanke</a:t>
            </a:r>
          </a:p>
          <a:p>
            <a:pPr lvl="0" algn="just" defTabSz="914400">
              <a:lnSpc>
                <a:spcPts val="2000"/>
              </a:lnSpc>
              <a:defRPr/>
            </a:pPr>
            <a:r>
              <a:rPr lang="en-US" sz="1200" i="1" dirty="0">
                <a:solidFill>
                  <a:srgbClr val="211E1E"/>
                </a:solidFill>
                <a:latin typeface="Calibri Light" panose="020F0302020204030204" pitchFamily="34" charset="0"/>
                <a:cs typeface="Calibri Light" panose="020F0302020204030204" pitchFamily="34" charset="0"/>
              </a:rPr>
              <a:t>                  </a:t>
            </a:r>
            <a:r>
              <a:rPr lang="vi-VN" sz="1200" i="1" dirty="0">
                <a:solidFill>
                  <a:srgbClr val="211E1E"/>
                </a:solidFill>
                <a:latin typeface="Calibri Light" panose="020F0302020204030204" pitchFamily="34" charset="0"/>
                <a:cs typeface="Calibri Light" panose="020F0302020204030204" pitchFamily="34" charset="0"/>
              </a:rPr>
              <a:t>- Chống trượt</a:t>
            </a:r>
            <a:r>
              <a:rPr lang="en-US" sz="1200" i="1" dirty="0">
                <a:solidFill>
                  <a:srgbClr val="211E1E"/>
                </a:solidFill>
                <a:latin typeface="Calibri Light" panose="020F0302020204030204" pitchFamily="34" charset="0"/>
                <a:cs typeface="Calibri Light" panose="020F0302020204030204" pitchFamily="34" charset="0"/>
              </a:rPr>
              <a:t>, </a:t>
            </a:r>
            <a:r>
              <a:rPr lang="en-US" sz="1200" i="1" dirty="0" err="1">
                <a:solidFill>
                  <a:srgbClr val="211E1E"/>
                </a:solidFill>
                <a:latin typeface="Calibri Light" panose="020F0302020204030204" pitchFamily="34" charset="0"/>
                <a:cs typeface="Calibri Light" panose="020F0302020204030204" pitchFamily="34" charset="0"/>
              </a:rPr>
              <a:t>chống</a:t>
            </a:r>
            <a:r>
              <a:rPr lang="en-US" sz="1200" i="1" dirty="0">
                <a:solidFill>
                  <a:srgbClr val="211E1E"/>
                </a:solidFill>
                <a:latin typeface="Calibri Light" panose="020F0302020204030204" pitchFamily="34" charset="0"/>
                <a:cs typeface="Calibri Light" panose="020F0302020204030204" pitchFamily="34" charset="0"/>
              </a:rPr>
              <a:t> </a:t>
            </a:r>
            <a:r>
              <a:rPr lang="en-US" sz="1200" i="1" dirty="0" err="1">
                <a:solidFill>
                  <a:srgbClr val="211E1E"/>
                </a:solidFill>
                <a:latin typeface="Calibri Light" panose="020F0302020204030204" pitchFamily="34" charset="0"/>
                <a:cs typeface="Calibri Light" panose="020F0302020204030204" pitchFamily="34" charset="0"/>
              </a:rPr>
              <a:t>lão</a:t>
            </a:r>
            <a:r>
              <a:rPr lang="en-US" sz="1200" i="1" dirty="0">
                <a:solidFill>
                  <a:srgbClr val="211E1E"/>
                </a:solidFill>
                <a:latin typeface="Calibri Light" panose="020F0302020204030204" pitchFamily="34" charset="0"/>
                <a:cs typeface="Calibri Light" panose="020F0302020204030204" pitchFamily="34" charset="0"/>
              </a:rPr>
              <a:t> </a:t>
            </a:r>
            <a:r>
              <a:rPr lang="en-US" sz="1200" i="1" dirty="0" err="1">
                <a:solidFill>
                  <a:srgbClr val="211E1E"/>
                </a:solidFill>
                <a:latin typeface="Calibri Light" panose="020F0302020204030204" pitchFamily="34" charset="0"/>
                <a:cs typeface="Calibri Light" panose="020F0302020204030204" pitchFamily="34" charset="0"/>
              </a:rPr>
              <a:t>hóa</a:t>
            </a:r>
            <a:r>
              <a:rPr lang="en-US" sz="1200" i="1" dirty="0">
                <a:solidFill>
                  <a:srgbClr val="211E1E"/>
                </a:solidFill>
                <a:latin typeface="Calibri Light" panose="020F0302020204030204" pitchFamily="34" charset="0"/>
                <a:cs typeface="Calibri Light" panose="020F0302020204030204" pitchFamily="34" charset="0"/>
              </a:rPr>
              <a:t> </a:t>
            </a:r>
            <a:r>
              <a:rPr lang="en-US" sz="1200" i="1" dirty="0" err="1">
                <a:solidFill>
                  <a:srgbClr val="211E1E"/>
                </a:solidFill>
                <a:latin typeface="Calibri Light" panose="020F0302020204030204" pitchFamily="34" charset="0"/>
                <a:cs typeface="Calibri Light" panose="020F0302020204030204" pitchFamily="34" charset="0"/>
              </a:rPr>
              <a:t>nhiệt</a:t>
            </a:r>
            <a:endParaRPr lang="vi-VN" sz="1200" i="1" dirty="0">
              <a:solidFill>
                <a:srgbClr val="211E1E"/>
              </a:solidFill>
              <a:latin typeface="Calibri Light" panose="020F0302020204030204" pitchFamily="34" charset="0"/>
              <a:cs typeface="Calibri Light" panose="020F0302020204030204" pitchFamily="34" charset="0"/>
            </a:endParaRPr>
          </a:p>
          <a:p>
            <a:pPr algn="just">
              <a:lnSpc>
                <a:spcPts val="2000"/>
              </a:lnSpc>
              <a:defRPr/>
            </a:pPr>
            <a:r>
              <a:rPr lang="en-US" sz="1200" i="1" dirty="0">
                <a:solidFill>
                  <a:srgbClr val="211E1E"/>
                </a:solidFill>
                <a:latin typeface="Calibri Light" panose="020F0302020204030204" pitchFamily="34" charset="0"/>
                <a:cs typeface="Calibri Light" panose="020F0302020204030204" pitchFamily="34" charset="0"/>
              </a:rPr>
              <a:t>                  </a:t>
            </a:r>
            <a:r>
              <a:rPr lang="vi-VN" sz="1200" i="1" dirty="0">
                <a:solidFill>
                  <a:srgbClr val="211E1E"/>
                </a:solidFill>
                <a:latin typeface="Calibri Light" panose="020F0302020204030204" pitchFamily="34" charset="0"/>
                <a:cs typeface="Calibri Light" panose="020F0302020204030204" pitchFamily="34" charset="0"/>
              </a:rPr>
              <a:t>- Chịu áp suất thủy tĩnh</a:t>
            </a:r>
            <a:r>
              <a:rPr lang="en-US" sz="1200" i="1" dirty="0">
                <a:solidFill>
                  <a:srgbClr val="211E1E"/>
                </a:solidFill>
                <a:latin typeface="Calibri Light" panose="020F0302020204030204" pitchFamily="34" charset="0"/>
                <a:cs typeface="Calibri Light" panose="020F0302020204030204" pitchFamily="34" charset="0"/>
              </a:rPr>
              <a:t>, c</a:t>
            </a:r>
            <a:r>
              <a:rPr lang="vi-VN" sz="1200" i="1" dirty="0">
                <a:solidFill>
                  <a:srgbClr val="211E1E"/>
                </a:solidFill>
                <a:latin typeface="Calibri Light" panose="020F0302020204030204" pitchFamily="34" charset="0"/>
                <a:cs typeface="Calibri Light" panose="020F0302020204030204" pitchFamily="34" charset="0"/>
              </a:rPr>
              <a:t>hịu ăn mòn hóa chất</a:t>
            </a:r>
          </a:p>
          <a:p>
            <a:pPr marL="0" marR="0" lvl="0" indent="0" algn="just" defTabSz="914400" rtl="0" eaLnBrk="1" fontAlgn="auto" latinLnBrk="0" hangingPunct="1">
              <a:lnSpc>
                <a:spcPts val="2000"/>
              </a:lnSpc>
              <a:spcBef>
                <a:spcPts val="0"/>
              </a:spcBef>
              <a:spcAft>
                <a:spcPts val="0"/>
              </a:spcAft>
              <a:buClrTx/>
              <a:buSzTx/>
              <a:buFontTx/>
              <a:buNone/>
              <a:tabLst/>
              <a:defRPr/>
            </a:pPr>
            <a:r>
              <a:rPr lang="en-US" sz="1200" dirty="0">
                <a:solidFill>
                  <a:srgbClr val="211E1E"/>
                </a:solidFill>
                <a:latin typeface="Calibri Light" panose="020F0302020204030204" pitchFamily="34" charset="0"/>
                <a:cs typeface="Calibri Light" panose="020F0302020204030204" pitchFamily="34" charset="0"/>
              </a:rPr>
              <a:t>                 </a:t>
            </a:r>
            <a:r>
              <a:rPr kumimoji="0" lang="en-US" sz="1200" b="0" i="1" strike="noStrike" kern="1200" cap="none" spc="0" normalizeH="0" baseline="0" noProof="0" dirty="0">
                <a:ln>
                  <a:noFill/>
                </a:ln>
                <a:solidFill>
                  <a:srgbClr val="211E1E"/>
                </a:solidFill>
                <a:effectLst/>
                <a:uLnTx/>
                <a:uFillTx/>
                <a:latin typeface="Calibri Light" panose="020F0302020204030204" pitchFamily="34" charset="0"/>
                <a:ea typeface="+mn-ea"/>
                <a:cs typeface="Calibri Light" panose="020F0302020204030204" pitchFamily="34" charset="0"/>
              </a:rPr>
              <a:t> </a:t>
            </a:r>
            <a:r>
              <a:rPr kumimoji="0" lang="vi-VN" sz="1200" b="0" i="1" strike="noStrike" kern="1200" cap="none" spc="0" normalizeH="0" baseline="0" noProof="0" dirty="0">
                <a:ln>
                  <a:noFill/>
                </a:ln>
                <a:solidFill>
                  <a:srgbClr val="211E1E"/>
                </a:solidFill>
                <a:effectLst/>
                <a:uLnTx/>
                <a:uFillTx/>
                <a:latin typeface="Calibri Light" panose="020F0302020204030204" pitchFamily="34" charset="0"/>
                <a:ea typeface="+mn-ea"/>
                <a:cs typeface="Calibri Light" panose="020F0302020204030204" pitchFamily="34" charset="0"/>
              </a:rPr>
              <a:t>- Thân thiện với môi trường &amp; người sử dụng.</a:t>
            </a:r>
            <a:endParaRPr kumimoji="0" lang="en-US" sz="1200" b="0" i="1" strike="noStrike" kern="1200" cap="none" spc="0" normalizeH="0" baseline="0" noProof="0" dirty="0">
              <a:ln>
                <a:noFill/>
              </a:ln>
              <a:solidFill>
                <a:srgbClr val="211E1E"/>
              </a:solidFill>
              <a:effectLst/>
              <a:uLnTx/>
              <a:uFillTx/>
              <a:latin typeface="Calibri Light" panose="020F0302020204030204" pitchFamily="34" charset="0"/>
              <a:ea typeface="+mn-ea"/>
              <a:cs typeface="Calibri Light" panose="020F0302020204030204" pitchFamily="34" charset="0"/>
            </a:endParaRPr>
          </a:p>
          <a:p>
            <a:pPr marL="0" marR="0" lvl="0" indent="0" algn="just" defTabSz="914400" rtl="0" eaLnBrk="1" fontAlgn="auto" latinLnBrk="0" hangingPunct="1">
              <a:lnSpc>
                <a:spcPts val="2000"/>
              </a:lnSpc>
              <a:spcBef>
                <a:spcPts val="0"/>
              </a:spcBef>
              <a:spcAft>
                <a:spcPts val="0"/>
              </a:spcAft>
              <a:buClrTx/>
              <a:buSzTx/>
              <a:buFontTx/>
              <a:buNone/>
              <a:tabLst/>
              <a:defRPr/>
            </a:pPr>
            <a:endParaRPr kumimoji="0" lang="vi-VN" sz="1200" b="0" i="1" strike="noStrike" kern="1200" cap="none" spc="0" normalizeH="0" baseline="0" noProof="0" dirty="0">
              <a:ln>
                <a:noFill/>
              </a:ln>
              <a:solidFill>
                <a:srgbClr val="211E1E"/>
              </a:solidFill>
              <a:effectLst/>
              <a:uLnTx/>
              <a:uFillTx/>
              <a:latin typeface="Calibri Light" panose="020F0302020204030204" pitchFamily="34" charset="0"/>
              <a:ea typeface="+mn-ea"/>
              <a:cs typeface="Calibri Light" panose="020F0302020204030204" pitchFamily="34" charset="0"/>
            </a:endParaRPr>
          </a:p>
          <a:p>
            <a:pPr marL="0" marR="0" lvl="0" indent="0" algn="just" defTabSz="914400" rtl="0" eaLnBrk="1" fontAlgn="auto" latinLnBrk="0" hangingPunct="1">
              <a:lnSpc>
                <a:spcPts val="2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211E1E"/>
                </a:solidFill>
                <a:effectLst>
                  <a:outerShdw blurRad="38100" dist="38100" dir="2700000" algn="tl">
                    <a:srgbClr val="000000">
                      <a:alpha val="43137"/>
                    </a:srgbClr>
                  </a:outerShdw>
                </a:effectLst>
                <a:uLnTx/>
                <a:uFillTx/>
                <a:latin typeface="Calibri Light" panose="020F0302020204030204" pitchFamily="34" charset="0"/>
                <a:ea typeface="+mn-ea"/>
                <a:cs typeface="Calibri Light" panose="020F0302020204030204" pitchFamily="34" charset="0"/>
              </a:rPr>
              <a:t>      </a:t>
            </a:r>
            <a:r>
              <a:rPr kumimoji="0" lang="vi-VN" sz="1400" b="1" i="1" u="none" strike="noStrike" kern="1200" cap="none" spc="0" normalizeH="0" baseline="0" noProof="0" dirty="0">
                <a:ln>
                  <a:noFill/>
                </a:ln>
                <a:solidFill>
                  <a:srgbClr val="211E1E"/>
                </a:solidFill>
                <a:effectLst>
                  <a:outerShdw blurRad="38100" dist="38100" dir="2700000" algn="tl">
                    <a:srgbClr val="000000">
                      <a:alpha val="43137"/>
                    </a:srgbClr>
                  </a:outerShdw>
                </a:effectLst>
                <a:uLnTx/>
                <a:uFillTx/>
                <a:latin typeface="Calibri Light" panose="020F0302020204030204" pitchFamily="34" charset="0"/>
                <a:ea typeface="+mn-ea"/>
                <a:cs typeface="Calibri Light" panose="020F0302020204030204" pitchFamily="34" charset="0"/>
              </a:rPr>
              <a:t>Lemax Ultra Bond</a:t>
            </a:r>
            <a:r>
              <a:rPr kumimoji="0" lang="en-US" sz="1400" b="1" i="1" u="none" strike="noStrike" kern="1200" cap="none" spc="0" normalizeH="0" baseline="0" noProof="0" dirty="0">
                <a:ln>
                  <a:noFill/>
                </a:ln>
                <a:solidFill>
                  <a:srgbClr val="211E1E"/>
                </a:solidFill>
                <a:effectLst>
                  <a:outerShdw blurRad="38100" dist="38100" dir="2700000" algn="tl">
                    <a:srgbClr val="000000">
                      <a:alpha val="43137"/>
                    </a:srgbClr>
                  </a:outerShdw>
                </a:effectLst>
                <a:uLnTx/>
                <a:uFillTx/>
                <a:latin typeface="Calibri Light" panose="020F0302020204030204" pitchFamily="34" charset="0"/>
                <a:ea typeface="+mn-ea"/>
                <a:cs typeface="Calibri Light" panose="020F0302020204030204" pitchFamily="34" charset="0"/>
              </a:rPr>
              <a:t> </a:t>
            </a:r>
            <a:r>
              <a:rPr kumimoji="0" lang="vi-VN" sz="1200" b="0" i="0" u="none" strike="noStrike" kern="1200" cap="none" spc="0" normalizeH="0" baseline="0" noProof="0" dirty="0">
                <a:ln>
                  <a:noFill/>
                </a:ln>
                <a:solidFill>
                  <a:srgbClr val="211E1E"/>
                </a:solidFill>
                <a:effectLst/>
                <a:uLnTx/>
                <a:uFillTx/>
                <a:latin typeface="Calibri Light" panose="020F0302020204030204" pitchFamily="34" charset="0"/>
                <a:ea typeface="+mn-ea"/>
                <a:cs typeface="Calibri Light" panose="020F0302020204030204" pitchFamily="34" charset="0"/>
              </a:rPr>
              <a:t>thích hợp sử dụng để ốp mặt dựng với các loại gạch Ceramic, Granite, Porcelain,</a:t>
            </a:r>
            <a:r>
              <a:rPr kumimoji="0" lang="en-US" sz="1200" b="0" i="0" u="none" strike="noStrike" kern="1200" cap="none" spc="0" normalizeH="0" baseline="0" noProof="0" dirty="0">
                <a:ln>
                  <a:noFill/>
                </a:ln>
                <a:solidFill>
                  <a:srgbClr val="211E1E"/>
                </a:solidFill>
                <a:effectLst/>
                <a:uLnTx/>
                <a:uFillTx/>
                <a:latin typeface="Calibri Light" panose="020F0302020204030204" pitchFamily="34" charset="0"/>
                <a:ea typeface="+mn-ea"/>
                <a:cs typeface="Calibri Light" panose="020F0302020204030204" pitchFamily="34" charset="0"/>
              </a:rPr>
              <a:t> </a:t>
            </a:r>
            <a:r>
              <a:rPr kumimoji="0" lang="vi-VN" sz="1200" b="0" i="0" u="none" strike="noStrike" kern="1200" cap="none" spc="0" normalizeH="0" baseline="0" noProof="0" dirty="0">
                <a:ln>
                  <a:noFill/>
                </a:ln>
                <a:solidFill>
                  <a:srgbClr val="211E1E"/>
                </a:solidFill>
                <a:effectLst/>
                <a:uLnTx/>
                <a:uFillTx/>
                <a:latin typeface="Calibri Light" panose="020F0302020204030204" pitchFamily="34" charset="0"/>
                <a:ea typeface="+mn-ea"/>
                <a:cs typeface="Calibri Light" panose="020F0302020204030204" pitchFamily="34" charset="0"/>
              </a:rPr>
              <a:t>Mosaic thủy tinh, đá tự nhiên, gạch gốm… có kích thước lớn &amp; độ hút nước thấp, ở khu vực nội</a:t>
            </a:r>
            <a:r>
              <a:rPr kumimoji="0" lang="en-US" sz="1200" b="0" i="0" u="none" strike="noStrike" kern="1200" cap="none" spc="0" normalizeH="0" baseline="0" noProof="0" dirty="0">
                <a:ln>
                  <a:noFill/>
                </a:ln>
                <a:solidFill>
                  <a:srgbClr val="211E1E"/>
                </a:solidFill>
                <a:effectLst/>
                <a:uLnTx/>
                <a:uFillTx/>
                <a:latin typeface="Calibri Light" panose="020F0302020204030204" pitchFamily="34" charset="0"/>
                <a:ea typeface="+mn-ea"/>
                <a:cs typeface="Calibri Light" panose="020F0302020204030204" pitchFamily="34" charset="0"/>
              </a:rPr>
              <a:t> </a:t>
            </a:r>
            <a:r>
              <a:rPr kumimoji="0" lang="vi-VN" sz="1200" b="0" i="0" u="none" strike="noStrike" kern="1200" cap="none" spc="0" normalizeH="0" baseline="0" noProof="0" dirty="0">
                <a:ln>
                  <a:noFill/>
                </a:ln>
                <a:solidFill>
                  <a:srgbClr val="211E1E"/>
                </a:solidFill>
                <a:effectLst/>
                <a:uLnTx/>
                <a:uFillTx/>
                <a:latin typeface="Calibri Light" panose="020F0302020204030204" pitchFamily="34" charset="0"/>
                <a:ea typeface="+mn-ea"/>
                <a:cs typeface="Calibri Light" panose="020F0302020204030204" pitchFamily="34" charset="0"/>
              </a:rPr>
              <a:t>thất hoặc ngoại thất. Khu vực có độ ẩm cao như nhà tắm, nhà bếp…</a:t>
            </a:r>
          </a:p>
        </p:txBody>
      </p:sp>
      <p:pic>
        <p:nvPicPr>
          <p:cNvPr id="7" name="Picture 8">
            <a:extLst>
              <a:ext uri="{FF2B5EF4-FFF2-40B4-BE49-F238E27FC236}">
                <a16:creationId xmlns:a16="http://schemas.microsoft.com/office/drawing/2014/main" id="{4527D3C5-E73A-625F-C366-0AEA50D366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1966" y="2591231"/>
            <a:ext cx="1670798" cy="2794156"/>
          </a:xfrm>
          <a:prstGeom prst="rect">
            <a:avLst/>
          </a:prstGeom>
        </p:spPr>
      </p:pic>
      <p:pic>
        <p:nvPicPr>
          <p:cNvPr id="8" name="Picture 11">
            <a:extLst>
              <a:ext uri="{FF2B5EF4-FFF2-40B4-BE49-F238E27FC236}">
                <a16:creationId xmlns:a16="http://schemas.microsoft.com/office/drawing/2014/main" id="{C9CC28C3-38CB-49D9-6917-B01C7C50B3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1821" y="2502539"/>
            <a:ext cx="2449430" cy="3265907"/>
          </a:xfrm>
          <a:prstGeom prst="ellipse">
            <a:avLst/>
          </a:prstGeom>
          <a:ln>
            <a:noFill/>
          </a:ln>
          <a:effectLst>
            <a:softEdge rad="112500"/>
          </a:effectLst>
        </p:spPr>
      </p:pic>
    </p:spTree>
    <p:extLst>
      <p:ext uri="{BB962C8B-B14F-4D97-AF65-F5344CB8AC3E}">
        <p14:creationId xmlns:p14="http://schemas.microsoft.com/office/powerpoint/2010/main" val="369685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25</a:t>
            </a:fld>
            <a:endParaRPr lang="en-US"/>
          </a:p>
        </p:txBody>
      </p:sp>
      <p:pic>
        <p:nvPicPr>
          <p:cNvPr id="2" name="Picture 3">
            <a:extLst>
              <a:ext uri="{FF2B5EF4-FFF2-40B4-BE49-F238E27FC236}">
                <a16:creationId xmlns:a16="http://schemas.microsoft.com/office/drawing/2014/main" id="{CB76B35D-C80D-3A42-4071-FA44554736BD}"/>
              </a:ext>
            </a:extLst>
          </p:cNvPr>
          <p:cNvPicPr>
            <a:picLocks noChangeAspect="1"/>
          </p:cNvPicPr>
          <p:nvPr/>
        </p:nvPicPr>
        <p:blipFill>
          <a:blip r:embed="rId3"/>
          <a:stretch>
            <a:fillRect/>
          </a:stretch>
        </p:blipFill>
        <p:spPr>
          <a:xfrm>
            <a:off x="972080" y="1359771"/>
            <a:ext cx="8809142" cy="2786375"/>
          </a:xfrm>
          <a:prstGeom prst="rect">
            <a:avLst/>
          </a:prstGeom>
        </p:spPr>
      </p:pic>
      <p:sp>
        <p:nvSpPr>
          <p:cNvPr id="3" name="Parallelogram 4">
            <a:extLst>
              <a:ext uri="{FF2B5EF4-FFF2-40B4-BE49-F238E27FC236}">
                <a16:creationId xmlns:a16="http://schemas.microsoft.com/office/drawing/2014/main" id="{FA76EBEF-3305-C430-7C4A-BF6D868B3E1E}"/>
              </a:ext>
            </a:extLst>
          </p:cNvPr>
          <p:cNvSpPr/>
          <p:nvPr/>
        </p:nvSpPr>
        <p:spPr>
          <a:xfrm>
            <a:off x="676468" y="956065"/>
            <a:ext cx="4255916"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SO SÁNH THÔNG SỐ KỸ THUẬT CẤP C2</a:t>
            </a:r>
          </a:p>
        </p:txBody>
      </p:sp>
      <p:sp>
        <p:nvSpPr>
          <p:cNvPr id="4" name="Parallelogram 5">
            <a:extLst>
              <a:ext uri="{FF2B5EF4-FFF2-40B4-BE49-F238E27FC236}">
                <a16:creationId xmlns:a16="http://schemas.microsoft.com/office/drawing/2014/main" id="{69449633-E54D-A76D-C000-1B9C898A63B6}"/>
              </a:ext>
            </a:extLst>
          </p:cNvPr>
          <p:cNvSpPr/>
          <p:nvPr/>
        </p:nvSpPr>
        <p:spPr>
          <a:xfrm>
            <a:off x="676468" y="4390798"/>
            <a:ext cx="4205582"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ĐỊNH MỨC SỬ DỤNG ULTRA BOND</a:t>
            </a:r>
          </a:p>
        </p:txBody>
      </p:sp>
      <p:pic>
        <p:nvPicPr>
          <p:cNvPr id="6" name="Picture 6">
            <a:extLst>
              <a:ext uri="{FF2B5EF4-FFF2-40B4-BE49-F238E27FC236}">
                <a16:creationId xmlns:a16="http://schemas.microsoft.com/office/drawing/2014/main" id="{8D1161A6-997E-9B55-3A9D-C1C217D590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681" y="4686798"/>
            <a:ext cx="6509856" cy="1459014"/>
          </a:xfrm>
          <a:prstGeom prst="rect">
            <a:avLst/>
          </a:prstGeom>
        </p:spPr>
      </p:pic>
      <p:sp>
        <p:nvSpPr>
          <p:cNvPr id="7" name="Rectangle 7">
            <a:extLst>
              <a:ext uri="{FF2B5EF4-FFF2-40B4-BE49-F238E27FC236}">
                <a16:creationId xmlns:a16="http://schemas.microsoft.com/office/drawing/2014/main" id="{60F6CB4A-2C7E-8B42-EB6B-9E6518698698}"/>
              </a:ext>
            </a:extLst>
          </p:cNvPr>
          <p:cNvSpPr/>
          <p:nvPr/>
        </p:nvSpPr>
        <p:spPr>
          <a:xfrm>
            <a:off x="5158887" y="3058561"/>
            <a:ext cx="1744910" cy="2495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150207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26</a:t>
            </a:fld>
            <a:endParaRPr lang="en-US"/>
          </a:p>
        </p:txBody>
      </p:sp>
      <p:sp>
        <p:nvSpPr>
          <p:cNvPr id="2" name="Rectangle 3">
            <a:extLst>
              <a:ext uri="{FF2B5EF4-FFF2-40B4-BE49-F238E27FC236}">
                <a16:creationId xmlns:a16="http://schemas.microsoft.com/office/drawing/2014/main" id="{98394237-18B5-8061-3881-9DCB56C8961A}"/>
              </a:ext>
            </a:extLst>
          </p:cNvPr>
          <p:cNvSpPr/>
          <p:nvPr/>
        </p:nvSpPr>
        <p:spPr>
          <a:xfrm>
            <a:off x="635038" y="1442346"/>
            <a:ext cx="4849805" cy="3659592"/>
          </a:xfrm>
          <a:prstGeom prst="rect">
            <a:avLst/>
          </a:prstGeom>
        </p:spPr>
        <p:txBody>
          <a:bodyPr wrap="square">
            <a:spAutoFit/>
          </a:bodyPr>
          <a:lstStyle/>
          <a:p>
            <a:pPr algn="just">
              <a:lnSpc>
                <a:spcPts val="2000"/>
              </a:lnSpc>
            </a:pPr>
            <a:r>
              <a:rPr lang="en-US" sz="1400" b="1" i="1" dirty="0">
                <a:solidFill>
                  <a:srgbClr val="211E1E"/>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       </a:t>
            </a:r>
            <a:r>
              <a:rPr lang="vi-VN" sz="1400" b="1" i="1" dirty="0">
                <a:solidFill>
                  <a:schemeClr val="accent5">
                    <a:lumMod val="50000"/>
                  </a:schemeClr>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Lemax Tile Grout</a:t>
            </a:r>
            <a:r>
              <a:rPr lang="vi-VN" sz="1400" dirty="0">
                <a:solidFill>
                  <a:schemeClr val="accent5">
                    <a:lumMod val="50000"/>
                  </a:schemeClr>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 </a:t>
            </a:r>
            <a:r>
              <a:rPr lang="vi-VN" sz="1200" dirty="0">
                <a:solidFill>
                  <a:schemeClr val="accent5">
                    <a:lumMod val="50000"/>
                  </a:schemeClr>
                </a:solidFill>
                <a:latin typeface="Calibri Light" panose="020F0302020204030204" pitchFamily="34" charset="0"/>
                <a:cs typeface="Calibri Light" panose="020F0302020204030204" pitchFamily="34" charset="0"/>
              </a:rPr>
              <a:t>là keo ch</a:t>
            </a:r>
            <a:r>
              <a:rPr lang="en-US" sz="1200" dirty="0" err="1">
                <a:solidFill>
                  <a:schemeClr val="accent5">
                    <a:lumMod val="50000"/>
                  </a:schemeClr>
                </a:solidFill>
                <a:latin typeface="Calibri Light" panose="020F0302020204030204" pitchFamily="34" charset="0"/>
                <a:cs typeface="Calibri Light" panose="020F0302020204030204" pitchFamily="34" charset="0"/>
              </a:rPr>
              <a:t>ít</a:t>
            </a:r>
            <a:r>
              <a:rPr lang="vi-VN" sz="1200" dirty="0">
                <a:solidFill>
                  <a:schemeClr val="accent5">
                    <a:lumMod val="50000"/>
                  </a:schemeClr>
                </a:solidFill>
                <a:latin typeface="Calibri Light" panose="020F0302020204030204" pitchFamily="34" charset="0"/>
                <a:cs typeface="Calibri Light" panose="020F0302020204030204" pitchFamily="34" charset="0"/>
              </a:rPr>
              <a:t> mạch gốc xi măng tăng cường polymer, đạt các chỉ tiêu kỹ</a:t>
            </a:r>
            <a:r>
              <a:rPr lang="en-US" sz="1200" dirty="0">
                <a:solidFill>
                  <a:schemeClr val="accent5">
                    <a:lumMod val="50000"/>
                  </a:schemeClr>
                </a:solidFill>
                <a:latin typeface="Calibri Light" panose="020F0302020204030204" pitchFamily="34" charset="0"/>
                <a:cs typeface="Calibri Light" panose="020F0302020204030204" pitchFamily="34" charset="0"/>
              </a:rPr>
              <a:t> </a:t>
            </a:r>
            <a:r>
              <a:rPr lang="vi-VN" sz="1200" dirty="0">
                <a:solidFill>
                  <a:schemeClr val="accent5">
                    <a:lumMod val="50000"/>
                  </a:schemeClr>
                </a:solidFill>
                <a:latin typeface="Calibri Light" panose="020F0302020204030204" pitchFamily="34" charset="0"/>
                <a:cs typeface="Calibri Light" panose="020F0302020204030204" pitchFamily="34" charset="0"/>
              </a:rPr>
              <a:t>thuật của keo ch</a:t>
            </a:r>
            <a:r>
              <a:rPr lang="en-US" sz="1200" dirty="0" err="1">
                <a:solidFill>
                  <a:schemeClr val="accent5">
                    <a:lumMod val="50000"/>
                  </a:schemeClr>
                </a:solidFill>
                <a:latin typeface="Calibri Light" panose="020F0302020204030204" pitchFamily="34" charset="0"/>
                <a:cs typeface="Calibri Light" panose="020F0302020204030204" pitchFamily="34" charset="0"/>
              </a:rPr>
              <a:t>ít</a:t>
            </a:r>
            <a:r>
              <a:rPr lang="vi-VN" sz="1200" dirty="0">
                <a:solidFill>
                  <a:schemeClr val="accent5">
                    <a:lumMod val="50000"/>
                  </a:schemeClr>
                </a:solidFill>
                <a:latin typeface="Calibri Light" panose="020F0302020204030204" pitchFamily="34" charset="0"/>
                <a:cs typeface="Calibri Light" panose="020F0302020204030204" pitchFamily="34" charset="0"/>
              </a:rPr>
              <a:t> mạch gốc xi măng cấp CG1 theo tiêu chuẩn TCVN 7899-3:2008 hoặc</a:t>
            </a:r>
            <a:r>
              <a:rPr lang="en-US" sz="1200" dirty="0">
                <a:solidFill>
                  <a:schemeClr val="accent5">
                    <a:lumMod val="50000"/>
                  </a:schemeClr>
                </a:solidFill>
                <a:latin typeface="Calibri Light" panose="020F0302020204030204" pitchFamily="34" charset="0"/>
                <a:cs typeface="Calibri Light" panose="020F0302020204030204" pitchFamily="34" charset="0"/>
              </a:rPr>
              <a:t> </a:t>
            </a:r>
            <a:r>
              <a:rPr lang="vi-VN" sz="1200" dirty="0">
                <a:solidFill>
                  <a:schemeClr val="accent5">
                    <a:lumMod val="50000"/>
                  </a:schemeClr>
                </a:solidFill>
                <a:latin typeface="Calibri Light" panose="020F0302020204030204" pitchFamily="34" charset="0"/>
                <a:cs typeface="Calibri Light" panose="020F0302020204030204" pitchFamily="34" charset="0"/>
              </a:rPr>
              <a:t>ISO 13007-3:2004, với nhiều ưu điểm nổi bật:</a:t>
            </a:r>
          </a:p>
          <a:p>
            <a:pPr algn="just">
              <a:lnSpc>
                <a:spcPts val="2000"/>
              </a:lnSpc>
            </a:pPr>
            <a:r>
              <a:rPr lang="en-US" sz="1200" i="1" dirty="0">
                <a:solidFill>
                  <a:schemeClr val="accent5">
                    <a:lumMod val="50000"/>
                  </a:schemeClr>
                </a:solidFill>
                <a:latin typeface="Calibri Light" panose="020F0302020204030204" pitchFamily="34" charset="0"/>
                <a:cs typeface="Calibri Light" panose="020F0302020204030204" pitchFamily="34" charset="0"/>
              </a:rPr>
              <a:t>            </a:t>
            </a:r>
            <a:r>
              <a:rPr lang="vi-VN" sz="1200" i="1" dirty="0">
                <a:solidFill>
                  <a:schemeClr val="accent5">
                    <a:lumMod val="50000"/>
                  </a:schemeClr>
                </a:solidFill>
                <a:latin typeface="Calibri Light" panose="020F0302020204030204" pitchFamily="34" charset="0"/>
                <a:cs typeface="Calibri Light" panose="020F0302020204030204" pitchFamily="34" charset="0"/>
              </a:rPr>
              <a:t>- </a:t>
            </a:r>
            <a:r>
              <a:rPr lang="en-US" sz="1200" i="1" dirty="0" err="1">
                <a:solidFill>
                  <a:schemeClr val="accent5">
                    <a:lumMod val="50000"/>
                  </a:schemeClr>
                </a:solidFill>
                <a:latin typeface="Calibri Light" panose="020F0302020204030204" pitchFamily="34" charset="0"/>
                <a:cs typeface="Calibri Light" panose="020F0302020204030204" pitchFamily="34" charset="0"/>
              </a:rPr>
              <a:t>Mịn</a:t>
            </a:r>
            <a:r>
              <a:rPr lang="en-US" sz="1200" i="1" dirty="0">
                <a:solidFill>
                  <a:schemeClr val="accent5">
                    <a:lumMod val="50000"/>
                  </a:schemeClr>
                </a:solidFill>
                <a:latin typeface="Calibri Light" panose="020F0302020204030204" pitchFamily="34" charset="0"/>
                <a:cs typeface="Calibri Light" panose="020F0302020204030204" pitchFamily="34" charset="0"/>
              </a:rPr>
              <a:t>, </a:t>
            </a:r>
            <a:r>
              <a:rPr lang="en-US" sz="1200" i="1" dirty="0" err="1">
                <a:solidFill>
                  <a:schemeClr val="accent5">
                    <a:lumMod val="50000"/>
                  </a:schemeClr>
                </a:solidFill>
                <a:latin typeface="Calibri Light" panose="020F0302020204030204" pitchFamily="34" charset="0"/>
                <a:cs typeface="Calibri Light" panose="020F0302020204030204" pitchFamily="34" charset="0"/>
              </a:rPr>
              <a:t>dẻo</a:t>
            </a:r>
            <a:r>
              <a:rPr lang="vi-VN" sz="1200" i="1" dirty="0">
                <a:solidFill>
                  <a:schemeClr val="accent5">
                    <a:lumMod val="50000"/>
                  </a:schemeClr>
                </a:solidFill>
                <a:latin typeface="Calibri Light" panose="020F0302020204030204" pitchFamily="34" charset="0"/>
                <a:cs typeface="Calibri Light" panose="020F0302020204030204" pitchFamily="34" charset="0"/>
              </a:rPr>
              <a:t>, không làm xước bề mặt gạch đá</a:t>
            </a:r>
          </a:p>
          <a:p>
            <a:pPr algn="just">
              <a:lnSpc>
                <a:spcPts val="2000"/>
              </a:lnSpc>
            </a:pPr>
            <a:r>
              <a:rPr lang="en-US" sz="1200" i="1" dirty="0">
                <a:solidFill>
                  <a:schemeClr val="accent5">
                    <a:lumMod val="50000"/>
                  </a:schemeClr>
                </a:solidFill>
                <a:latin typeface="Calibri Light" panose="020F0302020204030204" pitchFamily="34" charset="0"/>
                <a:cs typeface="Calibri Light" panose="020F0302020204030204" pitchFamily="34" charset="0"/>
              </a:rPr>
              <a:t>            </a:t>
            </a:r>
            <a:r>
              <a:rPr lang="vi-VN" sz="1200" i="1" dirty="0">
                <a:solidFill>
                  <a:schemeClr val="accent5">
                    <a:lumMod val="50000"/>
                  </a:schemeClr>
                </a:solidFill>
                <a:latin typeface="Calibri Light" panose="020F0302020204030204" pitchFamily="34" charset="0"/>
                <a:cs typeface="Calibri Light" panose="020F0302020204030204" pitchFamily="34" charset="0"/>
              </a:rPr>
              <a:t>- Không c</a:t>
            </a:r>
            <a:r>
              <a:rPr lang="en-US" sz="1200" i="1" dirty="0">
                <a:solidFill>
                  <a:schemeClr val="accent5">
                    <a:lumMod val="50000"/>
                  </a:schemeClr>
                </a:solidFill>
                <a:latin typeface="Calibri Light" panose="020F0302020204030204" pitchFamily="34" charset="0"/>
                <a:cs typeface="Calibri Light" panose="020F0302020204030204" pitchFamily="34" charset="0"/>
              </a:rPr>
              <a:t>o, </a:t>
            </a:r>
            <a:r>
              <a:rPr lang="en-US" sz="1200" i="1" dirty="0" err="1">
                <a:solidFill>
                  <a:schemeClr val="accent5">
                    <a:lumMod val="50000"/>
                  </a:schemeClr>
                </a:solidFill>
                <a:latin typeface="Calibri Light" panose="020F0302020204030204" pitchFamily="34" charset="0"/>
                <a:cs typeface="Calibri Light" panose="020F0302020204030204" pitchFamily="34" charset="0"/>
              </a:rPr>
              <a:t>không</a:t>
            </a:r>
            <a:r>
              <a:rPr lang="en-US" sz="1200" i="1" dirty="0">
                <a:solidFill>
                  <a:schemeClr val="accent5">
                    <a:lumMod val="50000"/>
                  </a:schemeClr>
                </a:solidFill>
                <a:latin typeface="Calibri Light" panose="020F0302020204030204" pitchFamily="34" charset="0"/>
                <a:cs typeface="Calibri Light" panose="020F0302020204030204" pitchFamily="34" charset="0"/>
              </a:rPr>
              <a:t> </a:t>
            </a:r>
            <a:r>
              <a:rPr lang="en-US" sz="1200" i="1" dirty="0" err="1">
                <a:solidFill>
                  <a:schemeClr val="accent5">
                    <a:lumMod val="50000"/>
                  </a:schemeClr>
                </a:solidFill>
                <a:latin typeface="Calibri Light" panose="020F0302020204030204" pitchFamily="34" charset="0"/>
                <a:cs typeface="Calibri Light" panose="020F0302020204030204" pitchFamily="34" charset="0"/>
              </a:rPr>
              <a:t>nứt</a:t>
            </a:r>
            <a:r>
              <a:rPr lang="en-US" sz="1200" i="1" dirty="0">
                <a:solidFill>
                  <a:schemeClr val="accent5">
                    <a:lumMod val="50000"/>
                  </a:schemeClr>
                </a:solidFill>
                <a:latin typeface="Calibri Light" panose="020F0302020204030204" pitchFamily="34" charset="0"/>
                <a:cs typeface="Calibri Light" panose="020F0302020204030204" pitchFamily="34" charset="0"/>
              </a:rPr>
              <a:t> </a:t>
            </a:r>
            <a:r>
              <a:rPr lang="en-US" sz="1200" i="1" dirty="0" err="1">
                <a:solidFill>
                  <a:schemeClr val="accent5">
                    <a:lumMod val="50000"/>
                  </a:schemeClr>
                </a:solidFill>
                <a:latin typeface="Calibri Light" panose="020F0302020204030204" pitchFamily="34" charset="0"/>
                <a:cs typeface="Calibri Light" panose="020F0302020204030204" pitchFamily="34" charset="0"/>
              </a:rPr>
              <a:t>đường</a:t>
            </a:r>
            <a:r>
              <a:rPr lang="en-US" sz="1200" i="1" dirty="0">
                <a:solidFill>
                  <a:schemeClr val="accent5">
                    <a:lumMod val="50000"/>
                  </a:schemeClr>
                </a:solidFill>
                <a:latin typeface="Calibri Light" panose="020F0302020204030204" pitchFamily="34" charset="0"/>
                <a:cs typeface="Calibri Light" panose="020F0302020204030204" pitchFamily="34" charset="0"/>
              </a:rPr>
              <a:t> </a:t>
            </a:r>
            <a:r>
              <a:rPr lang="en-US" sz="1200" i="1" dirty="0" err="1">
                <a:solidFill>
                  <a:schemeClr val="accent5">
                    <a:lumMod val="50000"/>
                  </a:schemeClr>
                </a:solidFill>
                <a:latin typeface="Calibri Light" panose="020F0302020204030204" pitchFamily="34" charset="0"/>
                <a:cs typeface="Calibri Light" panose="020F0302020204030204" pitchFamily="34" charset="0"/>
              </a:rPr>
              <a:t>ron</a:t>
            </a:r>
            <a:endParaRPr lang="vi-VN" sz="1200" i="1" dirty="0">
              <a:solidFill>
                <a:schemeClr val="accent5">
                  <a:lumMod val="50000"/>
                </a:schemeClr>
              </a:solidFill>
              <a:latin typeface="Calibri Light" panose="020F0302020204030204" pitchFamily="34" charset="0"/>
              <a:cs typeface="Calibri Light" panose="020F0302020204030204" pitchFamily="34" charset="0"/>
            </a:endParaRPr>
          </a:p>
          <a:p>
            <a:pPr algn="just">
              <a:lnSpc>
                <a:spcPts val="2000"/>
              </a:lnSpc>
            </a:pPr>
            <a:r>
              <a:rPr lang="en-US" sz="1200" i="1" dirty="0">
                <a:solidFill>
                  <a:schemeClr val="accent5">
                    <a:lumMod val="50000"/>
                  </a:schemeClr>
                </a:solidFill>
                <a:latin typeface="Calibri Light" panose="020F0302020204030204" pitchFamily="34" charset="0"/>
                <a:cs typeface="Calibri Light" panose="020F0302020204030204" pitchFamily="34" charset="0"/>
              </a:rPr>
              <a:t>            </a:t>
            </a:r>
            <a:r>
              <a:rPr lang="vi-VN" sz="1200" i="1" dirty="0">
                <a:solidFill>
                  <a:schemeClr val="accent5">
                    <a:lumMod val="50000"/>
                  </a:schemeClr>
                </a:solidFill>
                <a:latin typeface="Calibri Light" panose="020F0302020204030204" pitchFamily="34" charset="0"/>
                <a:cs typeface="Calibri Light" panose="020F0302020204030204" pitchFamily="34" charset="0"/>
              </a:rPr>
              <a:t>- </a:t>
            </a:r>
            <a:r>
              <a:rPr lang="en-US" sz="1200" i="1" dirty="0" err="1">
                <a:solidFill>
                  <a:schemeClr val="accent5">
                    <a:lumMod val="50000"/>
                  </a:schemeClr>
                </a:solidFill>
                <a:latin typeface="Calibri Light" panose="020F0302020204030204" pitchFamily="34" charset="0"/>
                <a:cs typeface="Calibri Light" panose="020F0302020204030204" pitchFamily="34" charset="0"/>
              </a:rPr>
              <a:t>Dễ</a:t>
            </a:r>
            <a:r>
              <a:rPr lang="en-US" sz="1200" i="1" dirty="0">
                <a:solidFill>
                  <a:schemeClr val="accent5">
                    <a:lumMod val="50000"/>
                  </a:schemeClr>
                </a:solidFill>
                <a:latin typeface="Calibri Light" panose="020F0302020204030204" pitchFamily="34" charset="0"/>
                <a:cs typeface="Calibri Light" panose="020F0302020204030204" pitchFamily="34" charset="0"/>
              </a:rPr>
              <a:t> </a:t>
            </a:r>
            <a:r>
              <a:rPr lang="vi-VN" sz="1200" i="1" dirty="0">
                <a:solidFill>
                  <a:schemeClr val="accent5">
                    <a:lumMod val="50000"/>
                  </a:schemeClr>
                </a:solidFill>
                <a:latin typeface="Calibri Light" panose="020F0302020204030204" pitchFamily="34" charset="0"/>
                <a:cs typeface="Calibri Light" panose="020F0302020204030204" pitchFamily="34" charset="0"/>
              </a:rPr>
              <a:t>dàng lấp đầy các khe mạch có độ rộng từ 1 – 6mm</a:t>
            </a:r>
          </a:p>
          <a:p>
            <a:pPr algn="just">
              <a:lnSpc>
                <a:spcPts val="2000"/>
              </a:lnSpc>
            </a:pPr>
            <a:r>
              <a:rPr lang="en-US" sz="1200" i="1" dirty="0">
                <a:solidFill>
                  <a:schemeClr val="accent5">
                    <a:lumMod val="50000"/>
                  </a:schemeClr>
                </a:solidFill>
                <a:latin typeface="Calibri Light" panose="020F0302020204030204" pitchFamily="34" charset="0"/>
                <a:cs typeface="Calibri Light" panose="020F0302020204030204" pitchFamily="34" charset="0"/>
              </a:rPr>
              <a:t>            </a:t>
            </a:r>
            <a:r>
              <a:rPr lang="vi-VN" sz="1200" i="1" dirty="0">
                <a:solidFill>
                  <a:schemeClr val="accent5">
                    <a:lumMod val="50000"/>
                  </a:schemeClr>
                </a:solidFill>
                <a:latin typeface="Calibri Light" panose="020F0302020204030204" pitchFamily="34" charset="0"/>
                <a:cs typeface="Calibri Light" panose="020F0302020204030204" pitchFamily="34" charset="0"/>
              </a:rPr>
              <a:t>- Màu sắc phong phú, độ bền màu cao</a:t>
            </a:r>
          </a:p>
          <a:p>
            <a:pPr algn="just">
              <a:lnSpc>
                <a:spcPts val="2000"/>
              </a:lnSpc>
            </a:pPr>
            <a:r>
              <a:rPr lang="en-US" sz="1200" i="1" dirty="0">
                <a:solidFill>
                  <a:schemeClr val="accent5">
                    <a:lumMod val="50000"/>
                  </a:schemeClr>
                </a:solidFill>
                <a:latin typeface="Calibri Light" panose="020F0302020204030204" pitchFamily="34" charset="0"/>
                <a:cs typeface="Calibri Light" panose="020F0302020204030204" pitchFamily="34" charset="0"/>
              </a:rPr>
              <a:t>            </a:t>
            </a:r>
            <a:r>
              <a:rPr lang="vi-VN" sz="1200" i="1" dirty="0">
                <a:solidFill>
                  <a:schemeClr val="accent5">
                    <a:lumMod val="50000"/>
                  </a:schemeClr>
                </a:solidFill>
                <a:latin typeface="Calibri Light" panose="020F0302020204030204" pitchFamily="34" charset="0"/>
                <a:cs typeface="Calibri Light" panose="020F0302020204030204" pitchFamily="34" charset="0"/>
              </a:rPr>
              <a:t>- Dễ dàng vệ sinh, kháng các loại hóa chất tẩy rửa thông thường</a:t>
            </a:r>
          </a:p>
          <a:p>
            <a:pPr algn="just">
              <a:lnSpc>
                <a:spcPts val="2000"/>
              </a:lnSpc>
            </a:pPr>
            <a:r>
              <a:rPr lang="en-US" sz="1200" i="1" dirty="0">
                <a:solidFill>
                  <a:schemeClr val="accent5">
                    <a:lumMod val="50000"/>
                  </a:schemeClr>
                </a:solidFill>
                <a:latin typeface="Calibri Light" panose="020F0302020204030204" pitchFamily="34" charset="0"/>
                <a:cs typeface="Calibri Light" panose="020F0302020204030204" pitchFamily="34" charset="0"/>
              </a:rPr>
              <a:t>            </a:t>
            </a:r>
            <a:r>
              <a:rPr lang="vi-VN" sz="1200" i="1" dirty="0">
                <a:solidFill>
                  <a:schemeClr val="accent5">
                    <a:lumMod val="50000"/>
                  </a:schemeClr>
                </a:solidFill>
                <a:latin typeface="Calibri Light" panose="020F0302020204030204" pitchFamily="34" charset="0"/>
                <a:cs typeface="Calibri Light" panose="020F0302020204030204" pitchFamily="34" charset="0"/>
              </a:rPr>
              <a:t>- Thân thiện môi trường &amp; không độc hại với người sử dụng</a:t>
            </a:r>
          </a:p>
          <a:p>
            <a:pPr algn="just">
              <a:lnSpc>
                <a:spcPts val="2000"/>
              </a:lnSpc>
            </a:pPr>
            <a:r>
              <a:rPr lang="en-US" sz="1400" b="1" i="1" dirty="0">
                <a:solidFill>
                  <a:schemeClr val="accent5">
                    <a:lumMod val="50000"/>
                  </a:schemeClr>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       </a:t>
            </a:r>
            <a:r>
              <a:rPr lang="vi-VN" sz="1400" b="1" i="1" dirty="0">
                <a:solidFill>
                  <a:schemeClr val="accent5">
                    <a:lumMod val="50000"/>
                  </a:schemeClr>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Lemax Tile Grout</a:t>
            </a:r>
            <a:r>
              <a:rPr lang="vi-VN" sz="1400" dirty="0">
                <a:solidFill>
                  <a:schemeClr val="accent5">
                    <a:lumMod val="50000"/>
                  </a:schemeClr>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 </a:t>
            </a:r>
            <a:r>
              <a:rPr lang="vi-VN" sz="1200" dirty="0">
                <a:solidFill>
                  <a:schemeClr val="accent5">
                    <a:lumMod val="50000"/>
                  </a:schemeClr>
                </a:solidFill>
                <a:latin typeface="Calibri Light" panose="020F0302020204030204" pitchFamily="34" charset="0"/>
                <a:cs typeface="Calibri Light" panose="020F0302020204030204" pitchFamily="34" charset="0"/>
              </a:rPr>
              <a:t>thích hợp sử dụng để ch</a:t>
            </a:r>
            <a:r>
              <a:rPr lang="en-US" sz="1200" dirty="0" err="1">
                <a:solidFill>
                  <a:schemeClr val="accent5">
                    <a:lumMod val="50000"/>
                  </a:schemeClr>
                </a:solidFill>
                <a:latin typeface="Calibri Light" panose="020F0302020204030204" pitchFamily="34" charset="0"/>
                <a:cs typeface="Calibri Light" panose="020F0302020204030204" pitchFamily="34" charset="0"/>
              </a:rPr>
              <a:t>ít</a:t>
            </a:r>
            <a:r>
              <a:rPr lang="vi-VN" sz="1200" dirty="0">
                <a:solidFill>
                  <a:schemeClr val="accent5">
                    <a:lumMod val="50000"/>
                  </a:schemeClr>
                </a:solidFill>
                <a:latin typeface="Calibri Light" panose="020F0302020204030204" pitchFamily="34" charset="0"/>
                <a:cs typeface="Calibri Light" panose="020F0302020204030204" pitchFamily="34" charset="0"/>
              </a:rPr>
              <a:t> mạch tường và sàn với tất cả các loại gạch</a:t>
            </a:r>
            <a:r>
              <a:rPr lang="en-US" sz="1200" dirty="0">
                <a:solidFill>
                  <a:schemeClr val="accent5">
                    <a:lumMod val="50000"/>
                  </a:schemeClr>
                </a:solidFill>
                <a:latin typeface="Calibri Light" panose="020F0302020204030204" pitchFamily="34" charset="0"/>
                <a:cs typeface="Calibri Light" panose="020F0302020204030204" pitchFamily="34" charset="0"/>
              </a:rPr>
              <a:t> </a:t>
            </a:r>
            <a:r>
              <a:rPr lang="vi-VN" sz="1200" dirty="0">
                <a:solidFill>
                  <a:schemeClr val="accent5">
                    <a:lumMod val="50000"/>
                  </a:schemeClr>
                </a:solidFill>
                <a:latin typeface="Calibri Light" panose="020F0302020204030204" pitchFamily="34" charset="0"/>
                <a:cs typeface="Calibri Light" panose="020F0302020204030204" pitchFamily="34" charset="0"/>
              </a:rPr>
              <a:t>Ceramic, Granite, Mosaic gốm, Đá tự nhiên… có độ hút nước trung bình, chiều rộng khe</a:t>
            </a:r>
            <a:r>
              <a:rPr lang="en-US" sz="1200" dirty="0">
                <a:solidFill>
                  <a:schemeClr val="accent5">
                    <a:lumMod val="50000"/>
                  </a:schemeClr>
                </a:solidFill>
                <a:latin typeface="Calibri Light" panose="020F0302020204030204" pitchFamily="34" charset="0"/>
                <a:cs typeface="Calibri Light" panose="020F0302020204030204" pitchFamily="34" charset="0"/>
              </a:rPr>
              <a:t> </a:t>
            </a:r>
            <a:r>
              <a:rPr lang="vi-VN" sz="1200" dirty="0">
                <a:solidFill>
                  <a:schemeClr val="accent5">
                    <a:lumMod val="50000"/>
                  </a:schemeClr>
                </a:solidFill>
                <a:latin typeface="Calibri Light" panose="020F0302020204030204" pitchFamily="34" charset="0"/>
                <a:cs typeface="Calibri Light" panose="020F0302020204030204" pitchFamily="34" charset="0"/>
              </a:rPr>
              <a:t>mạch lên tới 6mm ở khu vực nội thất khô ráo (như phòng ngủ, phòng khách…) hoặc ngoại</a:t>
            </a:r>
            <a:r>
              <a:rPr lang="en-US" sz="1200" dirty="0">
                <a:solidFill>
                  <a:schemeClr val="accent5">
                    <a:lumMod val="50000"/>
                  </a:schemeClr>
                </a:solidFill>
                <a:latin typeface="Calibri Light" panose="020F0302020204030204" pitchFamily="34" charset="0"/>
                <a:cs typeface="Calibri Light" panose="020F0302020204030204" pitchFamily="34" charset="0"/>
              </a:rPr>
              <a:t> </a:t>
            </a:r>
            <a:r>
              <a:rPr lang="vi-VN" sz="1200" dirty="0">
                <a:solidFill>
                  <a:schemeClr val="accent5">
                    <a:lumMod val="50000"/>
                  </a:schemeClr>
                </a:solidFill>
                <a:latin typeface="Calibri Light" panose="020F0302020204030204" pitchFamily="34" charset="0"/>
                <a:cs typeface="Calibri Light" panose="020F0302020204030204" pitchFamily="34" charset="0"/>
              </a:rPr>
              <a:t>thất có mái che.</a:t>
            </a:r>
          </a:p>
        </p:txBody>
      </p:sp>
      <p:pic>
        <p:nvPicPr>
          <p:cNvPr id="3" name="Picture 4">
            <a:extLst>
              <a:ext uri="{FF2B5EF4-FFF2-40B4-BE49-F238E27FC236}">
                <a16:creationId xmlns:a16="http://schemas.microsoft.com/office/drawing/2014/main" id="{D0E3EE82-8FA9-3F29-12CD-6D3A468448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7492" y="1049709"/>
            <a:ext cx="1837678" cy="2680866"/>
          </a:xfrm>
          <a:prstGeom prst="rect">
            <a:avLst/>
          </a:prstGeom>
        </p:spPr>
      </p:pic>
      <p:sp>
        <p:nvSpPr>
          <p:cNvPr id="4" name="TextBox 5">
            <a:extLst>
              <a:ext uri="{FF2B5EF4-FFF2-40B4-BE49-F238E27FC236}">
                <a16:creationId xmlns:a16="http://schemas.microsoft.com/office/drawing/2014/main" id="{E240EA5C-E1A2-1B2B-8E76-3E45A0324105}"/>
              </a:ext>
            </a:extLst>
          </p:cNvPr>
          <p:cNvSpPr txBox="1"/>
          <p:nvPr/>
        </p:nvSpPr>
        <p:spPr>
          <a:xfrm>
            <a:off x="930239" y="1001794"/>
            <a:ext cx="5379958" cy="307777"/>
          </a:xfrm>
          <a:prstGeom prst="rect">
            <a:avLst/>
          </a:prstGeom>
          <a:noFill/>
        </p:spPr>
        <p:txBody>
          <a:bodyPr wrap="square" rtlCol="0">
            <a:spAutoFit/>
          </a:bodyPr>
          <a:lstStyle/>
          <a:p>
            <a:pPr algn="just"/>
            <a:r>
              <a:rPr lang="en-US" sz="1400" b="1" dirty="0"/>
              <a:t>KEO CHÍT MẠCH</a:t>
            </a:r>
            <a:endParaRPr lang="en-US" sz="1400" dirty="0"/>
          </a:p>
        </p:txBody>
      </p:sp>
      <p:cxnSp>
        <p:nvCxnSpPr>
          <p:cNvPr id="6" name="Straight Connector 6">
            <a:extLst>
              <a:ext uri="{FF2B5EF4-FFF2-40B4-BE49-F238E27FC236}">
                <a16:creationId xmlns:a16="http://schemas.microsoft.com/office/drawing/2014/main" id="{C708FAFB-967C-76EA-9BC9-8430E9C41E15}"/>
              </a:ext>
            </a:extLst>
          </p:cNvPr>
          <p:cNvCxnSpPr>
            <a:cxnSpLocks/>
          </p:cNvCxnSpPr>
          <p:nvPr/>
        </p:nvCxnSpPr>
        <p:spPr>
          <a:xfrm flipV="1">
            <a:off x="1040244" y="1309570"/>
            <a:ext cx="1177788" cy="1"/>
          </a:xfrm>
          <a:prstGeom prst="line">
            <a:avLst/>
          </a:prstGeom>
          <a:ln w="53975">
            <a:solidFill>
              <a:srgbClr val="1D75BC"/>
            </a:solidFill>
          </a:ln>
          <a:effectLst>
            <a:reflection endPos="0" dist="50800" dir="5400000" sy="-100000" algn="bl" rotWithShape="0"/>
          </a:effectLst>
        </p:spPr>
        <p:style>
          <a:lnRef idx="3">
            <a:schemeClr val="accent3"/>
          </a:lnRef>
          <a:fillRef idx="0">
            <a:schemeClr val="accent3"/>
          </a:fillRef>
          <a:effectRef idx="2">
            <a:schemeClr val="accent3"/>
          </a:effectRef>
          <a:fontRef idx="minor">
            <a:schemeClr val="tx1"/>
          </a:fontRef>
        </p:style>
      </p:cxnSp>
      <p:pic>
        <p:nvPicPr>
          <p:cNvPr id="7" name="Picture 8">
            <a:extLst>
              <a:ext uri="{FF2B5EF4-FFF2-40B4-BE49-F238E27FC236}">
                <a16:creationId xmlns:a16="http://schemas.microsoft.com/office/drawing/2014/main" id="{EC828209-46C8-20F8-C0EA-9AA6047D86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6742" y="3782628"/>
            <a:ext cx="3979178" cy="265278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115858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27</a:t>
            </a:fld>
            <a:endParaRPr lang="en-US"/>
          </a:p>
        </p:txBody>
      </p:sp>
      <p:sp>
        <p:nvSpPr>
          <p:cNvPr id="2" name="Parallelogram 3">
            <a:extLst>
              <a:ext uri="{FF2B5EF4-FFF2-40B4-BE49-F238E27FC236}">
                <a16:creationId xmlns:a16="http://schemas.microsoft.com/office/drawing/2014/main" id="{9C11BC2A-E1BE-9CE0-47CA-DE31C30D8D51}"/>
              </a:ext>
            </a:extLst>
          </p:cNvPr>
          <p:cNvSpPr/>
          <p:nvPr/>
        </p:nvSpPr>
        <p:spPr>
          <a:xfrm>
            <a:off x="695130" y="1011617"/>
            <a:ext cx="3526073"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MÔ PHỎNG CÁC LỚP THI CÔNG</a:t>
            </a:r>
          </a:p>
        </p:txBody>
      </p:sp>
      <p:pic>
        <p:nvPicPr>
          <p:cNvPr id="3" name="Picture 5">
            <a:extLst>
              <a:ext uri="{FF2B5EF4-FFF2-40B4-BE49-F238E27FC236}">
                <a16:creationId xmlns:a16="http://schemas.microsoft.com/office/drawing/2014/main" id="{2F1B55AF-57AB-2208-2C07-FA11BBED3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7445" y="1425611"/>
            <a:ext cx="8465542" cy="4706679"/>
          </a:xfrm>
          <a:prstGeom prst="rect">
            <a:avLst/>
          </a:prstGeom>
        </p:spPr>
      </p:pic>
    </p:spTree>
    <p:extLst>
      <p:ext uri="{BB962C8B-B14F-4D97-AF65-F5344CB8AC3E}">
        <p14:creationId xmlns:p14="http://schemas.microsoft.com/office/powerpoint/2010/main" val="2418540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28</a:t>
            </a:fld>
            <a:endParaRPr lang="en-US"/>
          </a:p>
        </p:txBody>
      </p:sp>
      <p:sp>
        <p:nvSpPr>
          <p:cNvPr id="2" name="Parallelogram 3">
            <a:extLst>
              <a:ext uri="{FF2B5EF4-FFF2-40B4-BE49-F238E27FC236}">
                <a16:creationId xmlns:a16="http://schemas.microsoft.com/office/drawing/2014/main" id="{967468B7-2BF6-E37B-CF02-627E667A4460}"/>
              </a:ext>
            </a:extLst>
          </p:cNvPr>
          <p:cNvSpPr/>
          <p:nvPr/>
        </p:nvSpPr>
        <p:spPr>
          <a:xfrm>
            <a:off x="685800" y="1023927"/>
            <a:ext cx="2787841"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H</a:t>
            </a:r>
            <a:r>
              <a:rPr lang="vi-VN" sz="1600" b="1" dirty="0"/>
              <a:t>Ư</a:t>
            </a:r>
            <a:r>
              <a:rPr lang="en-US" sz="1600" b="1" dirty="0"/>
              <a:t>ỚNG DẪN SỬ DỤNG</a:t>
            </a:r>
          </a:p>
        </p:txBody>
      </p:sp>
      <p:sp>
        <p:nvSpPr>
          <p:cNvPr id="3" name="Rectangle 7">
            <a:extLst>
              <a:ext uri="{FF2B5EF4-FFF2-40B4-BE49-F238E27FC236}">
                <a16:creationId xmlns:a16="http://schemas.microsoft.com/office/drawing/2014/main" id="{D0065438-759D-7067-4D24-32C22FB965E8}"/>
              </a:ext>
            </a:extLst>
          </p:cNvPr>
          <p:cNvSpPr/>
          <p:nvPr/>
        </p:nvSpPr>
        <p:spPr>
          <a:xfrm>
            <a:off x="1052198" y="1365270"/>
            <a:ext cx="2191070" cy="3179332"/>
          </a:xfrm>
          <a:prstGeom prst="rect">
            <a:avLst/>
          </a:prstGeom>
        </p:spPr>
        <p:txBody>
          <a:bodyPr wrap="square">
            <a:spAutoFit/>
          </a:bodyPr>
          <a:lstStyle/>
          <a:p>
            <a:pPr algn="just">
              <a:lnSpc>
                <a:spcPts val="2200"/>
              </a:lnSpc>
            </a:pPr>
            <a:r>
              <a:rPr lang="en-US" sz="1200" b="1" i="1" dirty="0" err="1">
                <a:latin typeface="+mj-lt"/>
              </a:rPr>
              <a:t>Chuẩn</a:t>
            </a:r>
            <a:r>
              <a:rPr lang="en-US" sz="1200" b="1" i="1" dirty="0">
                <a:latin typeface="+mj-lt"/>
              </a:rPr>
              <a:t> </a:t>
            </a:r>
            <a:r>
              <a:rPr lang="en-US" sz="1200" b="1" i="1" dirty="0" err="1">
                <a:latin typeface="+mj-lt"/>
              </a:rPr>
              <a:t>bị</a:t>
            </a:r>
            <a:r>
              <a:rPr lang="en-US" sz="1200" b="1" i="1" dirty="0">
                <a:latin typeface="+mj-lt"/>
              </a:rPr>
              <a:t> </a:t>
            </a:r>
            <a:r>
              <a:rPr lang="en-US" sz="1200" b="1" i="1" dirty="0" err="1">
                <a:latin typeface="+mj-lt"/>
              </a:rPr>
              <a:t>bề</a:t>
            </a:r>
            <a:r>
              <a:rPr lang="en-US" sz="1200" b="1" i="1" dirty="0">
                <a:latin typeface="+mj-lt"/>
              </a:rPr>
              <a:t> </a:t>
            </a:r>
            <a:r>
              <a:rPr lang="en-US" sz="1200" b="1" i="1" dirty="0" err="1">
                <a:latin typeface="+mj-lt"/>
              </a:rPr>
              <a:t>mặt</a:t>
            </a:r>
            <a:r>
              <a:rPr lang="en-US" sz="1200" b="1" i="1" dirty="0">
                <a:latin typeface="+mj-lt"/>
              </a:rPr>
              <a:t> </a:t>
            </a:r>
            <a:r>
              <a:rPr lang="en-US" sz="1200" b="1" i="1" dirty="0" err="1">
                <a:latin typeface="+mj-lt"/>
              </a:rPr>
              <a:t>ốp</a:t>
            </a:r>
            <a:r>
              <a:rPr lang="en-US" sz="1200" b="1" i="1" dirty="0">
                <a:latin typeface="+mj-lt"/>
              </a:rPr>
              <a:t> </a:t>
            </a:r>
            <a:r>
              <a:rPr lang="en-US" sz="1200" b="1" i="1" dirty="0" err="1">
                <a:latin typeface="+mj-lt"/>
              </a:rPr>
              <a:t>lát</a:t>
            </a:r>
            <a:r>
              <a:rPr lang="en-US" sz="1200" b="1" i="1" dirty="0">
                <a:latin typeface="+mj-lt"/>
              </a:rPr>
              <a:t>:</a:t>
            </a:r>
          </a:p>
          <a:p>
            <a:pPr marL="285750" indent="-285750" algn="just">
              <a:lnSpc>
                <a:spcPts val="2200"/>
              </a:lnSpc>
              <a:buFont typeface="Arial" panose="020B0604020202020204" pitchFamily="34" charset="0"/>
              <a:buChar char="•"/>
            </a:pPr>
            <a:r>
              <a:rPr lang="vi-VN" sz="1200" dirty="0">
                <a:solidFill>
                  <a:schemeClr val="accent5">
                    <a:lumMod val="50000"/>
                  </a:schemeClr>
                </a:solidFill>
                <a:latin typeface="Calibri Light" panose="020F0302020204030204" pitchFamily="34" charset="0"/>
                <a:cs typeface="Calibri Light" panose="020F0302020204030204" pitchFamily="34" charset="0"/>
              </a:rPr>
              <a:t>Bề mặt thi công phải bằng phẳng, cứng chắc,</a:t>
            </a:r>
            <a:r>
              <a:rPr lang="en-US" sz="1200" dirty="0">
                <a:solidFill>
                  <a:schemeClr val="accent5">
                    <a:lumMod val="50000"/>
                  </a:schemeClr>
                </a:solidFill>
                <a:latin typeface="Calibri Light" panose="020F0302020204030204" pitchFamily="34" charset="0"/>
                <a:cs typeface="Calibri Light" panose="020F0302020204030204" pitchFamily="34" charset="0"/>
              </a:rPr>
              <a:t> </a:t>
            </a:r>
            <a:r>
              <a:rPr lang="vi-VN" sz="1200" dirty="0">
                <a:solidFill>
                  <a:schemeClr val="accent5">
                    <a:lumMod val="50000"/>
                  </a:schemeClr>
                </a:solidFill>
                <a:latin typeface="Calibri Light" panose="020F0302020204030204" pitchFamily="34" charset="0"/>
                <a:cs typeface="Calibri Light" panose="020F0302020204030204" pitchFamily="34" charset="0"/>
              </a:rPr>
              <a:t>không có tạp chất, dầu mỡ, sáp và khô ráo.</a:t>
            </a:r>
          </a:p>
          <a:p>
            <a:pPr marL="285750" indent="-285750" algn="just">
              <a:lnSpc>
                <a:spcPts val="2200"/>
              </a:lnSpc>
              <a:buFont typeface="Arial" panose="020B0604020202020204" pitchFamily="34" charset="0"/>
              <a:buChar char="•"/>
            </a:pPr>
            <a:r>
              <a:rPr lang="vi-VN" sz="1200" dirty="0">
                <a:solidFill>
                  <a:schemeClr val="accent5">
                    <a:lumMod val="50000"/>
                  </a:schemeClr>
                </a:solidFill>
                <a:latin typeface="Calibri Light" panose="020F0302020204030204" pitchFamily="34" charset="0"/>
                <a:cs typeface="Calibri Light" panose="020F0302020204030204" pitchFamily="34" charset="0"/>
              </a:rPr>
              <a:t>Bề mặt thạch cao phải khô hoàn toàn, cứng chắc, không có bụi bẩn và phải được xử lý</a:t>
            </a:r>
            <a:r>
              <a:rPr lang="en-US" sz="1200" dirty="0">
                <a:solidFill>
                  <a:schemeClr val="accent5">
                    <a:lumMod val="50000"/>
                  </a:schemeClr>
                </a:solidFill>
                <a:latin typeface="Calibri Light" panose="020F0302020204030204" pitchFamily="34" charset="0"/>
                <a:cs typeface="Calibri Light" panose="020F0302020204030204" pitchFamily="34" charset="0"/>
              </a:rPr>
              <a:t> </a:t>
            </a:r>
            <a:r>
              <a:rPr lang="vi-VN" sz="1200" dirty="0">
                <a:solidFill>
                  <a:schemeClr val="accent5">
                    <a:lumMod val="50000"/>
                  </a:schemeClr>
                </a:solidFill>
                <a:latin typeface="Calibri Light" panose="020F0302020204030204" pitchFamily="34" charset="0"/>
                <a:cs typeface="Calibri Light" panose="020F0302020204030204" pitchFamily="34" charset="0"/>
              </a:rPr>
              <a:t>bằng lớp lót chuyên dụng.</a:t>
            </a:r>
          </a:p>
          <a:p>
            <a:pPr algn="just">
              <a:lnSpc>
                <a:spcPts val="2200"/>
              </a:lnSpc>
            </a:pPr>
            <a:endParaRPr lang="en-US" sz="1600" i="1" dirty="0">
              <a:solidFill>
                <a:schemeClr val="accent5">
                  <a:lumMod val="50000"/>
                </a:schemeClr>
              </a:solidFill>
              <a:effectLst/>
              <a:latin typeface="+mj-lt"/>
            </a:endParaRPr>
          </a:p>
        </p:txBody>
      </p:sp>
      <p:grpSp>
        <p:nvGrpSpPr>
          <p:cNvPr id="4" name="Group 4">
            <a:extLst>
              <a:ext uri="{FF2B5EF4-FFF2-40B4-BE49-F238E27FC236}">
                <a16:creationId xmlns:a16="http://schemas.microsoft.com/office/drawing/2014/main" id="{28CF9FED-D41A-4693-75EE-E43E12EB7C9D}"/>
              </a:ext>
            </a:extLst>
          </p:cNvPr>
          <p:cNvGrpSpPr/>
          <p:nvPr/>
        </p:nvGrpSpPr>
        <p:grpSpPr>
          <a:xfrm>
            <a:off x="3834814" y="1084432"/>
            <a:ext cx="6329413" cy="4252926"/>
            <a:chOff x="3246985" y="1137437"/>
            <a:chExt cx="6329413" cy="4252926"/>
          </a:xfrm>
        </p:grpSpPr>
        <p:pic>
          <p:nvPicPr>
            <p:cNvPr id="6" name="Picture 8">
              <a:extLst>
                <a:ext uri="{FF2B5EF4-FFF2-40B4-BE49-F238E27FC236}">
                  <a16:creationId xmlns:a16="http://schemas.microsoft.com/office/drawing/2014/main" id="{52861105-B878-0A1B-19D3-D2F8A76329CB}"/>
                </a:ext>
              </a:extLst>
            </p:cNvPr>
            <p:cNvPicPr>
              <a:picLocks noChangeAspect="1"/>
            </p:cNvPicPr>
            <p:nvPr/>
          </p:nvPicPr>
          <p:blipFill rotWithShape="1">
            <a:blip r:embed="rId3"/>
            <a:srcRect t="5929" b="5929"/>
            <a:stretch/>
          </p:blipFill>
          <p:spPr>
            <a:xfrm>
              <a:off x="6356846" y="3262031"/>
              <a:ext cx="3219552" cy="2128332"/>
            </a:xfrm>
            <a:prstGeom prst="rect">
              <a:avLst/>
            </a:prstGeom>
            <a:scene3d>
              <a:camera prst="orthographicFront"/>
              <a:lightRig rig="threePt" dir="t"/>
            </a:scene3d>
            <a:sp3d>
              <a:bevelT w="165100" prst="coolSlant"/>
            </a:sp3d>
          </p:spPr>
          <p:style>
            <a:lnRef idx="0">
              <a:schemeClr val="accent5"/>
            </a:lnRef>
            <a:fillRef idx="3">
              <a:schemeClr val="accent5"/>
            </a:fillRef>
            <a:effectRef idx="3">
              <a:schemeClr val="accent5"/>
            </a:effectRef>
            <a:fontRef idx="minor">
              <a:schemeClr val="lt1"/>
            </a:fontRef>
          </p:style>
        </p:pic>
        <p:pic>
          <p:nvPicPr>
            <p:cNvPr id="7" name="Picture 9" descr="A picture containing text, floor&#10;&#10;Description automatically generated">
              <a:extLst>
                <a:ext uri="{FF2B5EF4-FFF2-40B4-BE49-F238E27FC236}">
                  <a16:creationId xmlns:a16="http://schemas.microsoft.com/office/drawing/2014/main" id="{ECA91E54-5EE4-0E59-2428-FC73611B6707}"/>
                </a:ext>
              </a:extLst>
            </p:cNvPr>
            <p:cNvPicPr>
              <a:picLocks noChangeAspect="1"/>
            </p:cNvPicPr>
            <p:nvPr/>
          </p:nvPicPr>
          <p:blipFill rotWithShape="1">
            <a:blip r:embed="rId4"/>
            <a:srcRect b="9129"/>
            <a:stretch/>
          </p:blipFill>
          <p:spPr>
            <a:xfrm>
              <a:off x="3246985" y="1137437"/>
              <a:ext cx="3109861" cy="2124594"/>
            </a:xfrm>
            <a:prstGeom prst="rect">
              <a:avLst/>
            </a:prstGeom>
            <a:scene3d>
              <a:camera prst="orthographicFront"/>
              <a:lightRig rig="threePt" dir="t"/>
            </a:scene3d>
            <a:sp3d>
              <a:bevelT w="165100" prst="coolSlant"/>
            </a:sp3d>
          </p:spPr>
          <p:style>
            <a:lnRef idx="0">
              <a:schemeClr val="accent5"/>
            </a:lnRef>
            <a:fillRef idx="3">
              <a:schemeClr val="accent5"/>
            </a:fillRef>
            <a:effectRef idx="3">
              <a:schemeClr val="accent5"/>
            </a:effectRef>
            <a:fontRef idx="minor">
              <a:schemeClr val="lt1"/>
            </a:fontRef>
          </p:style>
        </p:pic>
      </p:grpSp>
      <p:sp>
        <p:nvSpPr>
          <p:cNvPr id="8" name="Rectangle 13">
            <a:extLst>
              <a:ext uri="{FF2B5EF4-FFF2-40B4-BE49-F238E27FC236}">
                <a16:creationId xmlns:a16="http://schemas.microsoft.com/office/drawing/2014/main" id="{51FB3D99-66E7-2A13-514E-966177C6072E}"/>
              </a:ext>
            </a:extLst>
          </p:cNvPr>
          <p:cNvSpPr/>
          <p:nvPr/>
        </p:nvSpPr>
        <p:spPr>
          <a:xfrm>
            <a:off x="3834814" y="3375995"/>
            <a:ext cx="2787841" cy="3179332"/>
          </a:xfrm>
          <a:prstGeom prst="rect">
            <a:avLst/>
          </a:prstGeom>
        </p:spPr>
        <p:txBody>
          <a:bodyPr wrap="square">
            <a:spAutoFit/>
          </a:bodyPr>
          <a:lstStyle/>
          <a:p>
            <a:pPr algn="just">
              <a:lnSpc>
                <a:spcPts val="2200"/>
              </a:lnSpc>
            </a:pPr>
            <a:r>
              <a:rPr lang="en-US" sz="1100" b="1" i="1" dirty="0" err="1">
                <a:latin typeface="+mj-lt"/>
              </a:rPr>
              <a:t>Lưu</a:t>
            </a:r>
            <a:r>
              <a:rPr lang="en-US" sz="1100" b="1" i="1" dirty="0">
                <a:latin typeface="+mj-lt"/>
              </a:rPr>
              <a:t> ý </a:t>
            </a:r>
            <a:r>
              <a:rPr lang="en-US" sz="1100" b="1" i="1" dirty="0">
                <a:latin typeface="Calibri Light" panose="020F0302020204030204" pitchFamily="34" charset="0"/>
                <a:cs typeface="Calibri Light" panose="020F0302020204030204" pitchFamily="34" charset="0"/>
              </a:rPr>
              <a:t>KHÔNG</a:t>
            </a:r>
            <a:r>
              <a:rPr lang="vi-VN" sz="1100" b="1" i="1" dirty="0">
                <a:latin typeface="Calibri Light" panose="020F0302020204030204" pitchFamily="34" charset="0"/>
                <a:cs typeface="Calibri Light" panose="020F0302020204030204" pitchFamily="34" charset="0"/>
              </a:rPr>
              <a:t> sử dụng</a:t>
            </a:r>
            <a:r>
              <a:rPr lang="en-US" sz="1100" b="1" i="1" dirty="0">
                <a:latin typeface="Calibri Light" panose="020F0302020204030204" pitchFamily="34" charset="0"/>
                <a:cs typeface="Calibri Light" panose="020F0302020204030204" pitchFamily="34" charset="0"/>
              </a:rPr>
              <a:t> </a:t>
            </a:r>
            <a:r>
              <a:rPr lang="en-US" sz="1100" b="1" i="1" dirty="0" err="1">
                <a:latin typeface="Calibri Light" panose="020F0302020204030204" pitchFamily="34" charset="0"/>
                <a:cs typeface="Calibri Light" panose="020F0302020204030204" pitchFamily="34" charset="0"/>
              </a:rPr>
              <a:t>keo</a:t>
            </a:r>
            <a:r>
              <a:rPr lang="en-US" sz="1100" b="1" i="1" dirty="0">
                <a:latin typeface="Calibri Light" panose="020F0302020204030204" pitchFamily="34" charset="0"/>
                <a:cs typeface="Calibri Light" panose="020F0302020204030204" pitchFamily="34" charset="0"/>
              </a:rPr>
              <a:t> </a:t>
            </a:r>
            <a:r>
              <a:rPr lang="en-US" sz="1100" b="1" i="1" dirty="0" err="1">
                <a:latin typeface="Calibri Light" panose="020F0302020204030204" pitchFamily="34" charset="0"/>
                <a:cs typeface="Calibri Light" panose="020F0302020204030204" pitchFamily="34" charset="0"/>
              </a:rPr>
              <a:t>ốp</a:t>
            </a:r>
            <a:r>
              <a:rPr lang="en-US" sz="1100" b="1" i="1" dirty="0">
                <a:latin typeface="Calibri Light" panose="020F0302020204030204" pitchFamily="34" charset="0"/>
                <a:cs typeface="Calibri Light" panose="020F0302020204030204" pitchFamily="34" charset="0"/>
              </a:rPr>
              <a:t> </a:t>
            </a:r>
            <a:r>
              <a:rPr lang="en-US" sz="1100" b="1" i="1" dirty="0" err="1">
                <a:latin typeface="Calibri Light" panose="020F0302020204030204" pitchFamily="34" charset="0"/>
                <a:cs typeface="Calibri Light" panose="020F0302020204030204" pitchFamily="34" charset="0"/>
              </a:rPr>
              <a:t>lát</a:t>
            </a:r>
            <a:r>
              <a:rPr lang="vi-VN" sz="1100" b="1" i="1" dirty="0">
                <a:latin typeface="Calibri Light" panose="020F0302020204030204" pitchFamily="34" charset="0"/>
                <a:cs typeface="Calibri Light" panose="020F0302020204030204" pitchFamily="34" charset="0"/>
              </a:rPr>
              <a:t> Lemax để ốp lát trong các trường hợp sau:</a:t>
            </a:r>
          </a:p>
          <a:p>
            <a:pPr marL="285750" indent="-285750" algn="just">
              <a:lnSpc>
                <a:spcPts val="2200"/>
              </a:lnSpc>
              <a:buFont typeface="Arial" panose="020B0604020202020204" pitchFamily="34" charset="0"/>
              <a:buChar char="•"/>
            </a:pPr>
            <a:r>
              <a:rPr lang="vi-VN" sz="1100" i="1" dirty="0">
                <a:latin typeface="Calibri Light" panose="020F0302020204030204" pitchFamily="34" charset="0"/>
                <a:cs typeface="Calibri Light" panose="020F0302020204030204" pitchFamily="34" charset="0"/>
              </a:rPr>
              <a:t>Ốp lát lên bề mặt gỗ.</a:t>
            </a:r>
          </a:p>
          <a:p>
            <a:pPr marL="285750" indent="-285750" algn="just">
              <a:lnSpc>
                <a:spcPts val="2200"/>
              </a:lnSpc>
              <a:buFont typeface="Arial" panose="020B0604020202020204" pitchFamily="34" charset="0"/>
              <a:buChar char="•"/>
            </a:pPr>
            <a:r>
              <a:rPr lang="vi-VN" sz="1100" i="1" dirty="0">
                <a:latin typeface="Calibri Light" panose="020F0302020204030204" pitchFamily="34" charset="0"/>
                <a:cs typeface="Calibri Light" panose="020F0302020204030204" pitchFamily="34" charset="0"/>
              </a:rPr>
              <a:t>Ốp lát lên tấm thạch cao không đạt tiêu chuẩn</a:t>
            </a:r>
            <a:r>
              <a:rPr lang="en-US" sz="1100" i="1" dirty="0">
                <a:latin typeface="Calibri Light" panose="020F0302020204030204" pitchFamily="34" charset="0"/>
                <a:cs typeface="Calibri Light" panose="020F0302020204030204" pitchFamily="34" charset="0"/>
              </a:rPr>
              <a:t> </a:t>
            </a:r>
            <a:r>
              <a:rPr lang="vi-VN" sz="1100" i="1" dirty="0">
                <a:latin typeface="Calibri Light" panose="020F0302020204030204" pitchFamily="34" charset="0"/>
                <a:cs typeface="Calibri Light" panose="020F0302020204030204" pitchFamily="34" charset="0"/>
              </a:rPr>
              <a:t>hoặc không được xử lý bằng lớp lót chuyên</a:t>
            </a:r>
            <a:r>
              <a:rPr lang="en-US" sz="1100" i="1" dirty="0">
                <a:latin typeface="Calibri Light" panose="020F0302020204030204" pitchFamily="34" charset="0"/>
                <a:cs typeface="Calibri Light" panose="020F0302020204030204" pitchFamily="34" charset="0"/>
              </a:rPr>
              <a:t> </a:t>
            </a:r>
            <a:r>
              <a:rPr lang="vi-VN" sz="1100" i="1" dirty="0">
                <a:latin typeface="Calibri Light" panose="020F0302020204030204" pitchFamily="34" charset="0"/>
                <a:cs typeface="Calibri Light" panose="020F0302020204030204" pitchFamily="34" charset="0"/>
              </a:rPr>
              <a:t>dụng.</a:t>
            </a:r>
          </a:p>
          <a:p>
            <a:pPr marL="285750" indent="-285750" algn="just">
              <a:lnSpc>
                <a:spcPts val="2200"/>
              </a:lnSpc>
              <a:buFont typeface="Arial" panose="020B0604020202020204" pitchFamily="34" charset="0"/>
              <a:buChar char="•"/>
            </a:pPr>
            <a:r>
              <a:rPr lang="vi-VN" sz="1100" i="1" dirty="0">
                <a:latin typeface="Calibri Light" panose="020F0302020204030204" pitchFamily="34" charset="0"/>
                <a:cs typeface="Calibri Light" panose="020F0302020204030204" pitchFamily="34" charset="0"/>
              </a:rPr>
              <a:t>Ốp lát lên bề mặt kim loại, cao su, PVC hay bề mặt vải sơn lót sàn.</a:t>
            </a:r>
          </a:p>
          <a:p>
            <a:pPr marL="285750" indent="-285750" algn="just">
              <a:lnSpc>
                <a:spcPts val="2200"/>
              </a:lnSpc>
              <a:buFont typeface="Arial" panose="020B0604020202020204" pitchFamily="34" charset="0"/>
              <a:buChar char="•"/>
            </a:pPr>
            <a:r>
              <a:rPr lang="vi-VN" sz="1100" i="1" dirty="0">
                <a:latin typeface="Calibri Light" panose="020F0302020204030204" pitchFamily="34" charset="0"/>
                <a:cs typeface="Calibri Light" panose="020F0302020204030204" pitchFamily="34" charset="0"/>
              </a:rPr>
              <a:t>Cho các loại gạch không thấm hút hoặc tường và bề mặt sàn không thấm hút.</a:t>
            </a:r>
          </a:p>
          <a:p>
            <a:pPr algn="just">
              <a:lnSpc>
                <a:spcPts val="2200"/>
              </a:lnSpc>
            </a:pPr>
            <a:endParaRPr lang="en-US" sz="1600" i="1" dirty="0">
              <a:solidFill>
                <a:schemeClr val="accent5">
                  <a:lumMod val="50000"/>
                </a:schemeClr>
              </a:solidFill>
              <a:effectLst/>
              <a:latin typeface="+mj-lt"/>
            </a:endParaRPr>
          </a:p>
        </p:txBody>
      </p:sp>
    </p:spTree>
    <p:extLst>
      <p:ext uri="{BB962C8B-B14F-4D97-AF65-F5344CB8AC3E}">
        <p14:creationId xmlns:p14="http://schemas.microsoft.com/office/powerpoint/2010/main" val="3981553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29</a:t>
            </a:fld>
            <a:endParaRPr lang="en-US"/>
          </a:p>
        </p:txBody>
      </p:sp>
      <p:sp>
        <p:nvSpPr>
          <p:cNvPr id="2" name="Parallelogram 3">
            <a:extLst>
              <a:ext uri="{FF2B5EF4-FFF2-40B4-BE49-F238E27FC236}">
                <a16:creationId xmlns:a16="http://schemas.microsoft.com/office/drawing/2014/main" id="{54CCFB4B-D390-32B4-82A4-B5FE12DF6B30}"/>
              </a:ext>
            </a:extLst>
          </p:cNvPr>
          <p:cNvSpPr/>
          <p:nvPr/>
        </p:nvSpPr>
        <p:spPr>
          <a:xfrm>
            <a:off x="946370" y="1027762"/>
            <a:ext cx="2787841"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H</a:t>
            </a:r>
            <a:r>
              <a:rPr lang="vi-VN" sz="1600" b="1" dirty="0"/>
              <a:t>Ư</a:t>
            </a:r>
            <a:r>
              <a:rPr lang="en-US" sz="1600" b="1" dirty="0"/>
              <a:t>ỚNG DẪN SỬ DỤNG</a:t>
            </a:r>
          </a:p>
        </p:txBody>
      </p:sp>
      <p:sp>
        <p:nvSpPr>
          <p:cNvPr id="3" name="Rectangle 4">
            <a:extLst>
              <a:ext uri="{FF2B5EF4-FFF2-40B4-BE49-F238E27FC236}">
                <a16:creationId xmlns:a16="http://schemas.microsoft.com/office/drawing/2014/main" id="{F90C6375-CD6A-8DF4-B8A8-B03DC3C18C9E}"/>
              </a:ext>
            </a:extLst>
          </p:cNvPr>
          <p:cNvSpPr/>
          <p:nvPr/>
        </p:nvSpPr>
        <p:spPr>
          <a:xfrm>
            <a:off x="1349947" y="1341489"/>
            <a:ext cx="2526878" cy="4307846"/>
          </a:xfrm>
          <a:prstGeom prst="rect">
            <a:avLst/>
          </a:prstGeom>
        </p:spPr>
        <p:txBody>
          <a:bodyPr wrap="square">
            <a:spAutoFit/>
          </a:bodyPr>
          <a:lstStyle/>
          <a:p>
            <a:pPr algn="just">
              <a:lnSpc>
                <a:spcPts val="2200"/>
              </a:lnSpc>
            </a:pPr>
            <a:r>
              <a:rPr lang="en-US" sz="1200" b="1" i="1" dirty="0" err="1">
                <a:latin typeface="+mj-lt"/>
              </a:rPr>
              <a:t>Dụng</a:t>
            </a:r>
            <a:r>
              <a:rPr lang="en-US" sz="1200" b="1" i="1" dirty="0">
                <a:latin typeface="+mj-lt"/>
              </a:rPr>
              <a:t> </a:t>
            </a:r>
            <a:r>
              <a:rPr lang="en-US" sz="1200" b="1" i="1" dirty="0" err="1">
                <a:latin typeface="+mj-lt"/>
              </a:rPr>
              <a:t>cụ</a:t>
            </a:r>
            <a:r>
              <a:rPr lang="en-US" sz="1200" b="1" i="1" dirty="0">
                <a:latin typeface="+mj-lt"/>
              </a:rPr>
              <a:t> </a:t>
            </a:r>
            <a:r>
              <a:rPr lang="en-US" sz="1200" b="1" i="1" dirty="0" err="1">
                <a:latin typeface="+mj-lt"/>
              </a:rPr>
              <a:t>thi</a:t>
            </a:r>
            <a:r>
              <a:rPr lang="en-US" sz="1200" b="1" i="1" dirty="0">
                <a:latin typeface="+mj-lt"/>
              </a:rPr>
              <a:t> </a:t>
            </a:r>
            <a:r>
              <a:rPr lang="en-US" sz="1200" b="1" i="1" dirty="0" err="1">
                <a:latin typeface="+mj-lt"/>
              </a:rPr>
              <a:t>công</a:t>
            </a:r>
            <a:r>
              <a:rPr lang="en-US" sz="1200" b="1" i="1" dirty="0">
                <a:latin typeface="+mj-lt"/>
              </a:rPr>
              <a:t> &amp; </a:t>
            </a:r>
            <a:r>
              <a:rPr lang="en-US" sz="1200" b="1" i="1" dirty="0" err="1">
                <a:latin typeface="+mj-lt"/>
              </a:rPr>
              <a:t>trộn</a:t>
            </a:r>
            <a:r>
              <a:rPr lang="en-US" sz="1200" b="1" i="1" dirty="0">
                <a:latin typeface="+mj-lt"/>
              </a:rPr>
              <a:t> </a:t>
            </a:r>
            <a:r>
              <a:rPr lang="en-US" sz="1200" b="1" i="1" dirty="0" err="1">
                <a:latin typeface="+mj-lt"/>
              </a:rPr>
              <a:t>keo</a:t>
            </a:r>
            <a:r>
              <a:rPr lang="en-US" sz="1200" b="1" i="1" dirty="0">
                <a:latin typeface="+mj-lt"/>
              </a:rPr>
              <a:t> </a:t>
            </a:r>
          </a:p>
          <a:p>
            <a:pPr marL="285750" indent="-285750" algn="just">
              <a:lnSpc>
                <a:spcPts val="2200"/>
              </a:lnSpc>
              <a:buFont typeface="Arial" panose="020B0604020202020204" pitchFamily="34" charset="0"/>
              <a:buChar char="•"/>
            </a:pPr>
            <a:r>
              <a:rPr lang="vi-VN" sz="1200" dirty="0">
                <a:solidFill>
                  <a:schemeClr val="accent5">
                    <a:lumMod val="50000"/>
                  </a:schemeClr>
                </a:solidFill>
                <a:latin typeface="Calibri Light" panose="020F0302020204030204" pitchFamily="34" charset="0"/>
                <a:cs typeface="Calibri Light" panose="020F0302020204030204" pitchFamily="34" charset="0"/>
              </a:rPr>
              <a:t>Dùng máy khuấy ở tốc độ thấp trộn </a:t>
            </a:r>
            <a:r>
              <a:rPr lang="en-US" sz="1200" dirty="0" err="1">
                <a:solidFill>
                  <a:schemeClr val="accent5">
                    <a:lumMod val="50000"/>
                  </a:schemeClr>
                </a:solidFill>
                <a:latin typeface="Calibri Light" panose="020F0302020204030204" pitchFamily="34" charset="0"/>
                <a:cs typeface="Calibri Light" panose="020F0302020204030204" pitchFamily="34" charset="0"/>
              </a:rPr>
              <a:t>keo</a:t>
            </a:r>
            <a:r>
              <a:rPr lang="en-US" sz="1200" dirty="0">
                <a:solidFill>
                  <a:schemeClr val="accent5">
                    <a:lumMod val="50000"/>
                  </a:schemeClr>
                </a:solidFill>
                <a:latin typeface="Calibri Light" panose="020F0302020204030204" pitchFamily="34" charset="0"/>
                <a:cs typeface="Calibri Light" panose="020F0302020204030204" pitchFamily="34" charset="0"/>
              </a:rPr>
              <a:t> </a:t>
            </a:r>
            <a:r>
              <a:rPr lang="vi-VN" sz="1200" dirty="0">
                <a:solidFill>
                  <a:schemeClr val="accent5">
                    <a:lumMod val="50000"/>
                  </a:schemeClr>
                </a:solidFill>
                <a:latin typeface="Calibri Light" panose="020F0302020204030204" pitchFamily="34" charset="0"/>
                <a:cs typeface="Calibri Light" panose="020F0302020204030204" pitchFamily="34" charset="0"/>
              </a:rPr>
              <a:t>Lemax với nước sạch để tạo thành hỗn hợ</a:t>
            </a:r>
            <a:r>
              <a:rPr lang="en-US" sz="1200" dirty="0">
                <a:solidFill>
                  <a:schemeClr val="accent5">
                    <a:lumMod val="50000"/>
                  </a:schemeClr>
                </a:solidFill>
                <a:latin typeface="Calibri Light" panose="020F0302020204030204" pitchFamily="34" charset="0"/>
                <a:cs typeface="Calibri Light" panose="020F0302020204030204" pitchFamily="34" charset="0"/>
              </a:rPr>
              <a:t>p </a:t>
            </a:r>
            <a:r>
              <a:rPr lang="vi-VN" sz="1200" dirty="0">
                <a:solidFill>
                  <a:schemeClr val="accent5">
                    <a:lumMod val="50000"/>
                  </a:schemeClr>
                </a:solidFill>
                <a:latin typeface="Calibri Light" panose="020F0302020204030204" pitchFamily="34" charset="0"/>
                <a:cs typeface="Calibri Light" panose="020F0302020204030204" pitchFamily="34" charset="0"/>
              </a:rPr>
              <a:t>vữa dẻo và không vón cục, chú ý cho nước vào xô trước &amp; đổ từ từ keo vào sau. Để</a:t>
            </a:r>
            <a:r>
              <a:rPr lang="en-US" sz="1200" dirty="0">
                <a:solidFill>
                  <a:schemeClr val="accent5">
                    <a:lumMod val="50000"/>
                  </a:schemeClr>
                </a:solidFill>
                <a:latin typeface="Calibri Light" panose="020F0302020204030204" pitchFamily="34" charset="0"/>
                <a:cs typeface="Calibri Light" panose="020F0302020204030204" pitchFamily="34" charset="0"/>
              </a:rPr>
              <a:t> </a:t>
            </a:r>
            <a:r>
              <a:rPr lang="vi-VN" sz="1200" dirty="0">
                <a:solidFill>
                  <a:schemeClr val="accent5">
                    <a:lumMod val="50000"/>
                  </a:schemeClr>
                </a:solidFill>
                <a:latin typeface="Calibri Light" panose="020F0302020204030204" pitchFamily="34" charset="0"/>
                <a:cs typeface="Calibri Light" panose="020F0302020204030204" pitchFamily="34" charset="0"/>
              </a:rPr>
              <a:t>khoảng 3 – 5 phút cho polymer và phụ gia phát huy hết tác dụng, trộn lại và sử dụng bình</a:t>
            </a:r>
            <a:r>
              <a:rPr lang="en-US" sz="1200" dirty="0">
                <a:solidFill>
                  <a:schemeClr val="accent5">
                    <a:lumMod val="50000"/>
                  </a:schemeClr>
                </a:solidFill>
                <a:latin typeface="Calibri Light" panose="020F0302020204030204" pitchFamily="34" charset="0"/>
                <a:cs typeface="Calibri Light" panose="020F0302020204030204" pitchFamily="34" charset="0"/>
              </a:rPr>
              <a:t> </a:t>
            </a:r>
            <a:r>
              <a:rPr lang="vi-VN" sz="1200" dirty="0">
                <a:solidFill>
                  <a:schemeClr val="accent5">
                    <a:lumMod val="50000"/>
                  </a:schemeClr>
                </a:solidFill>
                <a:latin typeface="Calibri Light" panose="020F0302020204030204" pitchFamily="34" charset="0"/>
                <a:cs typeface="Calibri Light" panose="020F0302020204030204" pitchFamily="34" charset="0"/>
              </a:rPr>
              <a:t>thường.</a:t>
            </a:r>
          </a:p>
          <a:p>
            <a:pPr marL="285750" indent="-285750" algn="just">
              <a:lnSpc>
                <a:spcPts val="2200"/>
              </a:lnSpc>
              <a:buFont typeface="Arial" panose="020B0604020202020204" pitchFamily="34" charset="0"/>
              <a:buChar char="•"/>
            </a:pPr>
            <a:r>
              <a:rPr lang="vi-VN" sz="1200" dirty="0">
                <a:solidFill>
                  <a:schemeClr val="accent5">
                    <a:lumMod val="50000"/>
                  </a:schemeClr>
                </a:solidFill>
                <a:latin typeface="Calibri Light" panose="020F0302020204030204" pitchFamily="34" charset="0"/>
                <a:cs typeface="Calibri Light" panose="020F0302020204030204" pitchFamily="34" charset="0"/>
              </a:rPr>
              <a:t>Tỷ lệ nước trộn là: 22% – 24% tính theo khối lượng</a:t>
            </a:r>
          </a:p>
          <a:p>
            <a:pPr marL="285750" indent="-285750" algn="just">
              <a:lnSpc>
                <a:spcPts val="2200"/>
              </a:lnSpc>
              <a:buFont typeface="Arial" panose="020B0604020202020204" pitchFamily="34" charset="0"/>
              <a:buChar char="•"/>
            </a:pPr>
            <a:r>
              <a:rPr lang="vi-VN" sz="1200" dirty="0">
                <a:solidFill>
                  <a:schemeClr val="accent5">
                    <a:lumMod val="50000"/>
                  </a:schemeClr>
                </a:solidFill>
                <a:latin typeface="Calibri Light" panose="020F0302020204030204" pitchFamily="34" charset="0"/>
                <a:cs typeface="Calibri Light" panose="020F0302020204030204" pitchFamily="34" charset="0"/>
              </a:rPr>
              <a:t>Thời gian sử dụng của hỗn hợp keo sau khi trộn là 4 tiếng.</a:t>
            </a:r>
          </a:p>
          <a:p>
            <a:pPr algn="just">
              <a:lnSpc>
                <a:spcPts val="2200"/>
              </a:lnSpc>
            </a:pPr>
            <a:endParaRPr lang="en-US" sz="1600" i="1" dirty="0">
              <a:solidFill>
                <a:schemeClr val="accent5">
                  <a:lumMod val="50000"/>
                </a:schemeClr>
              </a:solidFill>
              <a:effectLst/>
              <a:latin typeface="+mj-lt"/>
            </a:endParaRPr>
          </a:p>
        </p:txBody>
      </p:sp>
      <p:pic>
        <p:nvPicPr>
          <p:cNvPr id="4" name="Picture 5" descr="A picture containing person, floor&#10;&#10;Description automatically generated">
            <a:extLst>
              <a:ext uri="{FF2B5EF4-FFF2-40B4-BE49-F238E27FC236}">
                <a16:creationId xmlns:a16="http://schemas.microsoft.com/office/drawing/2014/main" id="{A368A876-EF7D-A193-3E87-EAC5D4FB2444}"/>
              </a:ext>
            </a:extLst>
          </p:cNvPr>
          <p:cNvPicPr>
            <a:picLocks noChangeAspect="1"/>
          </p:cNvPicPr>
          <p:nvPr/>
        </p:nvPicPr>
        <p:blipFill>
          <a:blip r:embed="rId3"/>
          <a:stretch>
            <a:fillRect/>
          </a:stretch>
        </p:blipFill>
        <p:spPr>
          <a:xfrm>
            <a:off x="4514388" y="1150917"/>
            <a:ext cx="2377856" cy="165670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Picture 6">
            <a:extLst>
              <a:ext uri="{FF2B5EF4-FFF2-40B4-BE49-F238E27FC236}">
                <a16:creationId xmlns:a16="http://schemas.microsoft.com/office/drawing/2014/main" id="{64E8DDEB-B89F-B644-4296-692639DB010F}"/>
              </a:ext>
            </a:extLst>
          </p:cNvPr>
          <p:cNvPicPr>
            <a:picLocks noChangeAspect="1"/>
          </p:cNvPicPr>
          <p:nvPr/>
        </p:nvPicPr>
        <p:blipFill rotWithShape="1">
          <a:blip r:embed="rId4"/>
          <a:srcRect l="-1" t="15745" r="672" b="8498"/>
          <a:stretch/>
        </p:blipFill>
        <p:spPr>
          <a:xfrm>
            <a:off x="7236498" y="1150918"/>
            <a:ext cx="2235390" cy="164155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Picture 8">
            <a:extLst>
              <a:ext uri="{FF2B5EF4-FFF2-40B4-BE49-F238E27FC236}">
                <a16:creationId xmlns:a16="http://schemas.microsoft.com/office/drawing/2014/main" id="{5E96C1A1-0CC9-3A8D-3BB7-425220C5E2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35056" y="2898281"/>
            <a:ext cx="4202884" cy="3458069"/>
          </a:xfrm>
          <a:prstGeom prst="rect">
            <a:avLst/>
          </a:prstGeom>
        </p:spPr>
      </p:pic>
    </p:spTree>
    <p:extLst>
      <p:ext uri="{BB962C8B-B14F-4D97-AF65-F5344CB8AC3E}">
        <p14:creationId xmlns:p14="http://schemas.microsoft.com/office/powerpoint/2010/main" val="303574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30</a:t>
            </a:fld>
            <a:endParaRPr lang="en-US"/>
          </a:p>
        </p:txBody>
      </p:sp>
      <p:sp>
        <p:nvSpPr>
          <p:cNvPr id="2" name="Parallelogram 3">
            <a:extLst>
              <a:ext uri="{FF2B5EF4-FFF2-40B4-BE49-F238E27FC236}">
                <a16:creationId xmlns:a16="http://schemas.microsoft.com/office/drawing/2014/main" id="{CD7195D8-72E3-108C-3152-9B2B7CB8EEB1}"/>
              </a:ext>
            </a:extLst>
          </p:cNvPr>
          <p:cNvSpPr/>
          <p:nvPr/>
        </p:nvSpPr>
        <p:spPr>
          <a:xfrm>
            <a:off x="757905" y="1020949"/>
            <a:ext cx="2787841"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H</a:t>
            </a:r>
            <a:r>
              <a:rPr lang="vi-VN" sz="1600" b="1" dirty="0"/>
              <a:t>Ư</a:t>
            </a:r>
            <a:r>
              <a:rPr lang="en-US" sz="1600" b="1" dirty="0"/>
              <a:t>ỚNG DẪN SỬ DỤNG</a:t>
            </a:r>
          </a:p>
        </p:txBody>
      </p:sp>
      <p:sp>
        <p:nvSpPr>
          <p:cNvPr id="3" name="Rectangle 5">
            <a:extLst>
              <a:ext uri="{FF2B5EF4-FFF2-40B4-BE49-F238E27FC236}">
                <a16:creationId xmlns:a16="http://schemas.microsoft.com/office/drawing/2014/main" id="{6B56B3B0-4DD3-B838-DA83-9E87C7BA84BB}"/>
              </a:ext>
            </a:extLst>
          </p:cNvPr>
          <p:cNvSpPr/>
          <p:nvPr/>
        </p:nvSpPr>
        <p:spPr>
          <a:xfrm>
            <a:off x="858088" y="1282206"/>
            <a:ext cx="5237912" cy="4025717"/>
          </a:xfrm>
          <a:prstGeom prst="rect">
            <a:avLst/>
          </a:prstGeom>
        </p:spPr>
        <p:txBody>
          <a:bodyPr wrap="square">
            <a:spAutoFit/>
          </a:bodyPr>
          <a:lstStyle/>
          <a:p>
            <a:pPr algn="just">
              <a:lnSpc>
                <a:spcPts val="2200"/>
              </a:lnSpc>
            </a:pPr>
            <a:r>
              <a:rPr lang="en-US" sz="1400" b="1" i="1" dirty="0" err="1">
                <a:latin typeface="+mj-lt"/>
              </a:rPr>
              <a:t>Thi</a:t>
            </a:r>
            <a:r>
              <a:rPr lang="en-US" sz="1400" b="1" i="1" dirty="0">
                <a:latin typeface="+mj-lt"/>
              </a:rPr>
              <a:t> </a:t>
            </a:r>
            <a:r>
              <a:rPr lang="en-US" sz="1400" b="1" i="1" dirty="0" err="1">
                <a:latin typeface="+mj-lt"/>
              </a:rPr>
              <a:t>công</a:t>
            </a:r>
            <a:r>
              <a:rPr lang="en-US" sz="1400" b="1" i="1" dirty="0">
                <a:latin typeface="+mj-lt"/>
              </a:rPr>
              <a:t> </a:t>
            </a:r>
            <a:r>
              <a:rPr lang="en-US" sz="1400" b="1" i="1" dirty="0" err="1">
                <a:latin typeface="+mj-lt"/>
              </a:rPr>
              <a:t>ốp</a:t>
            </a:r>
            <a:r>
              <a:rPr lang="en-US" sz="1400" b="1" i="1" dirty="0">
                <a:latin typeface="+mj-lt"/>
              </a:rPr>
              <a:t> </a:t>
            </a:r>
            <a:r>
              <a:rPr lang="en-US" sz="1400" b="1" i="1" dirty="0" err="1">
                <a:latin typeface="+mj-lt"/>
              </a:rPr>
              <a:t>lát</a:t>
            </a:r>
            <a:r>
              <a:rPr lang="en-US" sz="1400" b="1" i="1" dirty="0">
                <a:latin typeface="+mj-lt"/>
              </a:rPr>
              <a:t>:</a:t>
            </a:r>
            <a:endParaRPr lang="vi-VN" sz="1400" b="1" i="1" dirty="0">
              <a:latin typeface="Calibri Light" panose="020F0302020204030204" pitchFamily="34" charset="0"/>
              <a:cs typeface="Calibri Light" panose="020F0302020204030204" pitchFamily="34" charset="0"/>
            </a:endParaRPr>
          </a:p>
          <a:p>
            <a:pPr marL="285750" indent="-285750" algn="just">
              <a:lnSpc>
                <a:spcPts val="2200"/>
              </a:lnSpc>
              <a:buFont typeface="Arial" panose="020B0604020202020204" pitchFamily="34" charset="0"/>
              <a:buChar char="•"/>
            </a:pPr>
            <a:r>
              <a:rPr lang="en-US" sz="1200" i="1" dirty="0" err="1">
                <a:latin typeface="Calibri Light" panose="020F0302020204030204" pitchFamily="34" charset="0"/>
                <a:cs typeface="Calibri Light" panose="020F0302020204030204" pitchFamily="34" charset="0"/>
              </a:rPr>
              <a:t>Keo</a:t>
            </a:r>
            <a:r>
              <a:rPr lang="en-US" sz="1200" i="1" dirty="0">
                <a:latin typeface="Calibri Light" panose="020F0302020204030204" pitchFamily="34" charset="0"/>
                <a:cs typeface="Calibri Light" panose="020F0302020204030204" pitchFamily="34" charset="0"/>
              </a:rPr>
              <a:t> </a:t>
            </a:r>
            <a:r>
              <a:rPr lang="vi-VN" sz="1200" i="1" dirty="0">
                <a:latin typeface="Calibri Light" panose="020F0302020204030204" pitchFamily="34" charset="0"/>
                <a:cs typeface="Calibri Light" panose="020F0302020204030204" pitchFamily="34" charset="0"/>
              </a:rPr>
              <a:t>Lemax</a:t>
            </a:r>
            <a:r>
              <a:rPr lang="en-US" sz="1200" i="1" dirty="0">
                <a:latin typeface="Calibri Light" panose="020F0302020204030204" pitchFamily="34" charset="0"/>
                <a:cs typeface="Calibri Light" panose="020F0302020204030204" pitchFamily="34" charset="0"/>
              </a:rPr>
              <a:t> </a:t>
            </a:r>
            <a:r>
              <a:rPr lang="vi-VN" sz="1200" i="1" dirty="0">
                <a:latin typeface="Calibri Light" panose="020F0302020204030204" pitchFamily="34" charset="0"/>
                <a:cs typeface="Calibri Light" panose="020F0302020204030204" pitchFamily="34" charset="0"/>
              </a:rPr>
              <a:t>được thi công bằng bay răng cưa lên bề mặt nền ốp lát. Chọn loại bay răng</a:t>
            </a:r>
            <a:r>
              <a:rPr lang="en-US" sz="1200" i="1" dirty="0">
                <a:latin typeface="Calibri Light" panose="020F0302020204030204" pitchFamily="34" charset="0"/>
                <a:cs typeface="Calibri Light" panose="020F0302020204030204" pitchFamily="34" charset="0"/>
              </a:rPr>
              <a:t> </a:t>
            </a:r>
            <a:r>
              <a:rPr lang="vi-VN" sz="1200" i="1" dirty="0">
                <a:latin typeface="Calibri Light" panose="020F0302020204030204" pitchFamily="34" charset="0"/>
                <a:cs typeface="Calibri Light" panose="020F0302020204030204" pitchFamily="34" charset="0"/>
              </a:rPr>
              <a:t>cưa thích hợp có khả năng phủ 65-70% diện tích mặt sau của viên gạch khi ốp tường hoặc</a:t>
            </a:r>
            <a:r>
              <a:rPr lang="en-US" sz="1200" i="1" dirty="0">
                <a:latin typeface="Calibri Light" panose="020F0302020204030204" pitchFamily="34" charset="0"/>
                <a:cs typeface="Calibri Light" panose="020F0302020204030204" pitchFamily="34" charset="0"/>
              </a:rPr>
              <a:t> </a:t>
            </a:r>
            <a:r>
              <a:rPr lang="vi-VN" sz="1200" i="1" dirty="0">
                <a:latin typeface="Calibri Light" panose="020F0302020204030204" pitchFamily="34" charset="0"/>
                <a:cs typeface="Calibri Light" panose="020F0302020204030204" pitchFamily="34" charset="0"/>
              </a:rPr>
              <a:t>khu vực cho phép lưu thông nhẹ ở trong nhà. </a:t>
            </a:r>
            <a:r>
              <a:rPr lang="vi-VN" sz="1200" b="1" i="1" dirty="0">
                <a:latin typeface="Calibri Light" panose="020F0302020204030204" pitchFamily="34" charset="0"/>
                <a:cs typeface="Calibri Light" panose="020F0302020204030204" pitchFamily="34" charset="0"/>
              </a:rPr>
              <a:t>Đối với khu vực có mật độ lưu thông lớn và</a:t>
            </a:r>
            <a:r>
              <a:rPr lang="en-US" sz="1200" b="1" i="1" dirty="0">
                <a:latin typeface="Calibri Light" panose="020F0302020204030204" pitchFamily="34" charset="0"/>
                <a:cs typeface="Calibri Light" panose="020F0302020204030204" pitchFamily="34" charset="0"/>
              </a:rPr>
              <a:t> </a:t>
            </a:r>
            <a:r>
              <a:rPr lang="vi-VN" sz="1200" b="1" i="1" dirty="0">
                <a:latin typeface="Calibri Light" panose="020F0302020204030204" pitchFamily="34" charset="0"/>
                <a:cs typeface="Calibri Light" panose="020F0302020204030204" pitchFamily="34" charset="0"/>
              </a:rPr>
              <a:t>ở ngoài trời, nên sử dụng loại bay răng cưa có diện tích che phủ 100% diện tích viên gạch.</a:t>
            </a:r>
            <a:endParaRPr lang="en-US" sz="1200" b="1" i="1" dirty="0">
              <a:latin typeface="Calibri Light" panose="020F0302020204030204" pitchFamily="34" charset="0"/>
              <a:cs typeface="Calibri Light" panose="020F0302020204030204" pitchFamily="34" charset="0"/>
            </a:endParaRPr>
          </a:p>
          <a:p>
            <a:pPr algn="just">
              <a:lnSpc>
                <a:spcPts val="2200"/>
              </a:lnSpc>
            </a:pPr>
            <a:endParaRPr lang="vi-VN" sz="1200" b="1" i="1" dirty="0">
              <a:latin typeface="Calibri Light" panose="020F0302020204030204" pitchFamily="34" charset="0"/>
              <a:cs typeface="Calibri Light" panose="020F0302020204030204" pitchFamily="34" charset="0"/>
            </a:endParaRPr>
          </a:p>
          <a:p>
            <a:pPr marL="285750" indent="-285750" algn="just">
              <a:lnSpc>
                <a:spcPts val="2200"/>
              </a:lnSpc>
              <a:buFont typeface="Arial" panose="020B0604020202020204" pitchFamily="34" charset="0"/>
              <a:buChar char="•"/>
            </a:pPr>
            <a:r>
              <a:rPr lang="vi-VN" sz="1200" i="1" dirty="0">
                <a:latin typeface="Calibri Light" panose="020F0302020204030204" pitchFamily="34" charset="0"/>
                <a:cs typeface="Calibri Light" panose="020F0302020204030204" pitchFamily="34" charset="0"/>
              </a:rPr>
              <a:t>Để đạt được độ bám dính tối ưu nhất của gạch lên bề mặt ốp lát, cần tuân thủ phương</a:t>
            </a:r>
            <a:r>
              <a:rPr lang="en-US" sz="1200" i="1" dirty="0">
                <a:latin typeface="Calibri Light" panose="020F0302020204030204" pitchFamily="34" charset="0"/>
                <a:cs typeface="Calibri Light" panose="020F0302020204030204" pitchFamily="34" charset="0"/>
              </a:rPr>
              <a:t> </a:t>
            </a:r>
            <a:r>
              <a:rPr lang="vi-VN" sz="1200" i="1" dirty="0">
                <a:latin typeface="Calibri Light" panose="020F0302020204030204" pitchFamily="34" charset="0"/>
                <a:cs typeface="Calibri Light" panose="020F0302020204030204" pitchFamily="34" charset="0"/>
              </a:rPr>
              <a:t>pháp thi công sau: đầu tiên, dùng cạnh thẳng của bay răng cưa trải một lớp </a:t>
            </a:r>
            <a:r>
              <a:rPr lang="en-US" sz="1200" i="1" dirty="0" err="1">
                <a:latin typeface="Calibri Light" panose="020F0302020204030204" pitchFamily="34" charset="0"/>
                <a:cs typeface="Calibri Light" panose="020F0302020204030204" pitchFamily="34" charset="0"/>
              </a:rPr>
              <a:t>keo</a:t>
            </a:r>
            <a:r>
              <a:rPr lang="en-US" sz="1200" i="1" dirty="0">
                <a:latin typeface="Calibri Light" panose="020F0302020204030204" pitchFamily="34" charset="0"/>
                <a:cs typeface="Calibri Light" panose="020F0302020204030204" pitchFamily="34" charset="0"/>
              </a:rPr>
              <a:t> </a:t>
            </a:r>
            <a:r>
              <a:rPr lang="vi-VN" sz="1200" i="1" dirty="0">
                <a:latin typeface="Calibri Light" panose="020F0302020204030204" pitchFamily="34" charset="0"/>
                <a:cs typeface="Calibri Light" panose="020F0302020204030204" pitchFamily="34" charset="0"/>
              </a:rPr>
              <a:t>Lemax có chiều dày thích hợp lên bề mặt ốp</a:t>
            </a:r>
            <a:r>
              <a:rPr lang="en-US" sz="1200" i="1" dirty="0">
                <a:latin typeface="Calibri Light" panose="020F0302020204030204" pitchFamily="34" charset="0"/>
                <a:cs typeface="Calibri Light" panose="020F0302020204030204" pitchFamily="34" charset="0"/>
              </a:rPr>
              <a:t> </a:t>
            </a:r>
            <a:r>
              <a:rPr lang="vi-VN" sz="1200" i="1" dirty="0">
                <a:latin typeface="Calibri Light" panose="020F0302020204030204" pitchFamily="34" charset="0"/>
                <a:cs typeface="Calibri Light" panose="020F0302020204030204" pitchFamily="34" charset="0"/>
              </a:rPr>
              <a:t>lát, sau đó dùng cạnh có răng cưa kéo một góc nghiêng 45 độ tạo các đường rãnh có độ</a:t>
            </a:r>
            <a:r>
              <a:rPr lang="en-US" sz="1200" i="1" dirty="0">
                <a:latin typeface="Calibri Light" panose="020F0302020204030204" pitchFamily="34" charset="0"/>
                <a:cs typeface="Calibri Light" panose="020F0302020204030204" pitchFamily="34" charset="0"/>
              </a:rPr>
              <a:t> </a:t>
            </a:r>
            <a:r>
              <a:rPr lang="vi-VN" sz="1200" i="1" dirty="0">
                <a:latin typeface="Calibri Light" panose="020F0302020204030204" pitchFamily="34" charset="0"/>
                <a:cs typeface="Calibri Light" panose="020F0302020204030204" pitchFamily="34" charset="0"/>
              </a:rPr>
              <a:t>dày thích hợp và đồng đều trên bề mặt lớp vữa ốp lát.</a:t>
            </a:r>
          </a:p>
          <a:p>
            <a:pPr algn="just">
              <a:lnSpc>
                <a:spcPts val="2200"/>
              </a:lnSpc>
            </a:pPr>
            <a:endParaRPr lang="vi-VN" sz="1600" i="1" dirty="0">
              <a:latin typeface="Calibri Light" panose="020F0302020204030204" pitchFamily="34" charset="0"/>
              <a:cs typeface="Calibri Light" panose="020F0302020204030204" pitchFamily="34" charset="0"/>
            </a:endParaRPr>
          </a:p>
          <a:p>
            <a:pPr algn="just">
              <a:lnSpc>
                <a:spcPts val="2200"/>
              </a:lnSpc>
            </a:pPr>
            <a:endParaRPr lang="en-US" sz="1600" i="1" dirty="0">
              <a:solidFill>
                <a:schemeClr val="accent5">
                  <a:lumMod val="50000"/>
                </a:schemeClr>
              </a:solidFill>
              <a:effectLst/>
              <a:latin typeface="+mj-lt"/>
            </a:endParaRPr>
          </a:p>
        </p:txBody>
      </p:sp>
      <p:pic>
        <p:nvPicPr>
          <p:cNvPr id="4" name="Picture 6" descr="A picture containing person&#10;&#10;Description automatically generated">
            <a:extLst>
              <a:ext uri="{FF2B5EF4-FFF2-40B4-BE49-F238E27FC236}">
                <a16:creationId xmlns:a16="http://schemas.microsoft.com/office/drawing/2014/main" id="{9B9266A1-4667-DDEB-6ACF-B541F42230BB}"/>
              </a:ext>
            </a:extLst>
          </p:cNvPr>
          <p:cNvPicPr>
            <a:picLocks noChangeAspect="1"/>
          </p:cNvPicPr>
          <p:nvPr/>
        </p:nvPicPr>
        <p:blipFill>
          <a:blip r:embed="rId3"/>
          <a:stretch>
            <a:fillRect/>
          </a:stretch>
        </p:blipFill>
        <p:spPr>
          <a:xfrm>
            <a:off x="6798629" y="1397014"/>
            <a:ext cx="2905784" cy="20224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6" name="Picture 7" descr="A picture containing person&#10;&#10;Description automatically generated">
            <a:extLst>
              <a:ext uri="{FF2B5EF4-FFF2-40B4-BE49-F238E27FC236}">
                <a16:creationId xmlns:a16="http://schemas.microsoft.com/office/drawing/2014/main" id="{F1B2B259-6E72-9E0C-668C-9E364D4D81AC}"/>
              </a:ext>
            </a:extLst>
          </p:cNvPr>
          <p:cNvPicPr>
            <a:picLocks noChangeAspect="1"/>
          </p:cNvPicPr>
          <p:nvPr/>
        </p:nvPicPr>
        <p:blipFill>
          <a:blip r:embed="rId4"/>
          <a:stretch>
            <a:fillRect/>
          </a:stretch>
        </p:blipFill>
        <p:spPr>
          <a:xfrm>
            <a:off x="6765195" y="4233383"/>
            <a:ext cx="2905784" cy="185946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7" name="Graphic 8" descr="Checkmark with solid fill">
            <a:extLst>
              <a:ext uri="{FF2B5EF4-FFF2-40B4-BE49-F238E27FC236}">
                <a16:creationId xmlns:a16="http://schemas.microsoft.com/office/drawing/2014/main" id="{DA6161E8-692C-7D24-50E2-C7B7A00BCA7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95513" y="2610930"/>
            <a:ext cx="840300" cy="840300"/>
          </a:xfrm>
          <a:prstGeom prst="rect">
            <a:avLst/>
          </a:prstGeom>
        </p:spPr>
      </p:pic>
      <p:pic>
        <p:nvPicPr>
          <p:cNvPr id="8" name="Graphic 9" descr="Close with solid fill">
            <a:extLst>
              <a:ext uri="{FF2B5EF4-FFF2-40B4-BE49-F238E27FC236}">
                <a16:creationId xmlns:a16="http://schemas.microsoft.com/office/drawing/2014/main" id="{D6E62107-BBC6-8766-D975-72D2F9E94DD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85283" y="4175301"/>
            <a:ext cx="840300" cy="840300"/>
          </a:xfrm>
          <a:prstGeom prst="rect">
            <a:avLst/>
          </a:prstGeom>
        </p:spPr>
      </p:pic>
    </p:spTree>
    <p:extLst>
      <p:ext uri="{BB962C8B-B14F-4D97-AF65-F5344CB8AC3E}">
        <p14:creationId xmlns:p14="http://schemas.microsoft.com/office/powerpoint/2010/main" val="529192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80">
                                          <p:stCondLst>
                                            <p:cond delay="0"/>
                                          </p:stCondLst>
                                        </p:cTn>
                                        <p:tgtEl>
                                          <p:spTgt spid="8"/>
                                        </p:tgtEl>
                                      </p:cBhvr>
                                    </p:animEffect>
                                    <p:anim calcmode="lin" valueType="num">
                                      <p:cBhvr>
                                        <p:cTn id="2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5" dur="26">
                                          <p:stCondLst>
                                            <p:cond delay="650"/>
                                          </p:stCondLst>
                                        </p:cTn>
                                        <p:tgtEl>
                                          <p:spTgt spid="8"/>
                                        </p:tgtEl>
                                      </p:cBhvr>
                                      <p:to x="100000" y="60000"/>
                                    </p:animScale>
                                    <p:animScale>
                                      <p:cBhvr>
                                        <p:cTn id="26" dur="166" decel="50000">
                                          <p:stCondLst>
                                            <p:cond delay="676"/>
                                          </p:stCondLst>
                                        </p:cTn>
                                        <p:tgtEl>
                                          <p:spTgt spid="8"/>
                                        </p:tgtEl>
                                      </p:cBhvr>
                                      <p:to x="100000" y="100000"/>
                                    </p:animScale>
                                    <p:animScale>
                                      <p:cBhvr>
                                        <p:cTn id="27" dur="26">
                                          <p:stCondLst>
                                            <p:cond delay="1312"/>
                                          </p:stCondLst>
                                        </p:cTn>
                                        <p:tgtEl>
                                          <p:spTgt spid="8"/>
                                        </p:tgtEl>
                                      </p:cBhvr>
                                      <p:to x="100000" y="80000"/>
                                    </p:animScale>
                                    <p:animScale>
                                      <p:cBhvr>
                                        <p:cTn id="28" dur="166" decel="50000">
                                          <p:stCondLst>
                                            <p:cond delay="1338"/>
                                          </p:stCondLst>
                                        </p:cTn>
                                        <p:tgtEl>
                                          <p:spTgt spid="8"/>
                                        </p:tgtEl>
                                      </p:cBhvr>
                                      <p:to x="100000" y="100000"/>
                                    </p:animScale>
                                    <p:animScale>
                                      <p:cBhvr>
                                        <p:cTn id="29" dur="26">
                                          <p:stCondLst>
                                            <p:cond delay="1642"/>
                                          </p:stCondLst>
                                        </p:cTn>
                                        <p:tgtEl>
                                          <p:spTgt spid="8"/>
                                        </p:tgtEl>
                                      </p:cBhvr>
                                      <p:to x="100000" y="90000"/>
                                    </p:animScale>
                                    <p:animScale>
                                      <p:cBhvr>
                                        <p:cTn id="30" dur="166" decel="50000">
                                          <p:stCondLst>
                                            <p:cond delay="1668"/>
                                          </p:stCondLst>
                                        </p:cTn>
                                        <p:tgtEl>
                                          <p:spTgt spid="8"/>
                                        </p:tgtEl>
                                      </p:cBhvr>
                                      <p:to x="100000" y="100000"/>
                                    </p:animScale>
                                    <p:animScale>
                                      <p:cBhvr>
                                        <p:cTn id="31" dur="26">
                                          <p:stCondLst>
                                            <p:cond delay="1808"/>
                                          </p:stCondLst>
                                        </p:cTn>
                                        <p:tgtEl>
                                          <p:spTgt spid="8"/>
                                        </p:tgtEl>
                                      </p:cBhvr>
                                      <p:to x="100000" y="95000"/>
                                    </p:animScale>
                                    <p:animScale>
                                      <p:cBhvr>
                                        <p:cTn id="32" dur="166" decel="50000">
                                          <p:stCondLst>
                                            <p:cond delay="1834"/>
                                          </p:stCondLst>
                                        </p:cTn>
                                        <p:tgtEl>
                                          <p:spTgt spid="8"/>
                                        </p:tgtEl>
                                      </p:cBhvr>
                                      <p:to x="100000" y="100000"/>
                                    </p:animScale>
                                  </p:childTnLst>
                                </p:cTn>
                              </p:par>
                              <p:par>
                                <p:cTn id="33" presetID="42"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par>
                                <p:cTn id="38" presetID="26" presetClass="entr" presetSubtype="0"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down)">
                                      <p:cBhvr>
                                        <p:cTn id="40" dur="580">
                                          <p:stCondLst>
                                            <p:cond delay="0"/>
                                          </p:stCondLst>
                                        </p:cTn>
                                        <p:tgtEl>
                                          <p:spTgt spid="7"/>
                                        </p:tgtEl>
                                      </p:cBhvr>
                                    </p:animEffect>
                                    <p:anim calcmode="lin" valueType="num">
                                      <p:cBhvr>
                                        <p:cTn id="4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6" dur="26">
                                          <p:stCondLst>
                                            <p:cond delay="650"/>
                                          </p:stCondLst>
                                        </p:cTn>
                                        <p:tgtEl>
                                          <p:spTgt spid="7"/>
                                        </p:tgtEl>
                                      </p:cBhvr>
                                      <p:to x="100000" y="60000"/>
                                    </p:animScale>
                                    <p:animScale>
                                      <p:cBhvr>
                                        <p:cTn id="47" dur="166" decel="50000">
                                          <p:stCondLst>
                                            <p:cond delay="676"/>
                                          </p:stCondLst>
                                        </p:cTn>
                                        <p:tgtEl>
                                          <p:spTgt spid="7"/>
                                        </p:tgtEl>
                                      </p:cBhvr>
                                      <p:to x="100000" y="100000"/>
                                    </p:animScale>
                                    <p:animScale>
                                      <p:cBhvr>
                                        <p:cTn id="48" dur="26">
                                          <p:stCondLst>
                                            <p:cond delay="1312"/>
                                          </p:stCondLst>
                                        </p:cTn>
                                        <p:tgtEl>
                                          <p:spTgt spid="7"/>
                                        </p:tgtEl>
                                      </p:cBhvr>
                                      <p:to x="100000" y="80000"/>
                                    </p:animScale>
                                    <p:animScale>
                                      <p:cBhvr>
                                        <p:cTn id="49" dur="166" decel="50000">
                                          <p:stCondLst>
                                            <p:cond delay="1338"/>
                                          </p:stCondLst>
                                        </p:cTn>
                                        <p:tgtEl>
                                          <p:spTgt spid="7"/>
                                        </p:tgtEl>
                                      </p:cBhvr>
                                      <p:to x="100000" y="100000"/>
                                    </p:animScale>
                                    <p:animScale>
                                      <p:cBhvr>
                                        <p:cTn id="50" dur="26">
                                          <p:stCondLst>
                                            <p:cond delay="1642"/>
                                          </p:stCondLst>
                                        </p:cTn>
                                        <p:tgtEl>
                                          <p:spTgt spid="7"/>
                                        </p:tgtEl>
                                      </p:cBhvr>
                                      <p:to x="100000" y="90000"/>
                                    </p:animScale>
                                    <p:animScale>
                                      <p:cBhvr>
                                        <p:cTn id="51" dur="166" decel="50000">
                                          <p:stCondLst>
                                            <p:cond delay="1668"/>
                                          </p:stCondLst>
                                        </p:cTn>
                                        <p:tgtEl>
                                          <p:spTgt spid="7"/>
                                        </p:tgtEl>
                                      </p:cBhvr>
                                      <p:to x="100000" y="100000"/>
                                    </p:animScale>
                                    <p:animScale>
                                      <p:cBhvr>
                                        <p:cTn id="52" dur="26">
                                          <p:stCondLst>
                                            <p:cond delay="1808"/>
                                          </p:stCondLst>
                                        </p:cTn>
                                        <p:tgtEl>
                                          <p:spTgt spid="7"/>
                                        </p:tgtEl>
                                      </p:cBhvr>
                                      <p:to x="100000" y="95000"/>
                                    </p:animScale>
                                    <p:animScale>
                                      <p:cBhvr>
                                        <p:cTn id="53"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31</a:t>
            </a:fld>
            <a:endParaRPr lang="en-US"/>
          </a:p>
        </p:txBody>
      </p:sp>
      <p:sp>
        <p:nvSpPr>
          <p:cNvPr id="2" name="Parallelogram 3">
            <a:extLst>
              <a:ext uri="{FF2B5EF4-FFF2-40B4-BE49-F238E27FC236}">
                <a16:creationId xmlns:a16="http://schemas.microsoft.com/office/drawing/2014/main" id="{9A2978E3-4F2E-CB0F-DBFF-C782CD575A56}"/>
              </a:ext>
            </a:extLst>
          </p:cNvPr>
          <p:cNvSpPr/>
          <p:nvPr/>
        </p:nvSpPr>
        <p:spPr>
          <a:xfrm>
            <a:off x="919065" y="983626"/>
            <a:ext cx="2787841" cy="26125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t>H</a:t>
            </a:r>
            <a:r>
              <a:rPr lang="vi-VN" sz="1600" b="1" dirty="0"/>
              <a:t>Ư</a:t>
            </a:r>
            <a:r>
              <a:rPr lang="en-US" sz="1600" b="1" dirty="0"/>
              <a:t>ỚNG DẪN SỬ DỤNG</a:t>
            </a:r>
          </a:p>
        </p:txBody>
      </p:sp>
      <p:sp>
        <p:nvSpPr>
          <p:cNvPr id="3" name="Rectangle 8">
            <a:extLst>
              <a:ext uri="{FF2B5EF4-FFF2-40B4-BE49-F238E27FC236}">
                <a16:creationId xmlns:a16="http://schemas.microsoft.com/office/drawing/2014/main" id="{52B18512-B64A-0F11-4A40-22CB7A8F4CD7}"/>
              </a:ext>
            </a:extLst>
          </p:cNvPr>
          <p:cNvSpPr/>
          <p:nvPr/>
        </p:nvSpPr>
        <p:spPr>
          <a:xfrm>
            <a:off x="957748" y="1450439"/>
            <a:ext cx="5212484" cy="4646400"/>
          </a:xfrm>
          <a:prstGeom prst="rect">
            <a:avLst/>
          </a:prstGeom>
        </p:spPr>
        <p:txBody>
          <a:bodyPr wrap="square">
            <a:spAutoFit/>
          </a:bodyPr>
          <a:lstStyle/>
          <a:p>
            <a:pPr algn="just">
              <a:lnSpc>
                <a:spcPts val="2200"/>
              </a:lnSpc>
            </a:pPr>
            <a:r>
              <a:rPr lang="en-US" sz="1400" b="1" i="1" dirty="0" err="1">
                <a:latin typeface="+mj-lt"/>
              </a:rPr>
              <a:t>Thi</a:t>
            </a:r>
            <a:r>
              <a:rPr lang="en-US" sz="1400" b="1" i="1" dirty="0">
                <a:latin typeface="+mj-lt"/>
              </a:rPr>
              <a:t> </a:t>
            </a:r>
            <a:r>
              <a:rPr lang="en-US" sz="1400" b="1" i="1" dirty="0" err="1">
                <a:latin typeface="+mj-lt"/>
              </a:rPr>
              <a:t>công</a:t>
            </a:r>
            <a:r>
              <a:rPr lang="en-US" sz="1400" b="1" i="1" dirty="0">
                <a:latin typeface="+mj-lt"/>
              </a:rPr>
              <a:t> </a:t>
            </a:r>
            <a:r>
              <a:rPr lang="en-US" sz="1400" b="1" i="1" dirty="0" err="1">
                <a:latin typeface="+mj-lt"/>
              </a:rPr>
              <a:t>chít</a:t>
            </a:r>
            <a:r>
              <a:rPr lang="en-US" sz="1400" b="1" i="1" dirty="0">
                <a:latin typeface="+mj-lt"/>
              </a:rPr>
              <a:t> </a:t>
            </a:r>
            <a:r>
              <a:rPr lang="en-US" sz="1400" b="1" i="1" dirty="0" err="1">
                <a:latin typeface="+mj-lt"/>
              </a:rPr>
              <a:t>mạch</a:t>
            </a:r>
            <a:r>
              <a:rPr lang="en-US" sz="1400" b="1" i="1" dirty="0">
                <a:latin typeface="+mj-lt"/>
              </a:rPr>
              <a:t>:</a:t>
            </a:r>
            <a:endParaRPr lang="vi-VN" sz="1400" b="1" i="1" dirty="0">
              <a:latin typeface="Calibri Light" panose="020F0302020204030204" pitchFamily="34" charset="0"/>
              <a:cs typeface="Calibri Light" panose="020F0302020204030204" pitchFamily="34" charset="0"/>
            </a:endParaRPr>
          </a:p>
          <a:p>
            <a:pPr marL="285750" lvl="0" indent="-285750" algn="just">
              <a:buFont typeface="Arial" panose="020B0604020202020204" pitchFamily="34" charset="0"/>
              <a:buChar char="•"/>
            </a:pPr>
            <a:r>
              <a:rPr lang="en-US" sz="1200" dirty="0" err="1">
                <a:latin typeface="+mj-lt"/>
              </a:rPr>
              <a:t>Trước</a:t>
            </a:r>
            <a:r>
              <a:rPr lang="en-US" sz="1200" dirty="0">
                <a:latin typeface="+mj-lt"/>
              </a:rPr>
              <a:t> </a:t>
            </a:r>
            <a:r>
              <a:rPr lang="en-US" sz="1200" dirty="0" err="1">
                <a:latin typeface="+mj-lt"/>
              </a:rPr>
              <a:t>khi</a:t>
            </a:r>
            <a:r>
              <a:rPr lang="en-US" sz="1200" dirty="0">
                <a:latin typeface="+mj-lt"/>
              </a:rPr>
              <a:t> </a:t>
            </a:r>
            <a:r>
              <a:rPr lang="en-US" sz="1200" dirty="0" err="1">
                <a:latin typeface="+mj-lt"/>
              </a:rPr>
              <a:t>chít</a:t>
            </a:r>
            <a:r>
              <a:rPr lang="en-US" sz="1200" dirty="0">
                <a:latin typeface="+mj-lt"/>
              </a:rPr>
              <a:t> </a:t>
            </a:r>
            <a:r>
              <a:rPr lang="en-US" sz="1200" dirty="0" err="1">
                <a:latin typeface="+mj-lt"/>
              </a:rPr>
              <a:t>mạch</a:t>
            </a:r>
            <a:r>
              <a:rPr lang="en-US" sz="1200" dirty="0">
                <a:latin typeface="+mj-lt"/>
              </a:rPr>
              <a:t>, </a:t>
            </a:r>
            <a:r>
              <a:rPr lang="en-US" sz="1200" dirty="0" err="1">
                <a:latin typeface="+mj-lt"/>
              </a:rPr>
              <a:t>cần</a:t>
            </a:r>
            <a:r>
              <a:rPr lang="en-US" sz="1200" dirty="0">
                <a:latin typeface="+mj-lt"/>
              </a:rPr>
              <a:t> </a:t>
            </a:r>
            <a:r>
              <a:rPr lang="en-US" sz="1200" dirty="0" err="1">
                <a:latin typeface="+mj-lt"/>
              </a:rPr>
              <a:t>vệ</a:t>
            </a:r>
            <a:r>
              <a:rPr lang="en-US" sz="1200" dirty="0">
                <a:latin typeface="+mj-lt"/>
              </a:rPr>
              <a:t> </a:t>
            </a:r>
            <a:r>
              <a:rPr lang="en-US" sz="1200" dirty="0" err="1">
                <a:latin typeface="+mj-lt"/>
              </a:rPr>
              <a:t>sinh</a:t>
            </a:r>
            <a:r>
              <a:rPr lang="en-US" sz="1200" dirty="0">
                <a:latin typeface="+mj-lt"/>
              </a:rPr>
              <a:t> </a:t>
            </a:r>
            <a:r>
              <a:rPr lang="en-US" sz="1200" dirty="0" err="1">
                <a:latin typeface="+mj-lt"/>
              </a:rPr>
              <a:t>thật</a:t>
            </a:r>
            <a:r>
              <a:rPr lang="en-US" sz="1200" dirty="0">
                <a:latin typeface="+mj-lt"/>
              </a:rPr>
              <a:t> </a:t>
            </a:r>
            <a:r>
              <a:rPr lang="en-US" sz="1200" dirty="0" err="1">
                <a:latin typeface="+mj-lt"/>
              </a:rPr>
              <a:t>sạch</a:t>
            </a:r>
            <a:r>
              <a:rPr lang="en-US" sz="1200" dirty="0">
                <a:latin typeface="+mj-lt"/>
              </a:rPr>
              <a:t> </a:t>
            </a:r>
            <a:r>
              <a:rPr lang="en-US" sz="1200" dirty="0" err="1">
                <a:latin typeface="+mj-lt"/>
              </a:rPr>
              <a:t>toàn</a:t>
            </a:r>
            <a:r>
              <a:rPr lang="en-US" sz="1200" dirty="0">
                <a:latin typeface="+mj-lt"/>
              </a:rPr>
              <a:t> </a:t>
            </a:r>
            <a:r>
              <a:rPr lang="en-US" sz="1200" dirty="0" err="1">
                <a:latin typeface="+mj-lt"/>
              </a:rPr>
              <a:t>bộ</a:t>
            </a:r>
            <a:r>
              <a:rPr lang="en-US" sz="1200" dirty="0">
                <a:latin typeface="+mj-lt"/>
              </a:rPr>
              <a:t> </a:t>
            </a:r>
            <a:r>
              <a:rPr lang="en-US" sz="1200" dirty="0" err="1">
                <a:latin typeface="+mj-lt"/>
              </a:rPr>
              <a:t>mạch</a:t>
            </a:r>
            <a:r>
              <a:rPr lang="en-US" sz="1200" dirty="0">
                <a:latin typeface="+mj-lt"/>
              </a:rPr>
              <a:t> </a:t>
            </a:r>
            <a:r>
              <a:rPr lang="en-US" sz="1200" dirty="0" err="1">
                <a:latin typeface="+mj-lt"/>
              </a:rPr>
              <a:t>từ</a:t>
            </a:r>
            <a:r>
              <a:rPr lang="en-US" sz="1200" dirty="0">
                <a:latin typeface="+mj-lt"/>
              </a:rPr>
              <a:t> </a:t>
            </a:r>
            <a:r>
              <a:rPr lang="en-US" sz="1200" dirty="0" err="1">
                <a:latin typeface="+mj-lt"/>
              </a:rPr>
              <a:t>mép</a:t>
            </a:r>
            <a:r>
              <a:rPr lang="en-US" sz="1200" dirty="0">
                <a:latin typeface="+mj-lt"/>
              </a:rPr>
              <a:t> </a:t>
            </a:r>
            <a:r>
              <a:rPr lang="en-US" sz="1200" dirty="0" err="1">
                <a:latin typeface="+mj-lt"/>
              </a:rPr>
              <a:t>trên</a:t>
            </a:r>
            <a:r>
              <a:rPr lang="en-US" sz="1200" dirty="0">
                <a:latin typeface="+mj-lt"/>
              </a:rPr>
              <a:t> </a:t>
            </a:r>
            <a:r>
              <a:rPr lang="en-US" sz="1200" dirty="0" err="1">
                <a:latin typeface="+mj-lt"/>
              </a:rPr>
              <a:t>cùng</a:t>
            </a:r>
            <a:r>
              <a:rPr lang="en-US" sz="1200" dirty="0">
                <a:latin typeface="+mj-lt"/>
              </a:rPr>
              <a:t> </a:t>
            </a:r>
            <a:r>
              <a:rPr lang="en-US" sz="1200" dirty="0" err="1">
                <a:latin typeface="+mj-lt"/>
              </a:rPr>
              <a:t>tới</a:t>
            </a:r>
            <a:r>
              <a:rPr lang="en-US" sz="1200" dirty="0">
                <a:latin typeface="+mj-lt"/>
              </a:rPr>
              <a:t> </a:t>
            </a:r>
            <a:r>
              <a:rPr lang="en-US" sz="1200" dirty="0" err="1">
                <a:latin typeface="+mj-lt"/>
              </a:rPr>
              <a:t>đáy</a:t>
            </a:r>
            <a:r>
              <a:rPr lang="en-US" sz="1200" dirty="0">
                <a:latin typeface="+mj-lt"/>
              </a:rPr>
              <a:t> </a:t>
            </a:r>
            <a:r>
              <a:rPr lang="en-US" sz="1200" dirty="0" err="1">
                <a:latin typeface="+mj-lt"/>
              </a:rPr>
              <a:t>mạch</a:t>
            </a:r>
            <a:r>
              <a:rPr lang="en-US" sz="1200" dirty="0">
                <a:latin typeface="+mj-lt"/>
              </a:rPr>
              <a:t> </a:t>
            </a:r>
            <a:r>
              <a:rPr lang="en-US" sz="1200" dirty="0" err="1">
                <a:latin typeface="+mj-lt"/>
              </a:rPr>
              <a:t>chít</a:t>
            </a:r>
            <a:r>
              <a:rPr lang="en-US" sz="1200" dirty="0">
                <a:latin typeface="+mj-lt"/>
              </a:rPr>
              <a:t>. </a:t>
            </a:r>
            <a:r>
              <a:rPr lang="en-US" sz="1200" dirty="0" err="1">
                <a:latin typeface="+mj-lt"/>
              </a:rPr>
              <a:t>Nếu</a:t>
            </a:r>
            <a:r>
              <a:rPr lang="en-US" sz="1200" dirty="0">
                <a:latin typeface="+mj-lt"/>
              </a:rPr>
              <a:t> </a:t>
            </a:r>
            <a:r>
              <a:rPr lang="en-US" sz="1200" dirty="0" err="1">
                <a:latin typeface="+mj-lt"/>
              </a:rPr>
              <a:t>gạch</a:t>
            </a:r>
            <a:r>
              <a:rPr lang="en-US" sz="1200" dirty="0">
                <a:latin typeface="+mj-lt"/>
              </a:rPr>
              <a:t> </a:t>
            </a:r>
            <a:r>
              <a:rPr lang="en-US" sz="1200" dirty="0" err="1">
                <a:latin typeface="+mj-lt"/>
              </a:rPr>
              <a:t>được</a:t>
            </a:r>
            <a:r>
              <a:rPr lang="en-US" sz="1200" dirty="0">
                <a:latin typeface="+mj-lt"/>
              </a:rPr>
              <a:t> </a:t>
            </a:r>
            <a:r>
              <a:rPr lang="en-US" sz="1200" dirty="0" err="1">
                <a:latin typeface="+mj-lt"/>
              </a:rPr>
              <a:t>ốp</a:t>
            </a:r>
            <a:r>
              <a:rPr lang="en-US" sz="1200" dirty="0">
                <a:latin typeface="+mj-lt"/>
              </a:rPr>
              <a:t> </a:t>
            </a:r>
            <a:r>
              <a:rPr lang="en-US" sz="1200" dirty="0" err="1">
                <a:latin typeface="+mj-lt"/>
              </a:rPr>
              <a:t>lát</a:t>
            </a:r>
            <a:r>
              <a:rPr lang="en-US" sz="1200" dirty="0">
                <a:latin typeface="+mj-lt"/>
              </a:rPr>
              <a:t> </a:t>
            </a:r>
            <a:r>
              <a:rPr lang="en-US" sz="1200" dirty="0" err="1">
                <a:latin typeface="+mj-lt"/>
              </a:rPr>
              <a:t>bằng</a:t>
            </a:r>
            <a:r>
              <a:rPr lang="en-US" sz="1200" dirty="0">
                <a:latin typeface="+mj-lt"/>
              </a:rPr>
              <a:t> </a:t>
            </a:r>
            <a:r>
              <a:rPr lang="en-US" sz="1200" dirty="0" err="1">
                <a:latin typeface="+mj-lt"/>
              </a:rPr>
              <a:t>keo</a:t>
            </a:r>
            <a:r>
              <a:rPr lang="en-US" sz="1200" dirty="0">
                <a:latin typeface="+mj-lt"/>
              </a:rPr>
              <a:t> </a:t>
            </a:r>
            <a:r>
              <a:rPr lang="en-US" sz="1200" dirty="0" err="1">
                <a:latin typeface="+mj-lt"/>
              </a:rPr>
              <a:t>ốp</a:t>
            </a:r>
            <a:r>
              <a:rPr lang="en-US" sz="1200" dirty="0">
                <a:latin typeface="+mj-lt"/>
              </a:rPr>
              <a:t> </a:t>
            </a:r>
            <a:r>
              <a:rPr lang="en-US" sz="1200" dirty="0" err="1">
                <a:latin typeface="+mj-lt"/>
              </a:rPr>
              <a:t>lát</a:t>
            </a:r>
            <a:r>
              <a:rPr lang="en-US" sz="1200" dirty="0">
                <a:latin typeface="+mj-lt"/>
              </a:rPr>
              <a:t> </a:t>
            </a:r>
            <a:r>
              <a:rPr lang="en-US" sz="1200" dirty="0" err="1">
                <a:latin typeface="+mj-lt"/>
              </a:rPr>
              <a:t>chuyên</a:t>
            </a:r>
            <a:r>
              <a:rPr lang="en-US" sz="1200" dirty="0">
                <a:latin typeface="+mj-lt"/>
              </a:rPr>
              <a:t> </a:t>
            </a:r>
            <a:r>
              <a:rPr lang="en-US" sz="1200" dirty="0" err="1">
                <a:latin typeface="+mj-lt"/>
              </a:rPr>
              <a:t>dụng</a:t>
            </a:r>
            <a:r>
              <a:rPr lang="en-US" sz="1200" dirty="0">
                <a:latin typeface="+mj-lt"/>
              </a:rPr>
              <a:t>, </a:t>
            </a:r>
            <a:r>
              <a:rPr lang="en-US" sz="1200" dirty="0" err="1">
                <a:latin typeface="+mj-lt"/>
              </a:rPr>
              <a:t>nên</a:t>
            </a:r>
            <a:r>
              <a:rPr lang="en-US" sz="1200" dirty="0">
                <a:latin typeface="+mj-lt"/>
              </a:rPr>
              <a:t> </a:t>
            </a:r>
            <a:r>
              <a:rPr lang="en-US" sz="1200" dirty="0" err="1">
                <a:latin typeface="+mj-lt"/>
              </a:rPr>
              <a:t>tiến</a:t>
            </a:r>
            <a:r>
              <a:rPr lang="en-US" sz="1200" dirty="0">
                <a:latin typeface="+mj-lt"/>
              </a:rPr>
              <a:t> </a:t>
            </a:r>
            <a:r>
              <a:rPr lang="en-US" sz="1200" dirty="0" err="1">
                <a:latin typeface="+mj-lt"/>
              </a:rPr>
              <a:t>hành</a:t>
            </a:r>
            <a:r>
              <a:rPr lang="en-US" sz="1200" dirty="0">
                <a:latin typeface="+mj-lt"/>
              </a:rPr>
              <a:t> </a:t>
            </a:r>
            <a:r>
              <a:rPr lang="en-US" sz="1200" dirty="0" err="1">
                <a:latin typeface="+mj-lt"/>
              </a:rPr>
              <a:t>chít</a:t>
            </a:r>
            <a:r>
              <a:rPr lang="en-US" sz="1200" dirty="0">
                <a:latin typeface="+mj-lt"/>
              </a:rPr>
              <a:t> </a:t>
            </a:r>
            <a:r>
              <a:rPr lang="en-US" sz="1200" dirty="0" err="1">
                <a:latin typeface="+mj-lt"/>
              </a:rPr>
              <a:t>mạch</a:t>
            </a:r>
            <a:r>
              <a:rPr lang="en-US" sz="1200" dirty="0">
                <a:latin typeface="+mj-lt"/>
              </a:rPr>
              <a:t> </a:t>
            </a:r>
            <a:r>
              <a:rPr lang="en-US" sz="1200" dirty="0" err="1">
                <a:latin typeface="+mj-lt"/>
              </a:rPr>
              <a:t>sau</a:t>
            </a:r>
            <a:r>
              <a:rPr lang="en-US" sz="1200" dirty="0">
                <a:latin typeface="+mj-lt"/>
              </a:rPr>
              <a:t> </a:t>
            </a:r>
            <a:r>
              <a:rPr lang="en-US" sz="1200" dirty="0" err="1">
                <a:latin typeface="+mj-lt"/>
              </a:rPr>
              <a:t>khi</a:t>
            </a:r>
            <a:r>
              <a:rPr lang="en-US" sz="1200" dirty="0">
                <a:latin typeface="+mj-lt"/>
              </a:rPr>
              <a:t> </a:t>
            </a:r>
            <a:r>
              <a:rPr lang="en-US" sz="1200" dirty="0" err="1">
                <a:latin typeface="+mj-lt"/>
              </a:rPr>
              <a:t>keo</a:t>
            </a:r>
            <a:r>
              <a:rPr lang="en-US" sz="1200" dirty="0">
                <a:latin typeface="+mj-lt"/>
              </a:rPr>
              <a:t> </a:t>
            </a:r>
            <a:r>
              <a:rPr lang="en-US" sz="1200" dirty="0" err="1">
                <a:latin typeface="+mj-lt"/>
              </a:rPr>
              <a:t>ốp</a:t>
            </a:r>
            <a:r>
              <a:rPr lang="en-US" sz="1200" dirty="0">
                <a:latin typeface="+mj-lt"/>
              </a:rPr>
              <a:t> </a:t>
            </a:r>
            <a:r>
              <a:rPr lang="en-US" sz="1200" dirty="0" err="1">
                <a:latin typeface="+mj-lt"/>
              </a:rPr>
              <a:t>lát</a:t>
            </a:r>
            <a:r>
              <a:rPr lang="en-US" sz="1200" dirty="0">
                <a:latin typeface="+mj-lt"/>
              </a:rPr>
              <a:t> </a:t>
            </a:r>
            <a:r>
              <a:rPr lang="en-US" sz="1200" dirty="0" err="1">
                <a:latin typeface="+mj-lt"/>
              </a:rPr>
              <a:t>đã</a:t>
            </a:r>
            <a:r>
              <a:rPr lang="en-US" sz="1200" dirty="0">
                <a:latin typeface="+mj-lt"/>
              </a:rPr>
              <a:t> </a:t>
            </a:r>
            <a:r>
              <a:rPr lang="en-US" sz="1200" dirty="0" err="1">
                <a:latin typeface="+mj-lt"/>
              </a:rPr>
              <a:t>khô</a:t>
            </a:r>
            <a:r>
              <a:rPr lang="en-US" sz="1200" dirty="0">
                <a:latin typeface="+mj-lt"/>
              </a:rPr>
              <a:t>.</a:t>
            </a:r>
          </a:p>
          <a:p>
            <a:pPr marL="285750" lvl="0" indent="-285750" algn="just">
              <a:buFont typeface="Arial" panose="020B0604020202020204" pitchFamily="34" charset="0"/>
              <a:buChar char="•"/>
            </a:pPr>
            <a:r>
              <a:rPr lang="en-US" sz="1200" dirty="0" err="1">
                <a:latin typeface="+mj-lt"/>
              </a:rPr>
              <a:t>Làm</a:t>
            </a:r>
            <a:r>
              <a:rPr lang="en-US" sz="1200" dirty="0">
                <a:latin typeface="+mj-lt"/>
              </a:rPr>
              <a:t> </a:t>
            </a:r>
            <a:r>
              <a:rPr lang="en-US" sz="1200" dirty="0" err="1">
                <a:latin typeface="+mj-lt"/>
              </a:rPr>
              <a:t>bão</a:t>
            </a:r>
            <a:r>
              <a:rPr lang="en-US" sz="1200" dirty="0">
                <a:latin typeface="+mj-lt"/>
              </a:rPr>
              <a:t> </a:t>
            </a:r>
            <a:r>
              <a:rPr lang="en-US" sz="1200" dirty="0" err="1">
                <a:latin typeface="+mj-lt"/>
              </a:rPr>
              <a:t>hòa</a:t>
            </a:r>
            <a:r>
              <a:rPr lang="en-US" sz="1200" dirty="0">
                <a:latin typeface="+mj-lt"/>
              </a:rPr>
              <a:t> </a:t>
            </a:r>
            <a:r>
              <a:rPr lang="en-US" sz="1200" dirty="0" err="1">
                <a:latin typeface="+mj-lt"/>
              </a:rPr>
              <a:t>mạch</a:t>
            </a:r>
            <a:r>
              <a:rPr lang="en-US" sz="1200" dirty="0">
                <a:latin typeface="+mj-lt"/>
              </a:rPr>
              <a:t> </a:t>
            </a:r>
            <a:r>
              <a:rPr lang="en-US" sz="1200" dirty="0" err="1">
                <a:latin typeface="+mj-lt"/>
              </a:rPr>
              <a:t>gạch</a:t>
            </a:r>
            <a:r>
              <a:rPr lang="en-US" sz="1200" dirty="0">
                <a:latin typeface="+mj-lt"/>
              </a:rPr>
              <a:t> </a:t>
            </a:r>
            <a:r>
              <a:rPr lang="en-US" sz="1200" dirty="0" err="1">
                <a:latin typeface="+mj-lt"/>
              </a:rPr>
              <a:t>bằng</a:t>
            </a:r>
            <a:r>
              <a:rPr lang="en-US" sz="1200" dirty="0">
                <a:latin typeface="+mj-lt"/>
              </a:rPr>
              <a:t> </a:t>
            </a:r>
            <a:r>
              <a:rPr lang="en-US" sz="1200" dirty="0" err="1">
                <a:latin typeface="+mj-lt"/>
              </a:rPr>
              <a:t>nước</a:t>
            </a:r>
            <a:r>
              <a:rPr lang="en-US" sz="1200" dirty="0">
                <a:latin typeface="+mj-lt"/>
              </a:rPr>
              <a:t> </a:t>
            </a:r>
            <a:r>
              <a:rPr lang="en-US" sz="1200" dirty="0" err="1">
                <a:latin typeface="+mj-lt"/>
              </a:rPr>
              <a:t>trước</a:t>
            </a:r>
            <a:r>
              <a:rPr lang="en-US" sz="1200" dirty="0">
                <a:latin typeface="+mj-lt"/>
              </a:rPr>
              <a:t> </a:t>
            </a:r>
            <a:r>
              <a:rPr lang="en-US" sz="1200" dirty="0" err="1">
                <a:latin typeface="+mj-lt"/>
              </a:rPr>
              <a:t>khi</a:t>
            </a:r>
            <a:r>
              <a:rPr lang="en-US" sz="1200" dirty="0">
                <a:latin typeface="+mj-lt"/>
              </a:rPr>
              <a:t> </a:t>
            </a:r>
            <a:r>
              <a:rPr lang="en-US" sz="1200" dirty="0" err="1">
                <a:latin typeface="+mj-lt"/>
              </a:rPr>
              <a:t>thi</a:t>
            </a:r>
            <a:r>
              <a:rPr lang="en-US" sz="1200" dirty="0">
                <a:latin typeface="+mj-lt"/>
              </a:rPr>
              <a:t> </a:t>
            </a:r>
            <a:r>
              <a:rPr lang="en-US" sz="1200" dirty="0" err="1">
                <a:latin typeface="+mj-lt"/>
              </a:rPr>
              <a:t>công</a:t>
            </a:r>
            <a:r>
              <a:rPr lang="en-US" sz="1200" dirty="0">
                <a:latin typeface="+mj-lt"/>
              </a:rPr>
              <a:t>, </a:t>
            </a:r>
            <a:r>
              <a:rPr lang="en-US" sz="1200" dirty="0" err="1">
                <a:latin typeface="+mj-lt"/>
              </a:rPr>
              <a:t>nhưng</a:t>
            </a:r>
            <a:r>
              <a:rPr lang="en-US" sz="1200" dirty="0">
                <a:latin typeface="+mj-lt"/>
              </a:rPr>
              <a:t> </a:t>
            </a:r>
            <a:r>
              <a:rPr lang="en-US" sz="1200" dirty="0" err="1">
                <a:latin typeface="+mj-lt"/>
              </a:rPr>
              <a:t>không</a:t>
            </a:r>
            <a:r>
              <a:rPr lang="en-US" sz="1200" dirty="0">
                <a:latin typeface="+mj-lt"/>
              </a:rPr>
              <a:t> </a:t>
            </a:r>
            <a:r>
              <a:rPr lang="en-US" sz="1200" dirty="0" err="1">
                <a:latin typeface="+mj-lt"/>
              </a:rPr>
              <a:t>để</a:t>
            </a:r>
            <a:r>
              <a:rPr lang="en-US" sz="1200" dirty="0">
                <a:latin typeface="+mj-lt"/>
              </a:rPr>
              <a:t> </a:t>
            </a:r>
            <a:r>
              <a:rPr lang="en-US" sz="1200" dirty="0" err="1">
                <a:latin typeface="+mj-lt"/>
              </a:rPr>
              <a:t>đọng</a:t>
            </a:r>
            <a:r>
              <a:rPr lang="en-US" sz="1200" dirty="0">
                <a:latin typeface="+mj-lt"/>
              </a:rPr>
              <a:t> </a:t>
            </a:r>
            <a:r>
              <a:rPr lang="en-US" sz="1200" dirty="0" err="1">
                <a:latin typeface="+mj-lt"/>
              </a:rPr>
              <a:t>nước</a:t>
            </a:r>
            <a:endParaRPr lang="en-US" sz="1200" dirty="0">
              <a:latin typeface="+mj-lt"/>
            </a:endParaRPr>
          </a:p>
          <a:p>
            <a:pPr marL="285750" indent="-285750" algn="just">
              <a:buFont typeface="Arial" panose="020B0604020202020204" pitchFamily="34" charset="0"/>
              <a:buChar char="•"/>
            </a:pPr>
            <a:r>
              <a:rPr lang="en-US" sz="1200" dirty="0" err="1">
                <a:latin typeface="+mj-lt"/>
              </a:rPr>
              <a:t>Trộn</a:t>
            </a:r>
            <a:r>
              <a:rPr lang="en-US" sz="1200" dirty="0">
                <a:latin typeface="+mj-lt"/>
              </a:rPr>
              <a:t> </a:t>
            </a:r>
            <a:r>
              <a:rPr lang="en-US" sz="1200" dirty="0" err="1">
                <a:latin typeface="+mj-lt"/>
              </a:rPr>
              <a:t>đều</a:t>
            </a:r>
            <a:r>
              <a:rPr lang="en-US" sz="1200" dirty="0">
                <a:latin typeface="+mj-lt"/>
              </a:rPr>
              <a:t> </a:t>
            </a:r>
            <a:r>
              <a:rPr lang="en-US" sz="1200" dirty="0" err="1">
                <a:latin typeface="+mj-lt"/>
              </a:rPr>
              <a:t>keo</a:t>
            </a:r>
            <a:r>
              <a:rPr lang="en-US" sz="1200" dirty="0">
                <a:latin typeface="+mj-lt"/>
              </a:rPr>
              <a:t> </a:t>
            </a:r>
            <a:r>
              <a:rPr lang="en-US" sz="1200" dirty="0" err="1">
                <a:latin typeface="+mj-lt"/>
              </a:rPr>
              <a:t>chít</a:t>
            </a:r>
            <a:r>
              <a:rPr lang="en-US" sz="1200" dirty="0">
                <a:latin typeface="+mj-lt"/>
              </a:rPr>
              <a:t> </a:t>
            </a:r>
            <a:r>
              <a:rPr lang="en-US" sz="1200" dirty="0" err="1">
                <a:latin typeface="+mj-lt"/>
              </a:rPr>
              <a:t>mạch</a:t>
            </a:r>
            <a:r>
              <a:rPr lang="en-US" sz="1200" dirty="0">
                <a:latin typeface="+mj-lt"/>
              </a:rPr>
              <a:t> </a:t>
            </a:r>
            <a:r>
              <a:rPr lang="en-US" sz="1200" i="1" dirty="0" err="1">
                <a:latin typeface="+mj-lt"/>
              </a:rPr>
              <a:t>Lemax</a:t>
            </a:r>
            <a:r>
              <a:rPr lang="en-US" sz="1200" i="1" dirty="0">
                <a:latin typeface="+mj-lt"/>
              </a:rPr>
              <a:t> </a:t>
            </a:r>
            <a:r>
              <a:rPr lang="en-US" sz="1200" b="1" dirty="0" err="1">
                <a:latin typeface="+mj-lt"/>
              </a:rPr>
              <a:t>với</a:t>
            </a:r>
            <a:r>
              <a:rPr lang="en-US" sz="1200" b="1" dirty="0">
                <a:latin typeface="+mj-lt"/>
              </a:rPr>
              <a:t> </a:t>
            </a:r>
            <a:r>
              <a:rPr lang="en-US" sz="1200" b="1" dirty="0" err="1">
                <a:latin typeface="+mj-lt"/>
              </a:rPr>
              <a:t>tỷ</a:t>
            </a:r>
            <a:r>
              <a:rPr lang="en-US" sz="1200" b="1" dirty="0">
                <a:latin typeface="+mj-lt"/>
              </a:rPr>
              <a:t> </a:t>
            </a:r>
            <a:r>
              <a:rPr lang="en-US" sz="1200" b="1" dirty="0" err="1">
                <a:latin typeface="+mj-lt"/>
              </a:rPr>
              <a:t>lệ</a:t>
            </a:r>
            <a:r>
              <a:rPr lang="en-US" sz="1200" b="1" dirty="0">
                <a:latin typeface="+mj-lt"/>
              </a:rPr>
              <a:t> 30% </a:t>
            </a:r>
            <a:r>
              <a:rPr lang="en-US" sz="1200" b="1" dirty="0" err="1">
                <a:latin typeface="+mj-lt"/>
              </a:rPr>
              <a:t>nước</a:t>
            </a:r>
            <a:r>
              <a:rPr lang="en-US" sz="1200" b="1" dirty="0">
                <a:latin typeface="+mj-lt"/>
              </a:rPr>
              <a:t> </a:t>
            </a:r>
            <a:r>
              <a:rPr lang="en-US" sz="1200" b="1" dirty="0" err="1">
                <a:latin typeface="+mj-lt"/>
              </a:rPr>
              <a:t>sạch</a:t>
            </a:r>
            <a:r>
              <a:rPr lang="en-US" sz="1200" b="1" dirty="0">
                <a:latin typeface="+mj-lt"/>
              </a:rPr>
              <a:t> </a:t>
            </a:r>
            <a:r>
              <a:rPr lang="en-US" sz="1200" b="1" dirty="0" err="1">
                <a:latin typeface="+mj-lt"/>
              </a:rPr>
              <a:t>theo</a:t>
            </a:r>
            <a:r>
              <a:rPr lang="en-US" sz="1200" b="1" dirty="0">
                <a:latin typeface="+mj-lt"/>
              </a:rPr>
              <a:t> </a:t>
            </a:r>
            <a:r>
              <a:rPr lang="en-US" sz="1200" b="1" dirty="0" err="1">
                <a:latin typeface="+mj-lt"/>
              </a:rPr>
              <a:t>khối</a:t>
            </a:r>
            <a:r>
              <a:rPr lang="en-US" sz="1200" b="1" dirty="0">
                <a:latin typeface="+mj-lt"/>
              </a:rPr>
              <a:t> </a:t>
            </a:r>
            <a:r>
              <a:rPr lang="en-US" sz="1200" b="1" dirty="0" err="1">
                <a:latin typeface="+mj-lt"/>
              </a:rPr>
              <a:t>lượng</a:t>
            </a:r>
            <a:r>
              <a:rPr lang="en-US" sz="1200" b="1" dirty="0">
                <a:latin typeface="+mj-lt"/>
              </a:rPr>
              <a:t> </a:t>
            </a:r>
            <a:r>
              <a:rPr lang="en-US" sz="1200" dirty="0">
                <a:latin typeface="+mj-lt"/>
              </a:rPr>
              <a:t>(</a:t>
            </a:r>
            <a:r>
              <a:rPr lang="en-US" sz="1200" dirty="0" err="1">
                <a:latin typeface="+mj-lt"/>
              </a:rPr>
              <a:t>cho</a:t>
            </a:r>
            <a:r>
              <a:rPr lang="en-US" sz="1200" dirty="0">
                <a:latin typeface="+mj-lt"/>
              </a:rPr>
              <a:t> </a:t>
            </a:r>
            <a:r>
              <a:rPr lang="en-US" sz="1200" dirty="0" err="1">
                <a:latin typeface="+mj-lt"/>
              </a:rPr>
              <a:t>nước</a:t>
            </a:r>
            <a:r>
              <a:rPr lang="en-US" sz="1200" dirty="0">
                <a:latin typeface="+mj-lt"/>
              </a:rPr>
              <a:t> </a:t>
            </a:r>
            <a:r>
              <a:rPr lang="en-US" sz="1200" dirty="0" err="1">
                <a:latin typeface="+mj-lt"/>
              </a:rPr>
              <a:t>vào</a:t>
            </a:r>
            <a:r>
              <a:rPr lang="en-US" sz="1200" dirty="0">
                <a:latin typeface="+mj-lt"/>
              </a:rPr>
              <a:t> </a:t>
            </a:r>
            <a:r>
              <a:rPr lang="en-US" sz="1200" dirty="0" err="1">
                <a:latin typeface="+mj-lt"/>
              </a:rPr>
              <a:t>xô</a:t>
            </a:r>
            <a:r>
              <a:rPr lang="en-US" sz="1200" dirty="0">
                <a:latin typeface="+mj-lt"/>
              </a:rPr>
              <a:t> </a:t>
            </a:r>
            <a:r>
              <a:rPr lang="en-US" sz="1200" dirty="0" err="1">
                <a:latin typeface="+mj-lt"/>
              </a:rPr>
              <a:t>trước</a:t>
            </a:r>
            <a:r>
              <a:rPr lang="en-US" sz="1200" dirty="0">
                <a:latin typeface="+mj-lt"/>
              </a:rPr>
              <a:t>, </a:t>
            </a:r>
            <a:r>
              <a:rPr lang="en-US" sz="1200" dirty="0" err="1">
                <a:latin typeface="+mj-lt"/>
              </a:rPr>
              <a:t>đổ</a:t>
            </a:r>
            <a:r>
              <a:rPr lang="en-US" sz="1200" dirty="0">
                <a:latin typeface="+mj-lt"/>
              </a:rPr>
              <a:t> </a:t>
            </a:r>
            <a:r>
              <a:rPr lang="en-US" sz="1200" dirty="0" err="1">
                <a:latin typeface="+mj-lt"/>
              </a:rPr>
              <a:t>từ</a:t>
            </a:r>
            <a:r>
              <a:rPr lang="en-US" sz="1200" dirty="0">
                <a:latin typeface="+mj-lt"/>
              </a:rPr>
              <a:t> </a:t>
            </a:r>
            <a:r>
              <a:rPr lang="en-US" sz="1200" dirty="0" err="1">
                <a:latin typeface="+mj-lt"/>
              </a:rPr>
              <a:t>từ</a:t>
            </a:r>
            <a:r>
              <a:rPr lang="en-US" sz="1200" dirty="0">
                <a:latin typeface="+mj-lt"/>
              </a:rPr>
              <a:t> </a:t>
            </a:r>
            <a:r>
              <a:rPr lang="en-US" sz="1200" dirty="0" err="1">
                <a:latin typeface="+mj-lt"/>
              </a:rPr>
              <a:t>keo</a:t>
            </a:r>
            <a:r>
              <a:rPr lang="en-US" sz="1200" dirty="0">
                <a:latin typeface="+mj-lt"/>
              </a:rPr>
              <a:t> </a:t>
            </a:r>
            <a:r>
              <a:rPr lang="en-US" sz="1200" dirty="0" err="1">
                <a:latin typeface="+mj-lt"/>
              </a:rPr>
              <a:t>vào</a:t>
            </a:r>
            <a:r>
              <a:rPr lang="en-US" sz="1200" dirty="0">
                <a:latin typeface="+mj-lt"/>
              </a:rPr>
              <a:t> </a:t>
            </a:r>
            <a:r>
              <a:rPr lang="en-US" sz="1200" dirty="0" err="1">
                <a:latin typeface="+mj-lt"/>
              </a:rPr>
              <a:t>sau</a:t>
            </a:r>
            <a:r>
              <a:rPr lang="en-US" sz="1200" dirty="0">
                <a:latin typeface="+mj-lt"/>
              </a:rPr>
              <a:t>) </a:t>
            </a:r>
            <a:r>
              <a:rPr lang="en-US" sz="1200" dirty="0" err="1">
                <a:latin typeface="+mj-lt"/>
              </a:rPr>
              <a:t>cho</a:t>
            </a:r>
            <a:r>
              <a:rPr lang="en-US" sz="1200" dirty="0">
                <a:latin typeface="+mj-lt"/>
              </a:rPr>
              <a:t> </a:t>
            </a:r>
            <a:r>
              <a:rPr lang="en-US" sz="1200" dirty="0" err="1">
                <a:latin typeface="+mj-lt"/>
              </a:rPr>
              <a:t>tới</a:t>
            </a:r>
            <a:r>
              <a:rPr lang="en-US" sz="1200" dirty="0">
                <a:latin typeface="+mj-lt"/>
              </a:rPr>
              <a:t> </a:t>
            </a:r>
            <a:r>
              <a:rPr lang="en-US" sz="1200" dirty="0" err="1">
                <a:latin typeface="+mj-lt"/>
              </a:rPr>
              <a:t>khi</a:t>
            </a:r>
            <a:r>
              <a:rPr lang="en-US" sz="1200" dirty="0">
                <a:latin typeface="+mj-lt"/>
              </a:rPr>
              <a:t> </a:t>
            </a:r>
            <a:r>
              <a:rPr lang="en-US" sz="1200" dirty="0" err="1">
                <a:latin typeface="+mj-lt"/>
              </a:rPr>
              <a:t>đạt</a:t>
            </a:r>
            <a:r>
              <a:rPr lang="en-US" sz="1200" dirty="0">
                <a:latin typeface="+mj-lt"/>
              </a:rPr>
              <a:t> </a:t>
            </a:r>
            <a:r>
              <a:rPr lang="en-US" sz="1200" dirty="0" err="1">
                <a:latin typeface="+mj-lt"/>
              </a:rPr>
              <a:t>được</a:t>
            </a:r>
            <a:r>
              <a:rPr lang="en-US" sz="1200" dirty="0">
                <a:latin typeface="+mj-lt"/>
              </a:rPr>
              <a:t> </a:t>
            </a:r>
            <a:r>
              <a:rPr lang="en-US" sz="1200" dirty="0" err="1">
                <a:latin typeface="+mj-lt"/>
              </a:rPr>
              <a:t>một</a:t>
            </a:r>
            <a:r>
              <a:rPr lang="en-US" sz="1200" dirty="0">
                <a:latin typeface="+mj-lt"/>
              </a:rPr>
              <a:t> </a:t>
            </a:r>
            <a:r>
              <a:rPr lang="en-US" sz="1200" dirty="0" err="1">
                <a:latin typeface="+mj-lt"/>
              </a:rPr>
              <a:t>hỗn</a:t>
            </a:r>
            <a:r>
              <a:rPr lang="en-US" sz="1200" dirty="0">
                <a:latin typeface="+mj-lt"/>
              </a:rPr>
              <a:t> </a:t>
            </a:r>
            <a:r>
              <a:rPr lang="en-US" sz="1200" dirty="0" err="1">
                <a:latin typeface="+mj-lt"/>
              </a:rPr>
              <a:t>hợp</a:t>
            </a:r>
            <a:r>
              <a:rPr lang="en-US" sz="1200" dirty="0">
                <a:latin typeface="+mj-lt"/>
              </a:rPr>
              <a:t> </a:t>
            </a:r>
            <a:r>
              <a:rPr lang="en-US" sz="1200" dirty="0" err="1">
                <a:latin typeface="+mj-lt"/>
              </a:rPr>
              <a:t>keo</a:t>
            </a:r>
            <a:r>
              <a:rPr lang="en-US" sz="1200" dirty="0">
                <a:latin typeface="+mj-lt"/>
              </a:rPr>
              <a:t> </a:t>
            </a:r>
            <a:r>
              <a:rPr lang="en-US" sz="1200" dirty="0" err="1">
                <a:latin typeface="+mj-lt"/>
              </a:rPr>
              <a:t>dẻo</a:t>
            </a:r>
            <a:r>
              <a:rPr lang="en-US" sz="1200" dirty="0">
                <a:latin typeface="+mj-lt"/>
              </a:rPr>
              <a:t>, </a:t>
            </a:r>
            <a:r>
              <a:rPr lang="en-US" sz="1200" dirty="0" err="1">
                <a:latin typeface="+mj-lt"/>
              </a:rPr>
              <a:t>đồng</a:t>
            </a:r>
            <a:r>
              <a:rPr lang="en-US" sz="1200" dirty="0">
                <a:latin typeface="+mj-lt"/>
              </a:rPr>
              <a:t> </a:t>
            </a:r>
            <a:r>
              <a:rPr lang="en-US" sz="1200" dirty="0" err="1">
                <a:latin typeface="+mj-lt"/>
              </a:rPr>
              <a:t>nhất</a:t>
            </a:r>
            <a:r>
              <a:rPr lang="en-US" sz="1200" dirty="0">
                <a:latin typeface="+mj-lt"/>
              </a:rPr>
              <a:t>, </a:t>
            </a:r>
            <a:r>
              <a:rPr lang="en-US" sz="1200" dirty="0" err="1">
                <a:latin typeface="+mj-lt"/>
              </a:rPr>
              <a:t>không</a:t>
            </a:r>
            <a:r>
              <a:rPr lang="en-US" sz="1200" dirty="0">
                <a:latin typeface="+mj-lt"/>
              </a:rPr>
              <a:t> </a:t>
            </a:r>
            <a:r>
              <a:rPr lang="en-US" sz="1200" dirty="0" err="1">
                <a:latin typeface="+mj-lt"/>
              </a:rPr>
              <a:t>vón</a:t>
            </a:r>
            <a:r>
              <a:rPr lang="en-US" sz="1200" dirty="0">
                <a:latin typeface="+mj-lt"/>
              </a:rPr>
              <a:t> </a:t>
            </a:r>
            <a:r>
              <a:rPr lang="en-US" sz="1200" dirty="0" err="1">
                <a:latin typeface="+mj-lt"/>
              </a:rPr>
              <a:t>cục</a:t>
            </a:r>
            <a:r>
              <a:rPr lang="en-US" sz="1200" dirty="0">
                <a:latin typeface="+mj-lt"/>
              </a:rPr>
              <a:t>. </a:t>
            </a:r>
            <a:r>
              <a:rPr lang="en-US" sz="1200" dirty="0" err="1">
                <a:latin typeface="+mj-lt"/>
              </a:rPr>
              <a:t>Dừng</a:t>
            </a:r>
            <a:r>
              <a:rPr lang="en-US" sz="1200" dirty="0">
                <a:latin typeface="+mj-lt"/>
              </a:rPr>
              <a:t> </a:t>
            </a:r>
            <a:r>
              <a:rPr lang="en-US" sz="1200" dirty="0" err="1">
                <a:latin typeface="+mj-lt"/>
              </a:rPr>
              <a:t>trộn</a:t>
            </a:r>
            <a:r>
              <a:rPr lang="en-US" sz="1200" dirty="0">
                <a:latin typeface="+mj-lt"/>
              </a:rPr>
              <a:t> </a:t>
            </a:r>
            <a:r>
              <a:rPr lang="en-US" sz="1200" dirty="0" err="1">
                <a:latin typeface="+mj-lt"/>
              </a:rPr>
              <a:t>khoảng</a:t>
            </a:r>
            <a:r>
              <a:rPr lang="en-US" sz="1200" dirty="0">
                <a:latin typeface="+mj-lt"/>
              </a:rPr>
              <a:t> 2-3 </a:t>
            </a:r>
            <a:r>
              <a:rPr lang="en-US" sz="1200" dirty="0" err="1">
                <a:latin typeface="+mj-lt"/>
              </a:rPr>
              <a:t>phút</a:t>
            </a:r>
            <a:r>
              <a:rPr lang="en-US" sz="1200" dirty="0">
                <a:latin typeface="+mj-lt"/>
              </a:rPr>
              <a:t> </a:t>
            </a:r>
            <a:r>
              <a:rPr lang="en-US" sz="1200" dirty="0" err="1">
                <a:latin typeface="+mj-lt"/>
              </a:rPr>
              <a:t>sau</a:t>
            </a:r>
            <a:r>
              <a:rPr lang="en-US" sz="1200" dirty="0">
                <a:latin typeface="+mj-lt"/>
              </a:rPr>
              <a:t> </a:t>
            </a:r>
            <a:r>
              <a:rPr lang="en-US" sz="1200" dirty="0" err="1">
                <a:latin typeface="+mj-lt"/>
              </a:rPr>
              <a:t>đó</a:t>
            </a:r>
            <a:r>
              <a:rPr lang="en-US" sz="1200" dirty="0">
                <a:latin typeface="+mj-lt"/>
              </a:rPr>
              <a:t> </a:t>
            </a:r>
            <a:r>
              <a:rPr lang="en-US" sz="1200" dirty="0" err="1">
                <a:latin typeface="+mj-lt"/>
              </a:rPr>
              <a:t>trộn</a:t>
            </a:r>
            <a:r>
              <a:rPr lang="en-US" sz="1200" dirty="0">
                <a:latin typeface="+mj-lt"/>
              </a:rPr>
              <a:t> </a:t>
            </a:r>
            <a:r>
              <a:rPr lang="en-US" sz="1200" dirty="0" err="1">
                <a:latin typeface="+mj-lt"/>
              </a:rPr>
              <a:t>lại</a:t>
            </a:r>
            <a:r>
              <a:rPr lang="en-US" sz="1200" dirty="0">
                <a:latin typeface="+mj-lt"/>
              </a:rPr>
              <a:t> </a:t>
            </a:r>
            <a:r>
              <a:rPr lang="en-US" sz="1200" dirty="0" err="1">
                <a:latin typeface="+mj-lt"/>
              </a:rPr>
              <a:t>và</a:t>
            </a:r>
            <a:r>
              <a:rPr lang="en-US" sz="1200" dirty="0">
                <a:latin typeface="+mj-lt"/>
              </a:rPr>
              <a:t> </a:t>
            </a:r>
            <a:r>
              <a:rPr lang="en-US" sz="1200" dirty="0" err="1">
                <a:latin typeface="+mj-lt"/>
              </a:rPr>
              <a:t>sử</a:t>
            </a:r>
            <a:r>
              <a:rPr lang="en-US" sz="1200" dirty="0">
                <a:latin typeface="+mj-lt"/>
              </a:rPr>
              <a:t> </a:t>
            </a:r>
            <a:r>
              <a:rPr lang="en-US" sz="1200" dirty="0" err="1">
                <a:latin typeface="+mj-lt"/>
              </a:rPr>
              <a:t>dụng</a:t>
            </a:r>
            <a:r>
              <a:rPr lang="en-US" sz="1200" dirty="0">
                <a:latin typeface="+mj-lt"/>
              </a:rPr>
              <a:t>.</a:t>
            </a:r>
          </a:p>
          <a:p>
            <a:pPr marL="285750" lvl="0" indent="-285750" algn="just">
              <a:buFont typeface="Arial" panose="020B0604020202020204" pitchFamily="34" charset="0"/>
              <a:buChar char="•"/>
            </a:pPr>
            <a:r>
              <a:rPr lang="en-US" sz="1200" dirty="0" err="1">
                <a:latin typeface="+mj-lt"/>
              </a:rPr>
              <a:t>Dùng</a:t>
            </a:r>
            <a:r>
              <a:rPr lang="en-US" sz="1200" dirty="0">
                <a:latin typeface="+mj-lt"/>
              </a:rPr>
              <a:t> bay </a:t>
            </a:r>
            <a:r>
              <a:rPr lang="en-US" sz="1200" dirty="0" err="1">
                <a:latin typeface="+mj-lt"/>
              </a:rPr>
              <a:t>cao</a:t>
            </a:r>
            <a:r>
              <a:rPr lang="en-US" sz="1200" dirty="0">
                <a:latin typeface="+mj-lt"/>
              </a:rPr>
              <a:t> </a:t>
            </a:r>
            <a:r>
              <a:rPr lang="en-US" sz="1200" dirty="0" err="1">
                <a:latin typeface="+mj-lt"/>
              </a:rPr>
              <a:t>su</a:t>
            </a:r>
            <a:r>
              <a:rPr lang="en-US" sz="1200" dirty="0">
                <a:latin typeface="+mj-lt"/>
              </a:rPr>
              <a:t> </a:t>
            </a:r>
            <a:r>
              <a:rPr lang="en-US" sz="1200" dirty="0" err="1">
                <a:latin typeface="+mj-lt"/>
              </a:rPr>
              <a:t>lấp</a:t>
            </a:r>
            <a:r>
              <a:rPr lang="en-US" sz="1200" dirty="0">
                <a:latin typeface="+mj-lt"/>
              </a:rPr>
              <a:t> </a:t>
            </a:r>
            <a:r>
              <a:rPr lang="en-US" sz="1200" dirty="0" err="1">
                <a:latin typeface="+mj-lt"/>
              </a:rPr>
              <a:t>đầy</a:t>
            </a:r>
            <a:r>
              <a:rPr lang="en-US" sz="1200" dirty="0">
                <a:latin typeface="+mj-lt"/>
              </a:rPr>
              <a:t> </a:t>
            </a:r>
            <a:r>
              <a:rPr lang="en-US" sz="1200" dirty="0" err="1">
                <a:latin typeface="+mj-lt"/>
              </a:rPr>
              <a:t>keo</a:t>
            </a:r>
            <a:r>
              <a:rPr lang="en-US" sz="1200" dirty="0">
                <a:latin typeface="+mj-lt"/>
              </a:rPr>
              <a:t> </a:t>
            </a:r>
            <a:r>
              <a:rPr lang="en-US" sz="1200" dirty="0" err="1">
                <a:latin typeface="+mj-lt"/>
              </a:rPr>
              <a:t>vào</a:t>
            </a:r>
            <a:r>
              <a:rPr lang="en-US" sz="1200" dirty="0">
                <a:latin typeface="+mj-lt"/>
              </a:rPr>
              <a:t> </a:t>
            </a:r>
            <a:r>
              <a:rPr lang="en-US" sz="1200" dirty="0" err="1">
                <a:latin typeface="+mj-lt"/>
              </a:rPr>
              <a:t>các</a:t>
            </a:r>
            <a:r>
              <a:rPr lang="en-US" sz="1200" dirty="0">
                <a:latin typeface="+mj-lt"/>
              </a:rPr>
              <a:t> </a:t>
            </a:r>
            <a:r>
              <a:rPr lang="en-US" sz="1200" dirty="0" err="1">
                <a:latin typeface="+mj-lt"/>
              </a:rPr>
              <a:t>khe</a:t>
            </a:r>
            <a:r>
              <a:rPr lang="en-US" sz="1200" dirty="0">
                <a:latin typeface="+mj-lt"/>
              </a:rPr>
              <a:t> </a:t>
            </a:r>
            <a:r>
              <a:rPr lang="en-US" sz="1200" dirty="0" err="1">
                <a:latin typeface="+mj-lt"/>
              </a:rPr>
              <a:t>mạch</a:t>
            </a:r>
            <a:r>
              <a:rPr lang="en-US" sz="1200" dirty="0">
                <a:latin typeface="+mj-lt"/>
              </a:rPr>
              <a:t>, </a:t>
            </a:r>
            <a:r>
              <a:rPr lang="en-US" sz="1200" dirty="0" err="1">
                <a:latin typeface="+mj-lt"/>
              </a:rPr>
              <a:t>để</a:t>
            </a:r>
            <a:r>
              <a:rPr lang="en-US" sz="1200" dirty="0">
                <a:latin typeface="+mj-lt"/>
              </a:rPr>
              <a:t> </a:t>
            </a:r>
            <a:r>
              <a:rPr lang="en-US" sz="1200" dirty="0" err="1">
                <a:latin typeface="+mj-lt"/>
              </a:rPr>
              <a:t>khoảng</a:t>
            </a:r>
            <a:r>
              <a:rPr lang="en-US" sz="1200" dirty="0">
                <a:latin typeface="+mj-lt"/>
              </a:rPr>
              <a:t> 10 ~ 20 </a:t>
            </a:r>
            <a:r>
              <a:rPr lang="en-US" sz="1200" dirty="0" err="1">
                <a:latin typeface="+mj-lt"/>
              </a:rPr>
              <a:t>phút</a:t>
            </a:r>
            <a:r>
              <a:rPr lang="en-US" sz="1200" dirty="0">
                <a:latin typeface="+mj-lt"/>
              </a:rPr>
              <a:t> </a:t>
            </a:r>
            <a:r>
              <a:rPr lang="en-US" sz="1200" dirty="0" err="1">
                <a:latin typeface="+mj-lt"/>
              </a:rPr>
              <a:t>cho</a:t>
            </a:r>
            <a:r>
              <a:rPr lang="en-US" sz="1200" dirty="0">
                <a:latin typeface="+mj-lt"/>
              </a:rPr>
              <a:t> </a:t>
            </a:r>
            <a:r>
              <a:rPr lang="en-US" sz="1200" dirty="0" err="1">
                <a:latin typeface="+mj-lt"/>
              </a:rPr>
              <a:t>vữa</a:t>
            </a:r>
            <a:r>
              <a:rPr lang="en-US" sz="1200" dirty="0">
                <a:latin typeface="+mj-lt"/>
              </a:rPr>
              <a:t> </a:t>
            </a:r>
            <a:r>
              <a:rPr lang="en-US" sz="1200" dirty="0" err="1">
                <a:latin typeface="+mj-lt"/>
              </a:rPr>
              <a:t>khô</a:t>
            </a:r>
            <a:r>
              <a:rPr lang="en-US" sz="1200" dirty="0">
                <a:latin typeface="+mj-lt"/>
              </a:rPr>
              <a:t> </a:t>
            </a:r>
            <a:r>
              <a:rPr lang="en-US" sz="1200" dirty="0" err="1">
                <a:latin typeface="+mj-lt"/>
              </a:rPr>
              <a:t>và</a:t>
            </a:r>
            <a:r>
              <a:rPr lang="en-US" sz="1200" dirty="0">
                <a:latin typeface="+mj-lt"/>
              </a:rPr>
              <a:t> </a:t>
            </a:r>
            <a:r>
              <a:rPr lang="en-US" sz="1200" dirty="0" err="1">
                <a:latin typeface="+mj-lt"/>
              </a:rPr>
              <a:t>tiến</a:t>
            </a:r>
            <a:r>
              <a:rPr lang="en-US" sz="1200" dirty="0">
                <a:latin typeface="+mj-lt"/>
              </a:rPr>
              <a:t> </a:t>
            </a:r>
            <a:r>
              <a:rPr lang="en-US" sz="1200" dirty="0" err="1">
                <a:latin typeface="+mj-lt"/>
              </a:rPr>
              <a:t>hành</a:t>
            </a:r>
            <a:r>
              <a:rPr lang="en-US" sz="1200" dirty="0">
                <a:latin typeface="+mj-lt"/>
              </a:rPr>
              <a:t> </a:t>
            </a:r>
            <a:r>
              <a:rPr lang="en-US" sz="1200" dirty="0" err="1">
                <a:latin typeface="+mj-lt"/>
              </a:rPr>
              <a:t>lau</a:t>
            </a:r>
            <a:r>
              <a:rPr lang="en-US" sz="1200" dirty="0">
                <a:latin typeface="+mj-lt"/>
              </a:rPr>
              <a:t> </a:t>
            </a:r>
            <a:r>
              <a:rPr lang="en-US" sz="1200" dirty="0" err="1">
                <a:latin typeface="+mj-lt"/>
              </a:rPr>
              <a:t>mạch</a:t>
            </a:r>
            <a:r>
              <a:rPr lang="en-US" sz="1200" dirty="0">
                <a:latin typeface="+mj-lt"/>
              </a:rPr>
              <a:t>.</a:t>
            </a:r>
          </a:p>
          <a:p>
            <a:pPr marL="285750" lvl="0" indent="-285750" algn="just">
              <a:buFont typeface="Arial" panose="020B0604020202020204" pitchFamily="34" charset="0"/>
              <a:buChar char="•"/>
            </a:pPr>
            <a:r>
              <a:rPr lang="en-US" sz="1200" dirty="0" err="1">
                <a:latin typeface="+mj-lt"/>
              </a:rPr>
              <a:t>Làm</a:t>
            </a:r>
            <a:r>
              <a:rPr lang="en-US" sz="1200" dirty="0">
                <a:latin typeface="+mj-lt"/>
              </a:rPr>
              <a:t> </a:t>
            </a:r>
            <a:r>
              <a:rPr lang="en-US" sz="1200" dirty="0" err="1">
                <a:latin typeface="+mj-lt"/>
              </a:rPr>
              <a:t>sạch</a:t>
            </a:r>
            <a:r>
              <a:rPr lang="en-US" sz="1200" dirty="0">
                <a:latin typeface="+mj-lt"/>
              </a:rPr>
              <a:t> </a:t>
            </a:r>
            <a:r>
              <a:rPr lang="en-US" sz="1200" dirty="0" err="1">
                <a:latin typeface="+mj-lt"/>
              </a:rPr>
              <a:t>bề</a:t>
            </a:r>
            <a:r>
              <a:rPr lang="en-US" sz="1200" dirty="0">
                <a:latin typeface="+mj-lt"/>
              </a:rPr>
              <a:t> </a:t>
            </a:r>
            <a:r>
              <a:rPr lang="en-US" sz="1200" dirty="0" err="1">
                <a:latin typeface="+mj-lt"/>
              </a:rPr>
              <a:t>mặt</a:t>
            </a:r>
            <a:r>
              <a:rPr lang="en-US" sz="1200" dirty="0">
                <a:latin typeface="+mj-lt"/>
              </a:rPr>
              <a:t> </a:t>
            </a:r>
            <a:r>
              <a:rPr lang="en-US" sz="1200" dirty="0" err="1">
                <a:latin typeface="+mj-lt"/>
              </a:rPr>
              <a:t>gạch</a:t>
            </a:r>
            <a:r>
              <a:rPr lang="en-US" sz="1200" dirty="0">
                <a:latin typeface="+mj-lt"/>
              </a:rPr>
              <a:t> </a:t>
            </a:r>
            <a:r>
              <a:rPr lang="en-US" sz="1200" dirty="0" err="1">
                <a:latin typeface="+mj-lt"/>
              </a:rPr>
              <a:t>bằng</a:t>
            </a:r>
            <a:r>
              <a:rPr lang="en-US" sz="1200" dirty="0">
                <a:latin typeface="+mj-lt"/>
              </a:rPr>
              <a:t> </a:t>
            </a:r>
            <a:r>
              <a:rPr lang="en-US" sz="1200" dirty="0" err="1">
                <a:latin typeface="+mj-lt"/>
              </a:rPr>
              <a:t>miếng</a:t>
            </a:r>
            <a:r>
              <a:rPr lang="en-US" sz="1200" dirty="0">
                <a:latin typeface="+mj-lt"/>
              </a:rPr>
              <a:t> </a:t>
            </a:r>
            <a:r>
              <a:rPr lang="en-US" sz="1200" dirty="0" err="1">
                <a:latin typeface="+mj-lt"/>
              </a:rPr>
              <a:t>bọt</a:t>
            </a:r>
            <a:r>
              <a:rPr lang="en-US" sz="1200" dirty="0">
                <a:latin typeface="+mj-lt"/>
              </a:rPr>
              <a:t> </a:t>
            </a:r>
            <a:r>
              <a:rPr lang="en-US" sz="1200" dirty="0" err="1">
                <a:latin typeface="+mj-lt"/>
              </a:rPr>
              <a:t>biển</a:t>
            </a:r>
            <a:r>
              <a:rPr lang="en-US" sz="1200" dirty="0">
                <a:latin typeface="+mj-lt"/>
              </a:rPr>
              <a:t> </a:t>
            </a:r>
            <a:r>
              <a:rPr lang="en-US" sz="1200" dirty="0" err="1">
                <a:latin typeface="+mj-lt"/>
              </a:rPr>
              <a:t>hoặc</a:t>
            </a:r>
            <a:r>
              <a:rPr lang="en-US" sz="1200" dirty="0">
                <a:latin typeface="+mj-lt"/>
              </a:rPr>
              <a:t> </a:t>
            </a:r>
            <a:r>
              <a:rPr lang="en-US" sz="1200" dirty="0" err="1">
                <a:latin typeface="+mj-lt"/>
              </a:rPr>
              <a:t>khăn</a:t>
            </a:r>
            <a:r>
              <a:rPr lang="en-US" sz="1200" dirty="0">
                <a:latin typeface="+mj-lt"/>
              </a:rPr>
              <a:t> </a:t>
            </a:r>
            <a:r>
              <a:rPr lang="en-US" sz="1200" dirty="0" err="1">
                <a:latin typeface="+mj-lt"/>
              </a:rPr>
              <a:t>mềm</a:t>
            </a:r>
            <a:r>
              <a:rPr lang="en-US" sz="1200" dirty="0">
                <a:latin typeface="+mj-lt"/>
              </a:rPr>
              <a:t>, </a:t>
            </a:r>
            <a:r>
              <a:rPr lang="en-US" sz="1200" dirty="0" err="1">
                <a:latin typeface="+mj-lt"/>
              </a:rPr>
              <a:t>ẩm</a:t>
            </a:r>
            <a:r>
              <a:rPr lang="en-US" sz="1200" dirty="0">
                <a:latin typeface="+mj-lt"/>
              </a:rPr>
              <a:t>. </a:t>
            </a:r>
            <a:r>
              <a:rPr lang="en-US" sz="1200" dirty="0" err="1">
                <a:latin typeface="+mj-lt"/>
              </a:rPr>
              <a:t>Loại</a:t>
            </a:r>
            <a:r>
              <a:rPr lang="en-US" sz="1200" dirty="0">
                <a:latin typeface="+mj-lt"/>
              </a:rPr>
              <a:t> </a:t>
            </a:r>
            <a:r>
              <a:rPr lang="en-US" sz="1200" dirty="0" err="1">
                <a:latin typeface="+mj-lt"/>
              </a:rPr>
              <a:t>bỏ</a:t>
            </a:r>
            <a:r>
              <a:rPr lang="en-US" sz="1200" dirty="0">
                <a:latin typeface="+mj-lt"/>
              </a:rPr>
              <a:t> </a:t>
            </a:r>
            <a:r>
              <a:rPr lang="en-US" sz="1200" dirty="0" err="1">
                <a:latin typeface="+mj-lt"/>
              </a:rPr>
              <a:t>phần</a:t>
            </a:r>
            <a:r>
              <a:rPr lang="en-US" sz="1200" dirty="0">
                <a:latin typeface="+mj-lt"/>
              </a:rPr>
              <a:t> </a:t>
            </a:r>
            <a:r>
              <a:rPr lang="en-US" sz="1200" dirty="0" err="1">
                <a:latin typeface="+mj-lt"/>
              </a:rPr>
              <a:t>vữa</a:t>
            </a:r>
            <a:r>
              <a:rPr lang="en-US" sz="1200" dirty="0">
                <a:latin typeface="+mj-lt"/>
              </a:rPr>
              <a:t> </a:t>
            </a:r>
            <a:r>
              <a:rPr lang="en-US" sz="1200" dirty="0" err="1">
                <a:latin typeface="+mj-lt"/>
              </a:rPr>
              <a:t>dư</a:t>
            </a:r>
            <a:r>
              <a:rPr lang="en-US" sz="1200" dirty="0">
                <a:latin typeface="+mj-lt"/>
              </a:rPr>
              <a:t> </a:t>
            </a:r>
            <a:r>
              <a:rPr lang="en-US" sz="1200" dirty="0" err="1">
                <a:latin typeface="+mj-lt"/>
              </a:rPr>
              <a:t>còn</a:t>
            </a:r>
            <a:r>
              <a:rPr lang="en-US" sz="1200" dirty="0">
                <a:latin typeface="+mj-lt"/>
              </a:rPr>
              <a:t> </a:t>
            </a:r>
            <a:r>
              <a:rPr lang="en-US" sz="1200" dirty="0" err="1">
                <a:latin typeface="+mj-lt"/>
              </a:rPr>
              <a:t>bám</a:t>
            </a:r>
            <a:r>
              <a:rPr lang="en-US" sz="1200" dirty="0">
                <a:latin typeface="+mj-lt"/>
              </a:rPr>
              <a:t> </a:t>
            </a:r>
            <a:r>
              <a:rPr lang="en-US" sz="1200" dirty="0" err="1">
                <a:latin typeface="+mj-lt"/>
              </a:rPr>
              <a:t>trên</a:t>
            </a:r>
            <a:r>
              <a:rPr lang="en-US" sz="1200" dirty="0">
                <a:latin typeface="+mj-lt"/>
              </a:rPr>
              <a:t> </a:t>
            </a:r>
            <a:r>
              <a:rPr lang="en-US" sz="1200" dirty="0" err="1">
                <a:latin typeface="+mj-lt"/>
              </a:rPr>
              <a:t>bề</a:t>
            </a:r>
            <a:r>
              <a:rPr lang="en-US" sz="1200" dirty="0">
                <a:latin typeface="+mj-lt"/>
              </a:rPr>
              <a:t> </a:t>
            </a:r>
            <a:r>
              <a:rPr lang="en-US" sz="1200" dirty="0" err="1">
                <a:latin typeface="+mj-lt"/>
              </a:rPr>
              <a:t>mặt</a:t>
            </a:r>
            <a:r>
              <a:rPr lang="en-US" sz="1200" dirty="0">
                <a:latin typeface="+mj-lt"/>
              </a:rPr>
              <a:t> </a:t>
            </a:r>
            <a:r>
              <a:rPr lang="en-US" sz="1200" dirty="0" err="1">
                <a:latin typeface="+mj-lt"/>
              </a:rPr>
              <a:t>gạch</a:t>
            </a:r>
            <a:r>
              <a:rPr lang="en-US" sz="1200" dirty="0">
                <a:latin typeface="+mj-lt"/>
              </a:rPr>
              <a:t>.</a:t>
            </a:r>
          </a:p>
          <a:p>
            <a:pPr marL="285750" lvl="0" indent="-285750" algn="just">
              <a:buFont typeface="Arial" panose="020B0604020202020204" pitchFamily="34" charset="0"/>
              <a:buChar char="•"/>
            </a:pPr>
            <a:r>
              <a:rPr lang="en-US" sz="1200" dirty="0" err="1">
                <a:latin typeface="+mj-lt"/>
              </a:rPr>
              <a:t>Chỉ</a:t>
            </a:r>
            <a:r>
              <a:rPr lang="en-US" sz="1200" dirty="0">
                <a:latin typeface="+mj-lt"/>
              </a:rPr>
              <a:t> </a:t>
            </a:r>
            <a:r>
              <a:rPr lang="en-US" sz="1200" dirty="0" err="1">
                <a:latin typeface="+mj-lt"/>
              </a:rPr>
              <a:t>khi</a:t>
            </a:r>
            <a:r>
              <a:rPr lang="en-US" sz="1200" dirty="0">
                <a:latin typeface="+mj-lt"/>
              </a:rPr>
              <a:t> </a:t>
            </a:r>
            <a:r>
              <a:rPr lang="en-US" sz="1200" dirty="0" err="1">
                <a:latin typeface="+mj-lt"/>
              </a:rPr>
              <a:t>keo</a:t>
            </a:r>
            <a:r>
              <a:rPr lang="en-US" sz="1200" dirty="0">
                <a:latin typeface="+mj-lt"/>
              </a:rPr>
              <a:t> </a:t>
            </a:r>
            <a:r>
              <a:rPr lang="en-US" sz="1200" dirty="0" err="1">
                <a:latin typeface="+mj-lt"/>
              </a:rPr>
              <a:t>chít</a:t>
            </a:r>
            <a:r>
              <a:rPr lang="en-US" sz="1200" dirty="0">
                <a:latin typeface="+mj-lt"/>
              </a:rPr>
              <a:t> </a:t>
            </a:r>
            <a:r>
              <a:rPr lang="en-US" sz="1200" dirty="0" err="1">
                <a:latin typeface="+mj-lt"/>
              </a:rPr>
              <a:t>mạch</a:t>
            </a:r>
            <a:r>
              <a:rPr lang="en-US" sz="1200" dirty="0">
                <a:latin typeface="+mj-lt"/>
              </a:rPr>
              <a:t> </a:t>
            </a:r>
            <a:r>
              <a:rPr lang="en-US" sz="1200" dirty="0" err="1">
                <a:latin typeface="+mj-lt"/>
              </a:rPr>
              <a:t>Lemax</a:t>
            </a:r>
            <a:r>
              <a:rPr lang="en-US" sz="1200" dirty="0">
                <a:latin typeface="+mj-lt"/>
              </a:rPr>
              <a:t> </a:t>
            </a:r>
            <a:r>
              <a:rPr lang="en-US" sz="1200" dirty="0" err="1">
                <a:latin typeface="+mj-lt"/>
              </a:rPr>
              <a:t>trong</a:t>
            </a:r>
            <a:r>
              <a:rPr lang="en-US" sz="1200" dirty="0">
                <a:latin typeface="+mj-lt"/>
              </a:rPr>
              <a:t> </a:t>
            </a:r>
            <a:r>
              <a:rPr lang="en-US" sz="1200" dirty="0" err="1">
                <a:latin typeface="+mj-lt"/>
              </a:rPr>
              <a:t>mạch</a:t>
            </a:r>
            <a:r>
              <a:rPr lang="en-US" sz="1200" dirty="0">
                <a:latin typeface="+mj-lt"/>
              </a:rPr>
              <a:t> </a:t>
            </a:r>
            <a:r>
              <a:rPr lang="en-US" sz="1200" dirty="0" err="1">
                <a:latin typeface="+mj-lt"/>
              </a:rPr>
              <a:t>đã</a:t>
            </a:r>
            <a:r>
              <a:rPr lang="en-US" sz="1200" dirty="0">
                <a:latin typeface="+mj-lt"/>
              </a:rPr>
              <a:t> </a:t>
            </a:r>
            <a:r>
              <a:rPr lang="en-US" sz="1200" dirty="0" err="1">
                <a:latin typeface="+mj-lt"/>
              </a:rPr>
              <a:t>khô</a:t>
            </a:r>
            <a:r>
              <a:rPr lang="en-US" sz="1200" dirty="0">
                <a:latin typeface="+mj-lt"/>
              </a:rPr>
              <a:t> </a:t>
            </a:r>
            <a:r>
              <a:rPr lang="en-US" sz="1200" dirty="0" err="1">
                <a:latin typeface="+mj-lt"/>
              </a:rPr>
              <a:t>hoàn</a:t>
            </a:r>
            <a:r>
              <a:rPr lang="en-US" sz="1200" dirty="0">
                <a:latin typeface="+mj-lt"/>
              </a:rPr>
              <a:t> </a:t>
            </a:r>
            <a:r>
              <a:rPr lang="en-US" sz="1200" dirty="0" err="1">
                <a:latin typeface="+mj-lt"/>
              </a:rPr>
              <a:t>toàn</a:t>
            </a:r>
            <a:r>
              <a:rPr lang="en-US" sz="1200" dirty="0">
                <a:latin typeface="+mj-lt"/>
              </a:rPr>
              <a:t>, </a:t>
            </a:r>
            <a:r>
              <a:rPr lang="en-US" sz="1200" dirty="0" err="1">
                <a:latin typeface="+mj-lt"/>
              </a:rPr>
              <a:t>mới</a:t>
            </a:r>
            <a:r>
              <a:rPr lang="en-US" sz="1200" dirty="0">
                <a:latin typeface="+mj-lt"/>
              </a:rPr>
              <a:t> </a:t>
            </a:r>
            <a:r>
              <a:rPr lang="en-US" sz="1200" dirty="0" err="1">
                <a:latin typeface="+mj-lt"/>
              </a:rPr>
              <a:t>dùng</a:t>
            </a:r>
            <a:r>
              <a:rPr lang="en-US" sz="1200" dirty="0">
                <a:latin typeface="+mj-lt"/>
              </a:rPr>
              <a:t> </a:t>
            </a:r>
            <a:r>
              <a:rPr lang="en-US" sz="1200" dirty="0" err="1">
                <a:latin typeface="+mj-lt"/>
              </a:rPr>
              <a:t>dẻ</a:t>
            </a:r>
            <a:r>
              <a:rPr lang="en-US" sz="1200" dirty="0">
                <a:latin typeface="+mj-lt"/>
              </a:rPr>
              <a:t> </a:t>
            </a:r>
            <a:r>
              <a:rPr lang="en-US" sz="1200" dirty="0" err="1">
                <a:latin typeface="+mj-lt"/>
              </a:rPr>
              <a:t>sạch</a:t>
            </a:r>
            <a:r>
              <a:rPr lang="en-US" sz="1200" dirty="0">
                <a:latin typeface="+mj-lt"/>
              </a:rPr>
              <a:t> &amp; </a:t>
            </a:r>
            <a:r>
              <a:rPr lang="en-US" sz="1200" dirty="0" err="1">
                <a:latin typeface="+mj-lt"/>
              </a:rPr>
              <a:t>khô</a:t>
            </a:r>
            <a:r>
              <a:rPr lang="en-US" sz="1200" dirty="0">
                <a:latin typeface="+mj-lt"/>
              </a:rPr>
              <a:t> </a:t>
            </a:r>
            <a:r>
              <a:rPr lang="en-US" sz="1200" dirty="0" err="1">
                <a:latin typeface="+mj-lt"/>
              </a:rPr>
              <a:t>lau</a:t>
            </a:r>
            <a:r>
              <a:rPr lang="en-US" sz="1200" dirty="0">
                <a:latin typeface="+mj-lt"/>
              </a:rPr>
              <a:t> </a:t>
            </a:r>
            <a:r>
              <a:rPr lang="en-US" sz="1200" dirty="0" err="1">
                <a:latin typeface="+mj-lt"/>
              </a:rPr>
              <a:t>lại</a:t>
            </a:r>
            <a:r>
              <a:rPr lang="en-US" sz="1200" dirty="0">
                <a:latin typeface="+mj-lt"/>
              </a:rPr>
              <a:t> </a:t>
            </a:r>
            <a:r>
              <a:rPr lang="en-US" sz="1200" dirty="0" err="1">
                <a:latin typeface="+mj-lt"/>
              </a:rPr>
              <a:t>toàn</a:t>
            </a:r>
            <a:r>
              <a:rPr lang="en-US" sz="1200" dirty="0">
                <a:latin typeface="+mj-lt"/>
              </a:rPr>
              <a:t> </a:t>
            </a:r>
            <a:r>
              <a:rPr lang="en-US" sz="1200" dirty="0" err="1">
                <a:latin typeface="+mj-lt"/>
              </a:rPr>
              <a:t>bộ</a:t>
            </a:r>
            <a:r>
              <a:rPr lang="en-US" sz="1200" dirty="0">
                <a:latin typeface="+mj-lt"/>
              </a:rPr>
              <a:t> </a:t>
            </a:r>
            <a:r>
              <a:rPr lang="en-US" sz="1200" dirty="0" err="1">
                <a:latin typeface="+mj-lt"/>
              </a:rPr>
              <a:t>bề</a:t>
            </a:r>
            <a:r>
              <a:rPr lang="en-US" sz="1200" dirty="0">
                <a:latin typeface="+mj-lt"/>
              </a:rPr>
              <a:t> </a:t>
            </a:r>
            <a:r>
              <a:rPr lang="en-US" sz="1200" dirty="0" err="1">
                <a:latin typeface="+mj-lt"/>
              </a:rPr>
              <a:t>mặt</a:t>
            </a:r>
            <a:r>
              <a:rPr lang="en-US" sz="1200" dirty="0">
                <a:latin typeface="+mj-lt"/>
              </a:rPr>
              <a:t> </a:t>
            </a:r>
            <a:r>
              <a:rPr lang="en-US" sz="1200" dirty="0" err="1">
                <a:latin typeface="+mj-lt"/>
              </a:rPr>
              <a:t>gạch</a:t>
            </a:r>
            <a:r>
              <a:rPr lang="en-US" sz="1200" dirty="0">
                <a:latin typeface="+mj-lt"/>
              </a:rPr>
              <a:t>.</a:t>
            </a:r>
          </a:p>
          <a:p>
            <a:pPr lvl="0" algn="just"/>
            <a:endParaRPr lang="en-US" sz="1200" dirty="0">
              <a:latin typeface="+mj-lt"/>
            </a:endParaRPr>
          </a:p>
          <a:p>
            <a:pPr algn="just"/>
            <a:r>
              <a:rPr lang="en-US" sz="1400" b="1" i="1" dirty="0" err="1">
                <a:latin typeface="+mj-lt"/>
              </a:rPr>
              <a:t>Lưu</a:t>
            </a:r>
            <a:r>
              <a:rPr lang="en-US" sz="1400" b="1" i="1" dirty="0">
                <a:latin typeface="+mj-lt"/>
              </a:rPr>
              <a:t> ý:</a:t>
            </a:r>
            <a:endParaRPr lang="en-US" sz="1400" b="1" dirty="0">
              <a:latin typeface="+mj-lt"/>
            </a:endParaRPr>
          </a:p>
          <a:p>
            <a:pPr marL="285750" lvl="0" indent="-285750" algn="just">
              <a:buFont typeface="Arial" panose="020B0604020202020204" pitchFamily="34" charset="0"/>
              <a:buChar char="•"/>
            </a:pPr>
            <a:r>
              <a:rPr lang="en-US" sz="1200" dirty="0" err="1">
                <a:latin typeface="+mj-lt"/>
              </a:rPr>
              <a:t>Vệ</a:t>
            </a:r>
            <a:r>
              <a:rPr lang="en-US" sz="1200" dirty="0">
                <a:latin typeface="+mj-lt"/>
              </a:rPr>
              <a:t> </a:t>
            </a:r>
            <a:r>
              <a:rPr lang="en-US" sz="1200" dirty="0" err="1">
                <a:latin typeface="+mj-lt"/>
              </a:rPr>
              <a:t>sinh</a:t>
            </a:r>
            <a:r>
              <a:rPr lang="en-US" sz="1200" dirty="0">
                <a:latin typeface="+mj-lt"/>
              </a:rPr>
              <a:t> </a:t>
            </a:r>
            <a:r>
              <a:rPr lang="en-US" sz="1200" dirty="0" err="1">
                <a:latin typeface="+mj-lt"/>
              </a:rPr>
              <a:t>quá</a:t>
            </a:r>
            <a:r>
              <a:rPr lang="en-US" sz="1200" dirty="0">
                <a:latin typeface="+mj-lt"/>
              </a:rPr>
              <a:t> </a:t>
            </a:r>
            <a:r>
              <a:rPr lang="en-US" sz="1200" dirty="0" err="1">
                <a:latin typeface="+mj-lt"/>
              </a:rPr>
              <a:t>sớm</a:t>
            </a:r>
            <a:r>
              <a:rPr lang="en-US" sz="1200" dirty="0">
                <a:latin typeface="+mj-lt"/>
              </a:rPr>
              <a:t> (</a:t>
            </a:r>
            <a:r>
              <a:rPr lang="en-US" sz="1200" dirty="0" err="1">
                <a:latin typeface="+mj-lt"/>
              </a:rPr>
              <a:t>khi</a:t>
            </a:r>
            <a:r>
              <a:rPr lang="en-US" sz="1200" dirty="0">
                <a:latin typeface="+mj-lt"/>
              </a:rPr>
              <a:t> </a:t>
            </a:r>
            <a:r>
              <a:rPr lang="en-US" sz="1200" dirty="0" err="1">
                <a:latin typeface="+mj-lt"/>
              </a:rPr>
              <a:t>keo</a:t>
            </a:r>
            <a:r>
              <a:rPr lang="en-US" sz="1200" dirty="0">
                <a:latin typeface="+mj-lt"/>
              </a:rPr>
              <a:t> </a:t>
            </a:r>
            <a:r>
              <a:rPr lang="en-US" sz="1200" dirty="0" err="1">
                <a:latin typeface="+mj-lt"/>
              </a:rPr>
              <a:t>còn</a:t>
            </a:r>
            <a:r>
              <a:rPr lang="en-US" sz="1200" dirty="0">
                <a:latin typeface="+mj-lt"/>
              </a:rPr>
              <a:t> </a:t>
            </a:r>
            <a:r>
              <a:rPr lang="en-US" sz="1200" dirty="0" err="1">
                <a:latin typeface="+mj-lt"/>
              </a:rPr>
              <a:t>ướt</a:t>
            </a:r>
            <a:r>
              <a:rPr lang="en-US" sz="1200" dirty="0">
                <a:latin typeface="+mj-lt"/>
              </a:rPr>
              <a:t>) </a:t>
            </a:r>
            <a:r>
              <a:rPr lang="en-US" sz="1200" dirty="0" err="1">
                <a:latin typeface="+mj-lt"/>
              </a:rPr>
              <a:t>có</a:t>
            </a:r>
            <a:r>
              <a:rPr lang="en-US" sz="1200" dirty="0">
                <a:latin typeface="+mj-lt"/>
              </a:rPr>
              <a:t> </a:t>
            </a:r>
            <a:r>
              <a:rPr lang="en-US" sz="1200" dirty="0" err="1">
                <a:latin typeface="+mj-lt"/>
              </a:rPr>
              <a:t>thể</a:t>
            </a:r>
            <a:r>
              <a:rPr lang="en-US" sz="1200" dirty="0">
                <a:latin typeface="+mj-lt"/>
              </a:rPr>
              <a:t> </a:t>
            </a:r>
            <a:r>
              <a:rPr lang="en-US" sz="1200" dirty="0" err="1">
                <a:latin typeface="+mj-lt"/>
              </a:rPr>
              <a:t>làm</a:t>
            </a:r>
            <a:r>
              <a:rPr lang="en-US" sz="1200" dirty="0">
                <a:latin typeface="+mj-lt"/>
              </a:rPr>
              <a:t> </a:t>
            </a:r>
            <a:r>
              <a:rPr lang="en-US" sz="1200" dirty="0" err="1">
                <a:latin typeface="+mj-lt"/>
              </a:rPr>
              <a:t>trôi</a:t>
            </a:r>
            <a:r>
              <a:rPr lang="en-US" sz="1200" dirty="0">
                <a:latin typeface="+mj-lt"/>
              </a:rPr>
              <a:t> </a:t>
            </a:r>
            <a:r>
              <a:rPr lang="en-US" sz="1200" dirty="0" err="1">
                <a:latin typeface="+mj-lt"/>
              </a:rPr>
              <a:t>keo</a:t>
            </a:r>
            <a:r>
              <a:rPr lang="en-US" sz="1200" dirty="0">
                <a:latin typeface="+mj-lt"/>
              </a:rPr>
              <a:t>.</a:t>
            </a:r>
          </a:p>
          <a:p>
            <a:pPr marL="285750" lvl="0" indent="-285750" algn="just">
              <a:buFont typeface="Arial" panose="020B0604020202020204" pitchFamily="34" charset="0"/>
              <a:buChar char="•"/>
            </a:pPr>
            <a:r>
              <a:rPr lang="en-US" sz="1200" dirty="0" err="1">
                <a:latin typeface="+mj-lt"/>
              </a:rPr>
              <a:t>Trong</a:t>
            </a:r>
            <a:r>
              <a:rPr lang="en-US" sz="1200" dirty="0">
                <a:latin typeface="+mj-lt"/>
              </a:rPr>
              <a:t> </a:t>
            </a:r>
            <a:r>
              <a:rPr lang="en-US" sz="1200" dirty="0" err="1">
                <a:latin typeface="+mj-lt"/>
              </a:rPr>
              <a:t>điều</a:t>
            </a:r>
            <a:r>
              <a:rPr lang="en-US" sz="1200" dirty="0">
                <a:latin typeface="+mj-lt"/>
              </a:rPr>
              <a:t> </a:t>
            </a:r>
            <a:r>
              <a:rPr lang="en-US" sz="1200" dirty="0" err="1">
                <a:latin typeface="+mj-lt"/>
              </a:rPr>
              <a:t>kiện</a:t>
            </a:r>
            <a:r>
              <a:rPr lang="en-US" sz="1200" dirty="0">
                <a:latin typeface="+mj-lt"/>
              </a:rPr>
              <a:t> </a:t>
            </a:r>
            <a:r>
              <a:rPr lang="en-US" sz="1200" dirty="0" err="1">
                <a:latin typeface="+mj-lt"/>
              </a:rPr>
              <a:t>thời</a:t>
            </a:r>
            <a:r>
              <a:rPr lang="en-US" sz="1200" dirty="0">
                <a:latin typeface="+mj-lt"/>
              </a:rPr>
              <a:t> </a:t>
            </a:r>
            <a:r>
              <a:rPr lang="en-US" sz="1200" dirty="0" err="1">
                <a:latin typeface="+mj-lt"/>
              </a:rPr>
              <a:t>tiết</a:t>
            </a:r>
            <a:r>
              <a:rPr lang="en-US" sz="1200" dirty="0">
                <a:latin typeface="+mj-lt"/>
              </a:rPr>
              <a:t> </a:t>
            </a:r>
            <a:r>
              <a:rPr lang="en-US" sz="1200" dirty="0" err="1">
                <a:latin typeface="+mj-lt"/>
              </a:rPr>
              <a:t>nắng</a:t>
            </a:r>
            <a:r>
              <a:rPr lang="en-US" sz="1200" dirty="0">
                <a:latin typeface="+mj-lt"/>
              </a:rPr>
              <a:t> </a:t>
            </a:r>
            <a:r>
              <a:rPr lang="en-US" sz="1200" dirty="0" err="1">
                <a:latin typeface="+mj-lt"/>
              </a:rPr>
              <a:t>nóng</a:t>
            </a:r>
            <a:r>
              <a:rPr lang="en-US" sz="1200" dirty="0">
                <a:latin typeface="+mj-lt"/>
              </a:rPr>
              <a:t> </a:t>
            </a:r>
            <a:r>
              <a:rPr lang="en-US" sz="1200" dirty="0" err="1">
                <a:latin typeface="+mj-lt"/>
              </a:rPr>
              <a:t>và</a:t>
            </a:r>
            <a:r>
              <a:rPr lang="en-US" sz="1200" dirty="0">
                <a:latin typeface="+mj-lt"/>
              </a:rPr>
              <a:t> </a:t>
            </a:r>
            <a:r>
              <a:rPr lang="en-US" sz="1200" dirty="0" err="1">
                <a:latin typeface="+mj-lt"/>
              </a:rPr>
              <a:t>có</a:t>
            </a:r>
            <a:r>
              <a:rPr lang="en-US" sz="1200" dirty="0">
                <a:latin typeface="+mj-lt"/>
              </a:rPr>
              <a:t> </a:t>
            </a:r>
            <a:r>
              <a:rPr lang="en-US" sz="1200" dirty="0" err="1">
                <a:latin typeface="+mj-lt"/>
              </a:rPr>
              <a:t>gió</a:t>
            </a:r>
            <a:r>
              <a:rPr lang="en-US" sz="1200" dirty="0">
                <a:latin typeface="+mj-lt"/>
              </a:rPr>
              <a:t> </a:t>
            </a:r>
            <a:r>
              <a:rPr lang="en-US" sz="1200" dirty="0" err="1">
                <a:latin typeface="+mj-lt"/>
              </a:rPr>
              <a:t>khô</a:t>
            </a:r>
            <a:r>
              <a:rPr lang="en-US" sz="1200" dirty="0">
                <a:latin typeface="+mj-lt"/>
              </a:rPr>
              <a:t>, </a:t>
            </a:r>
            <a:r>
              <a:rPr lang="en-US" sz="1200" dirty="0" err="1">
                <a:latin typeface="+mj-lt"/>
              </a:rPr>
              <a:t>nên</a:t>
            </a:r>
            <a:r>
              <a:rPr lang="en-US" sz="1200" dirty="0">
                <a:latin typeface="+mj-lt"/>
              </a:rPr>
              <a:t> </a:t>
            </a:r>
            <a:r>
              <a:rPr lang="en-US" sz="1200" dirty="0" err="1">
                <a:latin typeface="+mj-lt"/>
              </a:rPr>
              <a:t>giữ</a:t>
            </a:r>
            <a:r>
              <a:rPr lang="en-US" sz="1200" dirty="0">
                <a:latin typeface="+mj-lt"/>
              </a:rPr>
              <a:t> </a:t>
            </a:r>
            <a:r>
              <a:rPr lang="en-US" sz="1200" dirty="0" err="1">
                <a:latin typeface="+mj-lt"/>
              </a:rPr>
              <a:t>ẩm</a:t>
            </a:r>
            <a:r>
              <a:rPr lang="en-US" sz="1200" dirty="0">
                <a:latin typeface="+mj-lt"/>
              </a:rPr>
              <a:t> </a:t>
            </a:r>
            <a:r>
              <a:rPr lang="en-US" sz="1200" dirty="0" err="1">
                <a:latin typeface="+mj-lt"/>
              </a:rPr>
              <a:t>cho</a:t>
            </a:r>
            <a:r>
              <a:rPr lang="en-US" sz="1200" dirty="0">
                <a:latin typeface="+mj-lt"/>
              </a:rPr>
              <a:t> </a:t>
            </a:r>
            <a:r>
              <a:rPr lang="en-US" sz="1200" dirty="0" err="1">
                <a:latin typeface="+mj-lt"/>
              </a:rPr>
              <a:t>mạch</a:t>
            </a:r>
            <a:r>
              <a:rPr lang="en-US" sz="1200" dirty="0">
                <a:latin typeface="+mj-lt"/>
              </a:rPr>
              <a:t> </a:t>
            </a:r>
            <a:r>
              <a:rPr lang="en-US" sz="1200" dirty="0" err="1">
                <a:latin typeface="+mj-lt"/>
              </a:rPr>
              <a:t>vữa</a:t>
            </a:r>
            <a:r>
              <a:rPr lang="en-US" sz="1200" dirty="0">
                <a:latin typeface="+mj-lt"/>
              </a:rPr>
              <a:t> </a:t>
            </a:r>
            <a:r>
              <a:rPr lang="en-US" sz="1200" dirty="0" err="1">
                <a:latin typeface="+mj-lt"/>
              </a:rPr>
              <a:t>bằng</a:t>
            </a:r>
            <a:r>
              <a:rPr lang="en-US" sz="1200" dirty="0">
                <a:latin typeface="+mj-lt"/>
              </a:rPr>
              <a:t> </a:t>
            </a:r>
            <a:r>
              <a:rPr lang="en-US" sz="1200" dirty="0" err="1">
                <a:latin typeface="+mj-lt"/>
              </a:rPr>
              <a:t>nước</a:t>
            </a:r>
            <a:r>
              <a:rPr lang="en-US" sz="1200" dirty="0">
                <a:latin typeface="+mj-lt"/>
              </a:rPr>
              <a:t> </a:t>
            </a:r>
            <a:r>
              <a:rPr lang="en-US" sz="1200" dirty="0" err="1">
                <a:latin typeface="+mj-lt"/>
              </a:rPr>
              <a:t>sạch</a:t>
            </a:r>
            <a:r>
              <a:rPr lang="en-US" sz="1200" dirty="0">
                <a:latin typeface="+mj-lt"/>
              </a:rPr>
              <a:t> </a:t>
            </a:r>
            <a:r>
              <a:rPr lang="en-US" sz="1200" dirty="0" err="1">
                <a:latin typeface="+mj-lt"/>
              </a:rPr>
              <a:t>hoặc</a:t>
            </a:r>
            <a:r>
              <a:rPr lang="en-US" sz="1200" dirty="0">
                <a:latin typeface="+mj-lt"/>
              </a:rPr>
              <a:t> </a:t>
            </a:r>
            <a:r>
              <a:rPr lang="en-US" sz="1200" dirty="0" err="1">
                <a:latin typeface="+mj-lt"/>
              </a:rPr>
              <a:t>khăn</a:t>
            </a:r>
            <a:r>
              <a:rPr lang="en-US" sz="1200" dirty="0">
                <a:latin typeface="+mj-lt"/>
              </a:rPr>
              <a:t> </a:t>
            </a:r>
            <a:r>
              <a:rPr lang="en-US" sz="1200" dirty="0" err="1">
                <a:latin typeface="+mj-lt"/>
              </a:rPr>
              <a:t>ẩm</a:t>
            </a:r>
            <a:r>
              <a:rPr lang="en-US" sz="1200" dirty="0">
                <a:latin typeface="+mj-lt"/>
              </a:rPr>
              <a:t> </a:t>
            </a:r>
            <a:r>
              <a:rPr lang="en-US" sz="1200" dirty="0" err="1">
                <a:latin typeface="+mj-lt"/>
              </a:rPr>
              <a:t>ngay</a:t>
            </a:r>
            <a:r>
              <a:rPr lang="en-US" sz="1200" dirty="0">
                <a:latin typeface="+mj-lt"/>
              </a:rPr>
              <a:t> </a:t>
            </a:r>
            <a:r>
              <a:rPr lang="en-US" sz="1200" dirty="0" err="1">
                <a:latin typeface="+mj-lt"/>
              </a:rPr>
              <a:t>sau</a:t>
            </a:r>
            <a:r>
              <a:rPr lang="en-US" sz="1200" dirty="0">
                <a:latin typeface="+mj-lt"/>
              </a:rPr>
              <a:t> </a:t>
            </a:r>
            <a:r>
              <a:rPr lang="en-US" sz="1200" dirty="0" err="1">
                <a:latin typeface="+mj-lt"/>
              </a:rPr>
              <a:t>khi</a:t>
            </a:r>
            <a:r>
              <a:rPr lang="en-US" sz="1200" dirty="0">
                <a:latin typeface="+mj-lt"/>
              </a:rPr>
              <a:t> </a:t>
            </a:r>
            <a:r>
              <a:rPr lang="en-US" sz="1200" dirty="0" err="1">
                <a:latin typeface="+mj-lt"/>
              </a:rPr>
              <a:t>vữa</a:t>
            </a:r>
            <a:r>
              <a:rPr lang="en-US" sz="1200" dirty="0">
                <a:latin typeface="+mj-lt"/>
              </a:rPr>
              <a:t> </a:t>
            </a:r>
            <a:r>
              <a:rPr lang="en-US" sz="1200" dirty="0" err="1">
                <a:latin typeface="+mj-lt"/>
              </a:rPr>
              <a:t>bắt</a:t>
            </a:r>
            <a:r>
              <a:rPr lang="en-US" sz="1200" dirty="0">
                <a:latin typeface="+mj-lt"/>
              </a:rPr>
              <a:t> </a:t>
            </a:r>
            <a:r>
              <a:rPr lang="en-US" sz="1200" dirty="0" err="1">
                <a:latin typeface="+mj-lt"/>
              </a:rPr>
              <a:t>đầu</a:t>
            </a:r>
            <a:r>
              <a:rPr lang="en-US" sz="1200" dirty="0">
                <a:latin typeface="+mj-lt"/>
              </a:rPr>
              <a:t> </a:t>
            </a:r>
            <a:r>
              <a:rPr lang="en-US" sz="1200" dirty="0" err="1">
                <a:latin typeface="+mj-lt"/>
              </a:rPr>
              <a:t>đóng</a:t>
            </a:r>
            <a:r>
              <a:rPr lang="en-US" sz="1200" dirty="0">
                <a:latin typeface="+mj-lt"/>
              </a:rPr>
              <a:t> </a:t>
            </a:r>
            <a:r>
              <a:rPr lang="en-US" sz="1200" dirty="0" err="1">
                <a:latin typeface="+mj-lt"/>
              </a:rPr>
              <a:t>rắn</a:t>
            </a:r>
            <a:r>
              <a:rPr lang="en-US" sz="1200" dirty="0">
                <a:latin typeface="+mj-lt"/>
              </a:rPr>
              <a:t>.</a:t>
            </a:r>
          </a:p>
          <a:p>
            <a:pPr marL="285750" indent="-285750" algn="just">
              <a:lnSpc>
                <a:spcPts val="2200"/>
              </a:lnSpc>
              <a:buFont typeface="Arial" panose="020B0604020202020204" pitchFamily="34" charset="0"/>
              <a:buChar char="•"/>
            </a:pPr>
            <a:endParaRPr lang="vi-VN" sz="1400" i="1" dirty="0">
              <a:latin typeface="+mj-lt"/>
              <a:cs typeface="Calibri Light" panose="020F0302020204030204" pitchFamily="34" charset="0"/>
            </a:endParaRPr>
          </a:p>
          <a:p>
            <a:pPr algn="just">
              <a:lnSpc>
                <a:spcPts val="2200"/>
              </a:lnSpc>
            </a:pPr>
            <a:endParaRPr lang="en-US" sz="1600" i="1" dirty="0">
              <a:solidFill>
                <a:schemeClr val="accent5">
                  <a:lumMod val="50000"/>
                </a:schemeClr>
              </a:solidFill>
              <a:effectLst/>
              <a:latin typeface="+mj-lt"/>
            </a:endParaRPr>
          </a:p>
        </p:txBody>
      </p:sp>
      <p:pic>
        <p:nvPicPr>
          <p:cNvPr id="4" name="Picture 9" descr="A picture containing person&#10;&#10;Description automatically generated">
            <a:extLst>
              <a:ext uri="{FF2B5EF4-FFF2-40B4-BE49-F238E27FC236}">
                <a16:creationId xmlns:a16="http://schemas.microsoft.com/office/drawing/2014/main" id="{58A402CB-0BDC-2E02-B78C-D63EA9CED0A6}"/>
              </a:ext>
            </a:extLst>
          </p:cNvPr>
          <p:cNvPicPr>
            <a:picLocks noChangeAspect="1"/>
          </p:cNvPicPr>
          <p:nvPr/>
        </p:nvPicPr>
        <p:blipFill>
          <a:blip r:embed="rId3"/>
          <a:stretch>
            <a:fillRect/>
          </a:stretch>
        </p:blipFill>
        <p:spPr>
          <a:xfrm>
            <a:off x="7015037" y="1377394"/>
            <a:ext cx="3098800" cy="19367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Picture 10" descr="A person holding a snake&#10;&#10;Description automatically generated with low confidence">
            <a:extLst>
              <a:ext uri="{FF2B5EF4-FFF2-40B4-BE49-F238E27FC236}">
                <a16:creationId xmlns:a16="http://schemas.microsoft.com/office/drawing/2014/main" id="{A1F2D71D-0058-491E-979B-2E90B6429476}"/>
              </a:ext>
            </a:extLst>
          </p:cNvPr>
          <p:cNvPicPr>
            <a:picLocks noChangeAspect="1"/>
          </p:cNvPicPr>
          <p:nvPr/>
        </p:nvPicPr>
        <p:blipFill>
          <a:blip r:embed="rId4"/>
          <a:stretch>
            <a:fillRect/>
          </a:stretch>
        </p:blipFill>
        <p:spPr>
          <a:xfrm>
            <a:off x="7015037" y="3845273"/>
            <a:ext cx="3098800" cy="20669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93652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D73C79B-82CF-47D8-A911-EA90D1133969}" type="slidenum">
              <a:rPr lang="en-US" smtClean="0"/>
              <a:t>32</a:t>
            </a:fld>
            <a:endParaRPr lang="en-US"/>
          </a:p>
        </p:txBody>
      </p:sp>
      <p:sp>
        <p:nvSpPr>
          <p:cNvPr id="3" name="Parallelogram 2">
            <a:extLst>
              <a:ext uri="{FF2B5EF4-FFF2-40B4-BE49-F238E27FC236}">
                <a16:creationId xmlns:a16="http://schemas.microsoft.com/office/drawing/2014/main" id="{91DDEFA9-F77F-3A42-22FD-FB30A514FB91}"/>
              </a:ext>
            </a:extLst>
          </p:cNvPr>
          <p:cNvSpPr/>
          <p:nvPr/>
        </p:nvSpPr>
        <p:spPr>
          <a:xfrm>
            <a:off x="695131" y="1276217"/>
            <a:ext cx="3472868" cy="365002"/>
          </a:xfrm>
          <a:prstGeom prst="parallelogram">
            <a:avLst/>
          </a:prstGeom>
        </p:spPr>
        <p:style>
          <a:lnRef idx="0">
            <a:schemeClr val="accent2"/>
          </a:lnRef>
          <a:fillRef idx="3">
            <a:schemeClr val="accent2"/>
          </a:fillRef>
          <a:effectRef idx="3">
            <a:schemeClr val="accent2"/>
          </a:effectRef>
          <a:fontRef idx="minor">
            <a:schemeClr val="lt1"/>
          </a:fontRef>
        </p:style>
        <p:txBody>
          <a:bodyPr rtlCol="0" anchor="ctr"/>
          <a:lstStyle/>
          <a:p>
            <a:r>
              <a:rPr lang="en-US" sz="2000" b="1" dirty="0"/>
              <a:t>KEO TRÁM KHE</a:t>
            </a:r>
          </a:p>
        </p:txBody>
      </p:sp>
      <p:sp>
        <p:nvSpPr>
          <p:cNvPr id="4" name="Rounded Rectangle 1">
            <a:extLst>
              <a:ext uri="{FF2B5EF4-FFF2-40B4-BE49-F238E27FC236}">
                <a16:creationId xmlns:a16="http://schemas.microsoft.com/office/drawing/2014/main" id="{004F1958-76BA-CD7B-F6BF-EE7EAF3DCE2C}"/>
              </a:ext>
            </a:extLst>
          </p:cNvPr>
          <p:cNvSpPr/>
          <p:nvPr/>
        </p:nvSpPr>
        <p:spPr>
          <a:xfrm>
            <a:off x="1037231" y="1978927"/>
            <a:ext cx="5568286" cy="281143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2000" b="1" dirty="0">
                <a:latin typeface="Times New Roman" pitchFamily="18" charset="0"/>
                <a:cs typeface="Times New Roman" pitchFamily="18" charset="0"/>
              </a:rPr>
              <a:t>Keo trám khe là gì</a:t>
            </a:r>
            <a:r>
              <a:rPr lang="vi-VN" sz="2000" b="1" dirty="0">
                <a:latin typeface="Times New Roman" pitchFamily="18" charset="0"/>
                <a:cs typeface="Times New Roman" pitchFamily="18" charset="0"/>
              </a:rPr>
              <a:t> </a:t>
            </a:r>
            <a:r>
              <a:rPr lang="en-US" sz="2000" b="1" dirty="0">
                <a:latin typeface="Times New Roman" pitchFamily="18" charset="0"/>
                <a:cs typeface="Times New Roman" pitchFamily="18" charset="0"/>
              </a:rPr>
              <a:t>?</a:t>
            </a:r>
          </a:p>
          <a:p>
            <a:r>
              <a:rPr lang="vi-VN" sz="2000" dirty="0">
                <a:latin typeface="Times New Roman" pitchFamily="18" charset="0"/>
                <a:cs typeface="Times New Roman" pitchFamily="18" charset="0"/>
              </a:rPr>
              <a:t>Keo trám khe là vật liệu sử dụng để trám khe</a:t>
            </a:r>
            <a:r>
              <a:rPr lang="en-US" sz="2000" dirty="0">
                <a:latin typeface="Times New Roman" pitchFamily="18" charset="0"/>
                <a:cs typeface="Times New Roman" pitchFamily="18" charset="0"/>
              </a:rPr>
              <a:t>, làm đầy khe, kẽ hở tiếp giáp</a:t>
            </a:r>
            <a:r>
              <a:rPr lang="vi-VN" sz="2000" dirty="0">
                <a:latin typeface="Times New Roman" pitchFamily="18" charset="0"/>
                <a:cs typeface="Times New Roman" pitchFamily="18" charset="0"/>
              </a:rPr>
              <a:t> hoặc mối nối giữa các vật liệu khác nhau. Mục đích là để ngăn</a:t>
            </a:r>
            <a:r>
              <a:rPr lang="en-US" sz="2000" dirty="0">
                <a:latin typeface="Times New Roman" pitchFamily="18" charset="0"/>
                <a:cs typeface="Times New Roman" pitchFamily="18" charset="0"/>
              </a:rPr>
              <a:t> nước, </a:t>
            </a:r>
            <a:r>
              <a:rPr lang="vi-VN" sz="2000" dirty="0">
                <a:latin typeface="Times New Roman" pitchFamily="18" charset="0"/>
                <a:cs typeface="Times New Roman" pitchFamily="18" charset="0"/>
              </a:rPr>
              <a:t> không khí, hơi ẩm, khói, bụi bẩn; các chất hóa học, hơi nóng, âm thanh</a:t>
            </a:r>
            <a:r>
              <a:rPr lang="en-US" sz="2000" dirty="0">
                <a:latin typeface="Times New Roman" pitchFamily="18" charset="0"/>
                <a:cs typeface="Times New Roman" pitchFamily="18" charset="0"/>
              </a:rPr>
              <a:t>, </a:t>
            </a:r>
            <a:r>
              <a:rPr lang="vi-VN" sz="2000" dirty="0">
                <a:latin typeface="Times New Roman" pitchFamily="18" charset="0"/>
                <a:cs typeface="Times New Roman" pitchFamily="18" charset="0"/>
              </a:rPr>
              <a:t>ánh sáng</a:t>
            </a:r>
            <a:r>
              <a:rPr lang="en-US" sz="2000" dirty="0">
                <a:latin typeface="Times New Roman" pitchFamily="18" charset="0"/>
                <a:cs typeface="Times New Roman" pitchFamily="18" charset="0"/>
              </a:rPr>
              <a:t> và</a:t>
            </a:r>
            <a:r>
              <a:rPr lang="vi-VN" sz="2000" dirty="0">
                <a:latin typeface="Times New Roman" pitchFamily="18" charset="0"/>
                <a:cs typeface="Times New Roman" pitchFamily="18" charset="0"/>
              </a:rPr>
              <a:t> cải thiện thẩm mỹ cho công trình. </a:t>
            </a:r>
            <a:endParaRPr lang="en-US" sz="2000" dirty="0">
              <a:latin typeface="Times New Roman" pitchFamily="18" charset="0"/>
              <a:cs typeface="Times New Roman" pitchFamily="18" charset="0"/>
            </a:endParaRPr>
          </a:p>
        </p:txBody>
      </p:sp>
      <p:pic>
        <p:nvPicPr>
          <p:cNvPr id="5" name="Picture 2" descr="C:\Users\Administrator\Desktop\BS-8620S-bossil.jpg">
            <a:extLst>
              <a:ext uri="{FF2B5EF4-FFF2-40B4-BE49-F238E27FC236}">
                <a16:creationId xmlns:a16="http://schemas.microsoft.com/office/drawing/2014/main" id="{CBCAC589-F857-04AD-CD65-536435F638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3682" y="1458718"/>
            <a:ext cx="4578675" cy="4578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0367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33</a:t>
            </a:fld>
            <a:endParaRPr lang="en-US"/>
          </a:p>
        </p:txBody>
      </p:sp>
      <p:sp>
        <p:nvSpPr>
          <p:cNvPr id="2" name="Parallelogram 1">
            <a:extLst>
              <a:ext uri="{FF2B5EF4-FFF2-40B4-BE49-F238E27FC236}">
                <a16:creationId xmlns:a16="http://schemas.microsoft.com/office/drawing/2014/main" id="{327093B9-1455-CBE4-7090-F9783719808D}"/>
              </a:ext>
            </a:extLst>
          </p:cNvPr>
          <p:cNvSpPr/>
          <p:nvPr/>
        </p:nvSpPr>
        <p:spPr>
          <a:xfrm>
            <a:off x="646708" y="1276217"/>
            <a:ext cx="3472868" cy="365002"/>
          </a:xfrm>
          <a:prstGeom prst="parallelogram">
            <a:avLst/>
          </a:prstGeom>
        </p:spPr>
        <p:style>
          <a:lnRef idx="0">
            <a:schemeClr val="accent2"/>
          </a:lnRef>
          <a:fillRef idx="3">
            <a:schemeClr val="accent2"/>
          </a:fillRef>
          <a:effectRef idx="3">
            <a:schemeClr val="accent2"/>
          </a:effectRef>
          <a:fontRef idx="minor">
            <a:schemeClr val="lt1"/>
          </a:fontRef>
        </p:style>
        <p:txBody>
          <a:bodyPr rtlCol="0" anchor="ctr"/>
          <a:lstStyle/>
          <a:p>
            <a:r>
              <a:rPr lang="en-US" sz="2000" b="1" dirty="0">
                <a:latin typeface="Times New Roman" panose="02020603050405020304" pitchFamily="18" charset="0"/>
                <a:cs typeface="Times New Roman" panose="02020603050405020304" pitchFamily="18" charset="0"/>
              </a:rPr>
              <a:t>KEO TRÁM KHE</a:t>
            </a:r>
          </a:p>
        </p:txBody>
      </p:sp>
      <p:grpSp>
        <p:nvGrpSpPr>
          <p:cNvPr id="3" name="Group 2">
            <a:extLst>
              <a:ext uri="{FF2B5EF4-FFF2-40B4-BE49-F238E27FC236}">
                <a16:creationId xmlns:a16="http://schemas.microsoft.com/office/drawing/2014/main" id="{6AFDE690-5C4A-C4B0-E0F8-6DFF16E0E120}"/>
              </a:ext>
            </a:extLst>
          </p:cNvPr>
          <p:cNvGrpSpPr/>
          <p:nvPr/>
        </p:nvGrpSpPr>
        <p:grpSpPr>
          <a:xfrm>
            <a:off x="1204614" y="1654867"/>
            <a:ext cx="9770979" cy="3932453"/>
            <a:chOff x="946669" y="1654867"/>
            <a:chExt cx="9770979" cy="3932453"/>
          </a:xfrm>
        </p:grpSpPr>
        <p:sp>
          <p:nvSpPr>
            <p:cNvPr id="5" name="Pentagon 32">
              <a:extLst>
                <a:ext uri="{FF2B5EF4-FFF2-40B4-BE49-F238E27FC236}">
                  <a16:creationId xmlns:a16="http://schemas.microsoft.com/office/drawing/2014/main" id="{614F593B-42DD-E0C9-5A23-96466D4D9509}"/>
                </a:ext>
              </a:extLst>
            </p:cNvPr>
            <p:cNvSpPr/>
            <p:nvPr/>
          </p:nvSpPr>
          <p:spPr>
            <a:xfrm>
              <a:off x="946669" y="2752113"/>
              <a:ext cx="2270204" cy="494870"/>
            </a:xfrm>
            <a:prstGeom prst="homePlat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75000"/>
                      <a:lumOff val="25000"/>
                    </a:schemeClr>
                  </a:solidFill>
                  <a:latin typeface="Times New Roman" panose="02020603050405020304" pitchFamily="18" charset="0"/>
                  <a:cs typeface="Times New Roman" panose="02020603050405020304" pitchFamily="18" charset="0"/>
                </a:rPr>
                <a:t>GỐC VẬT LIỆU</a:t>
              </a:r>
            </a:p>
          </p:txBody>
        </p:sp>
        <p:sp>
          <p:nvSpPr>
            <p:cNvPr id="6" name="Pentagon 33">
              <a:extLst>
                <a:ext uri="{FF2B5EF4-FFF2-40B4-BE49-F238E27FC236}">
                  <a16:creationId xmlns:a16="http://schemas.microsoft.com/office/drawing/2014/main" id="{7982473D-ADF8-DDA6-EAA6-895737E0D191}"/>
                </a:ext>
              </a:extLst>
            </p:cNvPr>
            <p:cNvSpPr/>
            <p:nvPr/>
          </p:nvSpPr>
          <p:spPr>
            <a:xfrm>
              <a:off x="1052666" y="3899790"/>
              <a:ext cx="2270204" cy="494870"/>
            </a:xfrm>
            <a:prstGeom prst="homePlat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75000"/>
                      <a:lumOff val="25000"/>
                    </a:schemeClr>
                  </a:solidFill>
                  <a:latin typeface="Times New Roman" panose="02020603050405020304" pitchFamily="18" charset="0"/>
                  <a:cs typeface="Times New Roman" panose="02020603050405020304" pitchFamily="18" charset="0"/>
                </a:rPr>
                <a:t>VẬT LIỆU CHÍNH</a:t>
              </a:r>
            </a:p>
          </p:txBody>
        </p:sp>
        <p:sp>
          <p:nvSpPr>
            <p:cNvPr id="7" name="Pentagon 35">
              <a:extLst>
                <a:ext uri="{FF2B5EF4-FFF2-40B4-BE49-F238E27FC236}">
                  <a16:creationId xmlns:a16="http://schemas.microsoft.com/office/drawing/2014/main" id="{6D34F787-738C-83B1-AC00-E588CDFEBAA1}"/>
                </a:ext>
              </a:extLst>
            </p:cNvPr>
            <p:cNvSpPr/>
            <p:nvPr/>
          </p:nvSpPr>
          <p:spPr>
            <a:xfrm>
              <a:off x="1052666" y="5084250"/>
              <a:ext cx="2270204" cy="494870"/>
            </a:xfrm>
            <a:prstGeom prst="homePlat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75000"/>
                      <a:lumOff val="25000"/>
                    </a:schemeClr>
                  </a:solidFill>
                  <a:latin typeface="Times New Roman" panose="02020603050405020304" pitchFamily="18" charset="0"/>
                  <a:cs typeface="Times New Roman" panose="02020603050405020304" pitchFamily="18" charset="0"/>
                </a:rPr>
                <a:t>ĐÓNG GÓI</a:t>
              </a:r>
            </a:p>
          </p:txBody>
        </p:sp>
        <p:sp>
          <p:nvSpPr>
            <p:cNvPr id="8" name="Rounded Rectangle 23">
              <a:extLst>
                <a:ext uri="{FF2B5EF4-FFF2-40B4-BE49-F238E27FC236}">
                  <a16:creationId xmlns:a16="http://schemas.microsoft.com/office/drawing/2014/main" id="{40826EA0-4ADB-C714-A2BD-2AC4967C384A}"/>
                </a:ext>
              </a:extLst>
            </p:cNvPr>
            <p:cNvSpPr/>
            <p:nvPr/>
          </p:nvSpPr>
          <p:spPr>
            <a:xfrm>
              <a:off x="8296717" y="2774674"/>
              <a:ext cx="2393635" cy="494870"/>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err="1">
                  <a:solidFill>
                    <a:schemeClr val="tx1"/>
                  </a:solidFill>
                  <a:latin typeface="Times New Roman" panose="02020603050405020304" pitchFamily="18" charset="0"/>
                  <a:cs typeface="Times New Roman" panose="02020603050405020304" pitchFamily="18" charset="0"/>
                </a:rPr>
                <a:t>Công</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nghệ</a:t>
              </a:r>
              <a:r>
                <a:rPr lang="en-US" b="1" dirty="0">
                  <a:solidFill>
                    <a:schemeClr val="tx1"/>
                  </a:solidFill>
                  <a:latin typeface="Times New Roman" panose="02020603050405020304" pitchFamily="18" charset="0"/>
                  <a:cs typeface="Times New Roman" panose="02020603050405020304" pitchFamily="18" charset="0"/>
                </a:rPr>
                <a:t> </a:t>
              </a:r>
            </a:p>
            <a:p>
              <a:pPr algn="ctr"/>
              <a:r>
                <a:rPr lang="en-US" b="1" dirty="0" err="1">
                  <a:solidFill>
                    <a:schemeClr val="tx1"/>
                  </a:solidFill>
                  <a:latin typeface="Times New Roman" panose="02020603050405020304" pitchFamily="18" charset="0"/>
                  <a:cs typeface="Times New Roman" panose="02020603050405020304" pitchFamily="18" charset="0"/>
                </a:rPr>
                <a:t>Polyme</a:t>
              </a:r>
              <a:r>
                <a:rPr lang="en-US" b="1" dirty="0">
                  <a:solidFill>
                    <a:schemeClr val="tx1"/>
                  </a:solidFill>
                  <a:latin typeface="Times New Roman" panose="02020603050405020304" pitchFamily="18" charset="0"/>
                  <a:cs typeface="Times New Roman" panose="02020603050405020304" pitchFamily="18" charset="0"/>
                </a:rPr>
                <a:t> MS</a:t>
              </a:r>
            </a:p>
          </p:txBody>
        </p:sp>
        <p:sp>
          <p:nvSpPr>
            <p:cNvPr id="9" name="Rounded Rectangle 25">
              <a:extLst>
                <a:ext uri="{FF2B5EF4-FFF2-40B4-BE49-F238E27FC236}">
                  <a16:creationId xmlns:a16="http://schemas.microsoft.com/office/drawing/2014/main" id="{A3132550-3552-D411-DE61-1B3F34F3B10A}"/>
                </a:ext>
              </a:extLst>
            </p:cNvPr>
            <p:cNvSpPr/>
            <p:nvPr/>
          </p:nvSpPr>
          <p:spPr>
            <a:xfrm>
              <a:off x="8337659" y="3879795"/>
              <a:ext cx="2379989" cy="494870"/>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latin typeface="Times New Roman" panose="02020603050405020304" pitchFamily="18" charset="0"/>
                  <a:cs typeface="Times New Roman" panose="02020603050405020304" pitchFamily="18" charset="0"/>
                </a:rPr>
                <a:t>BS-8620</a:t>
              </a:r>
            </a:p>
          </p:txBody>
        </p:sp>
        <p:sp>
          <p:nvSpPr>
            <p:cNvPr id="10" name="Rounded Rectangle 27">
              <a:extLst>
                <a:ext uri="{FF2B5EF4-FFF2-40B4-BE49-F238E27FC236}">
                  <a16:creationId xmlns:a16="http://schemas.microsoft.com/office/drawing/2014/main" id="{A7F14576-B4B0-AC89-2262-5AC20F45EFEA}"/>
                </a:ext>
              </a:extLst>
            </p:cNvPr>
            <p:cNvSpPr/>
            <p:nvPr/>
          </p:nvSpPr>
          <p:spPr>
            <a:xfrm>
              <a:off x="4999264" y="3879795"/>
              <a:ext cx="2609021" cy="494870"/>
            </a:xfrm>
            <a:prstGeom prst="round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latin typeface="Times New Roman" panose="02020603050405020304" pitchFamily="18" charset="0"/>
                  <a:cs typeface="Times New Roman" panose="02020603050405020304" pitchFamily="18" charset="0"/>
                </a:rPr>
                <a:t>NEOTEX PU JOINT</a:t>
              </a:r>
            </a:p>
          </p:txBody>
        </p:sp>
        <p:sp>
          <p:nvSpPr>
            <p:cNvPr id="11" name="Rounded Rectangle 29">
              <a:extLst>
                <a:ext uri="{FF2B5EF4-FFF2-40B4-BE49-F238E27FC236}">
                  <a16:creationId xmlns:a16="http://schemas.microsoft.com/office/drawing/2014/main" id="{7ED2FCF6-71A8-0F22-5076-A62F52D0BD2C}"/>
                </a:ext>
              </a:extLst>
            </p:cNvPr>
            <p:cNvSpPr/>
            <p:nvPr/>
          </p:nvSpPr>
          <p:spPr>
            <a:xfrm>
              <a:off x="8372458" y="5092450"/>
              <a:ext cx="2345190" cy="49487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dirty="0">
                  <a:latin typeface="Times New Roman" panose="02020603050405020304" pitchFamily="18" charset="0"/>
                  <a:cs typeface="Times New Roman" panose="02020603050405020304" pitchFamily="18" charset="0"/>
                </a:rPr>
                <a:t>600ML</a:t>
              </a:r>
            </a:p>
          </p:txBody>
        </p:sp>
        <p:sp>
          <p:nvSpPr>
            <p:cNvPr id="12" name="Rounded Rectangle 31">
              <a:extLst>
                <a:ext uri="{FF2B5EF4-FFF2-40B4-BE49-F238E27FC236}">
                  <a16:creationId xmlns:a16="http://schemas.microsoft.com/office/drawing/2014/main" id="{14286B9A-4FB7-1719-6A79-49874383E165}"/>
                </a:ext>
              </a:extLst>
            </p:cNvPr>
            <p:cNvSpPr/>
            <p:nvPr/>
          </p:nvSpPr>
          <p:spPr>
            <a:xfrm>
              <a:off x="4993871" y="5092450"/>
              <a:ext cx="2592512" cy="49487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dirty="0">
                  <a:latin typeface="Times New Roman" panose="02020603050405020304" pitchFamily="18" charset="0"/>
                  <a:cs typeface="Times New Roman" panose="02020603050405020304" pitchFamily="18" charset="0"/>
                </a:rPr>
                <a:t>600ML</a:t>
              </a:r>
            </a:p>
          </p:txBody>
        </p:sp>
        <p:cxnSp>
          <p:nvCxnSpPr>
            <p:cNvPr id="13" name="Straight Connector 12">
              <a:extLst>
                <a:ext uri="{FF2B5EF4-FFF2-40B4-BE49-F238E27FC236}">
                  <a16:creationId xmlns:a16="http://schemas.microsoft.com/office/drawing/2014/main" id="{E87AFE45-041C-729C-B7A4-D598FEC0DC6F}"/>
                </a:ext>
              </a:extLst>
            </p:cNvPr>
            <p:cNvCxnSpPr>
              <a:stCxn id="9" idx="1"/>
            </p:cNvCxnSpPr>
            <p:nvPr/>
          </p:nvCxnSpPr>
          <p:spPr>
            <a:xfrm flipH="1">
              <a:off x="7635582" y="4127230"/>
              <a:ext cx="702077" cy="0"/>
            </a:xfrm>
            <a:prstGeom prst="line">
              <a:avLst/>
            </a:prstGeom>
          </p:spPr>
          <p:style>
            <a:lnRef idx="1">
              <a:schemeClr val="accent3"/>
            </a:lnRef>
            <a:fillRef idx="0">
              <a:schemeClr val="accent3"/>
            </a:fillRef>
            <a:effectRef idx="0">
              <a:schemeClr val="accent3"/>
            </a:effectRef>
            <a:fontRef idx="minor">
              <a:schemeClr val="tx1"/>
            </a:fontRef>
          </p:style>
        </p:cxnSp>
        <p:sp>
          <p:nvSpPr>
            <p:cNvPr id="14" name="Rounded Rectangle 42">
              <a:extLst>
                <a:ext uri="{FF2B5EF4-FFF2-40B4-BE49-F238E27FC236}">
                  <a16:creationId xmlns:a16="http://schemas.microsoft.com/office/drawing/2014/main" id="{CBFB621A-1462-83C5-0295-42B46458369C}"/>
                </a:ext>
              </a:extLst>
            </p:cNvPr>
            <p:cNvSpPr/>
            <p:nvPr/>
          </p:nvSpPr>
          <p:spPr>
            <a:xfrm>
              <a:off x="6706936" y="1654867"/>
              <a:ext cx="2393635" cy="494870"/>
            </a:xfrm>
            <a:prstGeom prst="roundRect">
              <a:avLst/>
            </a:prstGeom>
            <a:ln/>
          </p:spPr>
          <p:style>
            <a:lnRef idx="3">
              <a:schemeClr val="lt1"/>
            </a:lnRef>
            <a:fillRef idx="1">
              <a:schemeClr val="accent4"/>
            </a:fillRef>
            <a:effectRef idx="1">
              <a:schemeClr val="accent4"/>
            </a:effectRef>
            <a:fontRef idx="minor">
              <a:schemeClr val="lt1"/>
            </a:fontRef>
          </p:style>
          <p:txBody>
            <a:bodyPr rtlCol="0" anchor="ctr"/>
            <a:lstStyle/>
            <a:p>
              <a:pPr algn="ctr"/>
              <a:r>
                <a:rPr lang="en-US" b="1" dirty="0">
                  <a:solidFill>
                    <a:schemeClr val="tx1"/>
                  </a:solidFill>
                  <a:latin typeface="Times New Roman" panose="02020603050405020304" pitchFamily="18" charset="0"/>
                  <a:cs typeface="Times New Roman" panose="02020603050405020304" pitchFamily="18" charset="0"/>
                </a:rPr>
                <a:t>KEO TRÁM KHE</a:t>
              </a:r>
            </a:p>
          </p:txBody>
        </p:sp>
        <p:sp>
          <p:nvSpPr>
            <p:cNvPr id="15" name="Rounded Rectangle 43">
              <a:extLst>
                <a:ext uri="{FF2B5EF4-FFF2-40B4-BE49-F238E27FC236}">
                  <a16:creationId xmlns:a16="http://schemas.microsoft.com/office/drawing/2014/main" id="{D78A45BC-8D0C-1D1C-199C-211100B31954}"/>
                </a:ext>
              </a:extLst>
            </p:cNvPr>
            <p:cNvSpPr/>
            <p:nvPr/>
          </p:nvSpPr>
          <p:spPr>
            <a:xfrm>
              <a:off x="5106958" y="2752113"/>
              <a:ext cx="2393635" cy="494870"/>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latin typeface="Times New Roman" panose="02020603050405020304" pitchFamily="18" charset="0"/>
                  <a:cs typeface="Times New Roman" panose="02020603050405020304" pitchFamily="18" charset="0"/>
                </a:rPr>
                <a:t>POLYURETHANE</a:t>
              </a:r>
            </a:p>
          </p:txBody>
        </p:sp>
        <p:cxnSp>
          <p:nvCxnSpPr>
            <p:cNvPr id="16" name="Straight Connector 15">
              <a:extLst>
                <a:ext uri="{FF2B5EF4-FFF2-40B4-BE49-F238E27FC236}">
                  <a16:creationId xmlns:a16="http://schemas.microsoft.com/office/drawing/2014/main" id="{6CE4D4F7-F3F1-5D2B-91AA-1E9799263C5E}"/>
                </a:ext>
              </a:extLst>
            </p:cNvPr>
            <p:cNvCxnSpPr/>
            <p:nvPr/>
          </p:nvCxnSpPr>
          <p:spPr>
            <a:xfrm flipH="1" flipV="1">
              <a:off x="6306633" y="2476619"/>
              <a:ext cx="3148271" cy="1"/>
            </a:xfrm>
            <a:prstGeom prst="line">
              <a:avLst/>
            </a:prstGeom>
          </p:spPr>
          <p:style>
            <a:lnRef idx="1">
              <a:schemeClr val="accent3"/>
            </a:lnRef>
            <a:fillRef idx="0">
              <a:schemeClr val="accent3"/>
            </a:fillRef>
            <a:effectRef idx="0">
              <a:schemeClr val="accent3"/>
            </a:effectRef>
            <a:fontRef idx="minor">
              <a:schemeClr val="tx1"/>
            </a:fontRef>
          </p:style>
        </p:cxnSp>
        <p:cxnSp>
          <p:nvCxnSpPr>
            <p:cNvPr id="17" name="Straight Arrow Connector 16">
              <a:extLst>
                <a:ext uri="{FF2B5EF4-FFF2-40B4-BE49-F238E27FC236}">
                  <a16:creationId xmlns:a16="http://schemas.microsoft.com/office/drawing/2014/main" id="{B38DFD4D-2264-723C-DDD9-57827CD76EC1}"/>
                </a:ext>
              </a:extLst>
            </p:cNvPr>
            <p:cNvCxnSpPr/>
            <p:nvPr/>
          </p:nvCxnSpPr>
          <p:spPr>
            <a:xfrm>
              <a:off x="9454899" y="2465319"/>
              <a:ext cx="3745" cy="309738"/>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8" name="Straight Arrow Connector 17">
              <a:extLst>
                <a:ext uri="{FF2B5EF4-FFF2-40B4-BE49-F238E27FC236}">
                  <a16:creationId xmlns:a16="http://schemas.microsoft.com/office/drawing/2014/main" id="{3E1261A2-3E9A-A28F-309F-54218B95A67F}"/>
                </a:ext>
              </a:extLst>
            </p:cNvPr>
            <p:cNvCxnSpPr/>
            <p:nvPr/>
          </p:nvCxnSpPr>
          <p:spPr>
            <a:xfrm>
              <a:off x="7887759" y="2165281"/>
              <a:ext cx="0" cy="308875"/>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9" name="Straight Arrow Connector 18">
              <a:extLst>
                <a:ext uri="{FF2B5EF4-FFF2-40B4-BE49-F238E27FC236}">
                  <a16:creationId xmlns:a16="http://schemas.microsoft.com/office/drawing/2014/main" id="{F37A89FA-2E5A-7B40-0792-D0DF423E7674}"/>
                </a:ext>
              </a:extLst>
            </p:cNvPr>
            <p:cNvCxnSpPr/>
            <p:nvPr/>
          </p:nvCxnSpPr>
          <p:spPr>
            <a:xfrm>
              <a:off x="9507183" y="3269544"/>
              <a:ext cx="0" cy="616024"/>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20" name="Straight Arrow Connector 19">
              <a:extLst>
                <a:ext uri="{FF2B5EF4-FFF2-40B4-BE49-F238E27FC236}">
                  <a16:creationId xmlns:a16="http://schemas.microsoft.com/office/drawing/2014/main" id="{F206CB8C-342D-EF4E-FED5-AAA76FC6FD61}"/>
                </a:ext>
              </a:extLst>
            </p:cNvPr>
            <p:cNvCxnSpPr/>
            <p:nvPr/>
          </p:nvCxnSpPr>
          <p:spPr>
            <a:xfrm>
              <a:off x="6290127" y="3233335"/>
              <a:ext cx="2858" cy="649930"/>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21" name="Straight Connector 20">
              <a:extLst>
                <a:ext uri="{FF2B5EF4-FFF2-40B4-BE49-F238E27FC236}">
                  <a16:creationId xmlns:a16="http://schemas.microsoft.com/office/drawing/2014/main" id="{EE67CA4B-35BE-A3EC-C33C-347AF39718D6}"/>
                </a:ext>
              </a:extLst>
            </p:cNvPr>
            <p:cNvCxnSpPr/>
            <p:nvPr/>
          </p:nvCxnSpPr>
          <p:spPr>
            <a:xfrm flipH="1">
              <a:off x="6306633" y="4766789"/>
              <a:ext cx="3207506"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22" name="Straight Arrow Connector 21">
              <a:extLst>
                <a:ext uri="{FF2B5EF4-FFF2-40B4-BE49-F238E27FC236}">
                  <a16:creationId xmlns:a16="http://schemas.microsoft.com/office/drawing/2014/main" id="{463E4AFC-473B-577A-C5CF-7450B01E0C5E}"/>
                </a:ext>
              </a:extLst>
            </p:cNvPr>
            <p:cNvCxnSpPr/>
            <p:nvPr/>
          </p:nvCxnSpPr>
          <p:spPr>
            <a:xfrm>
              <a:off x="6328027" y="4769064"/>
              <a:ext cx="3745" cy="309738"/>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23" name="Straight Arrow Connector 22">
              <a:extLst>
                <a:ext uri="{FF2B5EF4-FFF2-40B4-BE49-F238E27FC236}">
                  <a16:creationId xmlns:a16="http://schemas.microsoft.com/office/drawing/2014/main" id="{A3D13844-6CF8-93B6-FD20-47697EB4BF42}"/>
                </a:ext>
              </a:extLst>
            </p:cNvPr>
            <p:cNvCxnSpPr/>
            <p:nvPr/>
          </p:nvCxnSpPr>
          <p:spPr>
            <a:xfrm>
              <a:off x="9530440" y="4760611"/>
              <a:ext cx="3745" cy="309738"/>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24" name="Straight Arrow Connector 23">
              <a:extLst>
                <a:ext uri="{FF2B5EF4-FFF2-40B4-BE49-F238E27FC236}">
                  <a16:creationId xmlns:a16="http://schemas.microsoft.com/office/drawing/2014/main" id="{BA2C931D-FA49-65A6-8C18-E3B94D39B6CA}"/>
                </a:ext>
              </a:extLst>
            </p:cNvPr>
            <p:cNvCxnSpPr/>
            <p:nvPr/>
          </p:nvCxnSpPr>
          <p:spPr>
            <a:xfrm>
              <a:off x="7986620" y="4116859"/>
              <a:ext cx="2858" cy="649930"/>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grpSp>
      <p:cxnSp>
        <p:nvCxnSpPr>
          <p:cNvPr id="25" name="Straight Arrow Connector 24">
            <a:extLst>
              <a:ext uri="{FF2B5EF4-FFF2-40B4-BE49-F238E27FC236}">
                <a16:creationId xmlns:a16="http://schemas.microsoft.com/office/drawing/2014/main" id="{7AA2A350-3FAC-414B-7FAC-804A3367119B}"/>
              </a:ext>
            </a:extLst>
          </p:cNvPr>
          <p:cNvCxnSpPr/>
          <p:nvPr/>
        </p:nvCxnSpPr>
        <p:spPr>
          <a:xfrm>
            <a:off x="6595875" y="2474623"/>
            <a:ext cx="3745" cy="309738"/>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3212539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34</a:t>
            </a:fld>
            <a:endParaRPr lang="en-US"/>
          </a:p>
        </p:txBody>
      </p:sp>
      <p:sp>
        <p:nvSpPr>
          <p:cNvPr id="5" name="Parallelogram 4">
            <a:extLst>
              <a:ext uri="{FF2B5EF4-FFF2-40B4-BE49-F238E27FC236}">
                <a16:creationId xmlns:a16="http://schemas.microsoft.com/office/drawing/2014/main" id="{DC904C3F-0099-A026-8B32-82BA88CB285C}"/>
              </a:ext>
            </a:extLst>
          </p:cNvPr>
          <p:cNvSpPr/>
          <p:nvPr/>
        </p:nvSpPr>
        <p:spPr>
          <a:xfrm>
            <a:off x="717977" y="965234"/>
            <a:ext cx="3641089" cy="381011"/>
          </a:xfrm>
          <a:prstGeom prst="parallelogram">
            <a:avLst/>
          </a:prstGeom>
        </p:spPr>
        <p:style>
          <a:lnRef idx="0">
            <a:schemeClr val="accent2"/>
          </a:lnRef>
          <a:fillRef idx="3">
            <a:schemeClr val="accent2"/>
          </a:fillRef>
          <a:effectRef idx="3">
            <a:schemeClr val="accent2"/>
          </a:effectRef>
          <a:fontRef idx="minor">
            <a:schemeClr val="lt1"/>
          </a:fontRef>
        </p:style>
        <p:txBody>
          <a:bodyPr rtlCol="0" anchor="ctr"/>
          <a:lstStyle/>
          <a:p>
            <a:r>
              <a:rPr lang="en-US" sz="2000" b="1" dirty="0">
                <a:latin typeface="Times New Roman" panose="02020603050405020304" pitchFamily="18" charset="0"/>
                <a:cs typeface="Times New Roman" panose="02020603050405020304" pitchFamily="18" charset="0"/>
              </a:rPr>
              <a:t>KEO TRÁM KHE</a:t>
            </a:r>
          </a:p>
        </p:txBody>
      </p:sp>
      <p:pic>
        <p:nvPicPr>
          <p:cNvPr id="6" name="Picture 3" descr="C:\Users\Administrator\Desktop\NEOTEX-JOINT-PU-02.jpg">
            <a:extLst>
              <a:ext uri="{FF2B5EF4-FFF2-40B4-BE49-F238E27FC236}">
                <a16:creationId xmlns:a16="http://schemas.microsoft.com/office/drawing/2014/main" id="{D844BF3B-A5D8-7A47-750E-66BB4AA996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691" y="1558418"/>
            <a:ext cx="4134893" cy="3907214"/>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C9EFA563-C770-23DF-5341-377173E3E654}"/>
              </a:ext>
            </a:extLst>
          </p:cNvPr>
          <p:cNvGrpSpPr/>
          <p:nvPr/>
        </p:nvGrpSpPr>
        <p:grpSpPr>
          <a:xfrm>
            <a:off x="5290456" y="1558418"/>
            <a:ext cx="6595727" cy="3907213"/>
            <a:chOff x="4806799" y="2655122"/>
            <a:chExt cx="7215863" cy="3907213"/>
          </a:xfrm>
        </p:grpSpPr>
        <p:pic>
          <p:nvPicPr>
            <p:cNvPr id="10" name="Picture 9">
              <a:extLst>
                <a:ext uri="{FF2B5EF4-FFF2-40B4-BE49-F238E27FC236}">
                  <a16:creationId xmlns:a16="http://schemas.microsoft.com/office/drawing/2014/main" id="{34BCA869-8455-2C9C-7013-82044636F5D6}"/>
                </a:ext>
              </a:extLst>
            </p:cNvPr>
            <p:cNvPicPr>
              <a:picLocks noChangeAspect="1"/>
            </p:cNvPicPr>
            <p:nvPr/>
          </p:nvPicPr>
          <p:blipFill>
            <a:blip r:embed="rId3"/>
            <a:stretch>
              <a:fillRect/>
            </a:stretch>
          </p:blipFill>
          <p:spPr>
            <a:xfrm>
              <a:off x="7010059" y="2655122"/>
              <a:ext cx="5012603" cy="3732042"/>
            </a:xfrm>
            <a:prstGeom prst="rect">
              <a:avLst/>
            </a:prstGeom>
          </p:spPr>
        </p:pic>
        <p:pic>
          <p:nvPicPr>
            <p:cNvPr id="11" name="Picture 4" descr="C:\Users\Administrator\Desktop\BS-8620S-bossil.jpg">
              <a:extLst>
                <a:ext uri="{FF2B5EF4-FFF2-40B4-BE49-F238E27FC236}">
                  <a16:creationId xmlns:a16="http://schemas.microsoft.com/office/drawing/2014/main" id="{8C0EC265-ADFD-0982-5C53-A0278107E8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6799" y="3326110"/>
              <a:ext cx="3236225" cy="3236225"/>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ounded Rectangle 2">
            <a:extLst>
              <a:ext uri="{FF2B5EF4-FFF2-40B4-BE49-F238E27FC236}">
                <a16:creationId xmlns:a16="http://schemas.microsoft.com/office/drawing/2014/main" id="{B48A498F-6BF3-6106-55E9-BA00A19B3F38}"/>
              </a:ext>
            </a:extLst>
          </p:cNvPr>
          <p:cNvSpPr/>
          <p:nvPr/>
        </p:nvSpPr>
        <p:spPr>
          <a:xfrm>
            <a:off x="1066690" y="5588463"/>
            <a:ext cx="4134893" cy="71192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Keo Polyurethane một thành phần;</a:t>
            </a:r>
          </a:p>
        </p:txBody>
      </p:sp>
      <p:sp>
        <p:nvSpPr>
          <p:cNvPr id="13" name="Rounded Rectangle 11">
            <a:extLst>
              <a:ext uri="{FF2B5EF4-FFF2-40B4-BE49-F238E27FC236}">
                <a16:creationId xmlns:a16="http://schemas.microsoft.com/office/drawing/2014/main" id="{3FF47ABD-6D64-C24A-75E0-1075AC41A1EC}"/>
              </a:ext>
            </a:extLst>
          </p:cNvPr>
          <p:cNvSpPr/>
          <p:nvPr/>
        </p:nvSpPr>
        <p:spPr>
          <a:xfrm>
            <a:off x="5682606" y="5588463"/>
            <a:ext cx="6340056" cy="71192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Keo Polyme cải tiến, hiệu suất cao, một thành phần.</a:t>
            </a:r>
          </a:p>
        </p:txBody>
      </p:sp>
    </p:spTree>
    <p:extLst>
      <p:ext uri="{BB962C8B-B14F-4D97-AF65-F5344CB8AC3E}">
        <p14:creationId xmlns:p14="http://schemas.microsoft.com/office/powerpoint/2010/main" val="3578737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35</a:t>
            </a:fld>
            <a:endParaRPr lang="en-US"/>
          </a:p>
        </p:txBody>
      </p:sp>
      <p:pic>
        <p:nvPicPr>
          <p:cNvPr id="2" name="Picture 1">
            <a:extLst>
              <a:ext uri="{FF2B5EF4-FFF2-40B4-BE49-F238E27FC236}">
                <a16:creationId xmlns:a16="http://schemas.microsoft.com/office/drawing/2014/main" id="{87D752DB-5763-322E-530B-568AF6CA0353}"/>
              </a:ext>
            </a:extLst>
          </p:cNvPr>
          <p:cNvPicPr>
            <a:picLocks noChangeAspect="1"/>
          </p:cNvPicPr>
          <p:nvPr/>
        </p:nvPicPr>
        <p:blipFill>
          <a:blip r:embed="rId2"/>
          <a:stretch>
            <a:fillRect/>
          </a:stretch>
        </p:blipFill>
        <p:spPr>
          <a:xfrm>
            <a:off x="614394" y="900170"/>
            <a:ext cx="6504863" cy="5297560"/>
          </a:xfrm>
          <a:prstGeom prst="rect">
            <a:avLst/>
          </a:prstGeom>
        </p:spPr>
      </p:pic>
      <p:sp>
        <p:nvSpPr>
          <p:cNvPr id="3" name="Oval 2">
            <a:extLst>
              <a:ext uri="{FF2B5EF4-FFF2-40B4-BE49-F238E27FC236}">
                <a16:creationId xmlns:a16="http://schemas.microsoft.com/office/drawing/2014/main" id="{B45E0AA2-61B1-25FC-869E-CAEFE73F6D53}"/>
              </a:ext>
            </a:extLst>
          </p:cNvPr>
          <p:cNvSpPr/>
          <p:nvPr/>
        </p:nvSpPr>
        <p:spPr>
          <a:xfrm>
            <a:off x="7202396" y="1402587"/>
            <a:ext cx="4678615" cy="3820134"/>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a:p>
            <a:pPr algn="ctr"/>
            <a:endParaRPr lang="en-US" dirty="0">
              <a:latin typeface="Times New Roman" panose="02020603050405020304" pitchFamily="18" charset="0"/>
              <a:cs typeface="Times New Roman" panose="02020603050405020304" pitchFamily="18" charset="0"/>
            </a:endParaRPr>
          </a:p>
          <a:p>
            <a:pPr algn="ctr"/>
            <a:r>
              <a:rPr lang="en-US" dirty="0" err="1">
                <a:latin typeface="Times New Roman" panose="02020603050405020304" pitchFamily="18" charset="0"/>
                <a:cs typeface="Times New Roman" panose="02020603050405020304" pitchFamily="18" charset="0"/>
              </a:rPr>
              <a:t>Keo</a:t>
            </a:r>
            <a:r>
              <a:rPr lang="en-US" dirty="0">
                <a:latin typeface="Times New Roman" panose="02020603050405020304" pitchFamily="18" charset="0"/>
                <a:cs typeface="Times New Roman" panose="02020603050405020304" pitchFamily="18" charset="0"/>
              </a:rPr>
              <a:t> hiệu suất cao một thành phần, được sản xuất theo công nghệ Polyme MS tiên tiến. Nó là vật liệu không dung môi, silicone và isocyanat. Nó có khả năng chịu UV, phong hóa và nhiệt độ hoàn hảo (</a:t>
            </a:r>
            <a:r>
              <a:rPr lang="en-US" dirty="0" err="1">
                <a:latin typeface="Times New Roman" panose="02020603050405020304" pitchFamily="18" charset="0"/>
                <a:cs typeface="Times New Roman" panose="02020603050405020304" pitchFamily="18" charset="0"/>
              </a:rPr>
              <a:t>âm</a:t>
            </a:r>
            <a:r>
              <a:rPr lang="en-US" dirty="0">
                <a:latin typeface="Times New Roman" panose="02020603050405020304" pitchFamily="18" charset="0"/>
                <a:cs typeface="Times New Roman" panose="02020603050405020304" pitchFamily="18" charset="0"/>
              </a:rPr>
              <a:t> 30 đến100 độ C). Nó có khả năng bám dính rất tốt với các loại chất nền và có thể sơn phủ bằng hầu hết các loại sơn công nghiệp</a:t>
            </a:r>
          </a:p>
          <a:p>
            <a:pPr algn="ctr"/>
            <a:endParaRPr lang="en-US" dirty="0"/>
          </a:p>
        </p:txBody>
      </p:sp>
    </p:spTree>
    <p:extLst>
      <p:ext uri="{BB962C8B-B14F-4D97-AF65-F5344CB8AC3E}">
        <p14:creationId xmlns:p14="http://schemas.microsoft.com/office/powerpoint/2010/main" val="42426138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73C79B-82CF-47D8-A911-EA90D1133969}" type="slidenum">
              <a:rPr lang="en-US" smtClean="0"/>
              <a:t>36</a:t>
            </a:fld>
            <a:endParaRPr lang="en-US"/>
          </a:p>
        </p:txBody>
      </p:sp>
      <p:sp>
        <p:nvSpPr>
          <p:cNvPr id="2" name="Slide Number Placeholder 3">
            <a:extLst>
              <a:ext uri="{FF2B5EF4-FFF2-40B4-BE49-F238E27FC236}">
                <a16:creationId xmlns:a16="http://schemas.microsoft.com/office/drawing/2014/main" id="{71589D7E-2752-E38B-5E1C-9140F7385D85}"/>
              </a:ext>
            </a:extLst>
          </p:cNvPr>
          <p:cNvSpPr txBox="1">
            <a:spLocks/>
          </p:cNvSpPr>
          <p:nvPr/>
        </p:nvSpPr>
        <p:spPr>
          <a:xfrm>
            <a:off x="8675917" y="622571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FB776F34-74B1-AD23-9D6C-B79D8D1119D2}"/>
              </a:ext>
            </a:extLst>
          </p:cNvPr>
          <p:cNvPicPr>
            <a:picLocks noChangeAspect="1"/>
          </p:cNvPicPr>
          <p:nvPr/>
        </p:nvPicPr>
        <p:blipFill>
          <a:blip r:embed="rId2"/>
          <a:stretch>
            <a:fillRect/>
          </a:stretch>
        </p:blipFill>
        <p:spPr>
          <a:xfrm>
            <a:off x="8348543" y="1251380"/>
            <a:ext cx="3508440" cy="2575839"/>
          </a:xfrm>
          <a:prstGeom prst="rect">
            <a:avLst/>
          </a:prstGeom>
        </p:spPr>
      </p:pic>
      <p:sp>
        <p:nvSpPr>
          <p:cNvPr id="5" name="Parallelogram 4">
            <a:extLst>
              <a:ext uri="{FF2B5EF4-FFF2-40B4-BE49-F238E27FC236}">
                <a16:creationId xmlns:a16="http://schemas.microsoft.com/office/drawing/2014/main" id="{E6456B9E-D334-8519-D5AC-47C5907682A3}"/>
              </a:ext>
            </a:extLst>
          </p:cNvPr>
          <p:cNvSpPr/>
          <p:nvPr/>
        </p:nvSpPr>
        <p:spPr>
          <a:xfrm>
            <a:off x="623040" y="949789"/>
            <a:ext cx="3641089" cy="381011"/>
          </a:xfrm>
          <a:prstGeom prst="parallelogram">
            <a:avLst/>
          </a:prstGeom>
        </p:spPr>
        <p:style>
          <a:lnRef idx="0">
            <a:schemeClr val="accent2"/>
          </a:lnRef>
          <a:fillRef idx="3">
            <a:schemeClr val="accent2"/>
          </a:fillRef>
          <a:effectRef idx="3">
            <a:schemeClr val="accent2"/>
          </a:effectRef>
          <a:fontRef idx="minor">
            <a:schemeClr val="lt1"/>
          </a:fontRef>
        </p:style>
        <p:txBody>
          <a:bodyPr rtlCol="0" anchor="ctr"/>
          <a:lstStyle/>
          <a:p>
            <a:r>
              <a:rPr lang="en-US" sz="2000" b="1" dirty="0">
                <a:latin typeface="Times New Roman" panose="02020603050405020304" pitchFamily="18" charset="0"/>
                <a:cs typeface="Times New Roman" panose="02020603050405020304" pitchFamily="18" charset="0"/>
              </a:rPr>
              <a:t>ƯU ĐIỂM KEO BS8620</a:t>
            </a:r>
          </a:p>
        </p:txBody>
      </p:sp>
      <p:sp>
        <p:nvSpPr>
          <p:cNvPr id="6" name="Hexagon 5">
            <a:extLst>
              <a:ext uri="{FF2B5EF4-FFF2-40B4-BE49-F238E27FC236}">
                <a16:creationId xmlns:a16="http://schemas.microsoft.com/office/drawing/2014/main" id="{54AA8DB9-2D87-4A22-0FB2-FD50F15B3452}"/>
              </a:ext>
            </a:extLst>
          </p:cNvPr>
          <p:cNvSpPr/>
          <p:nvPr/>
        </p:nvSpPr>
        <p:spPr>
          <a:xfrm>
            <a:off x="5859300" y="1965875"/>
            <a:ext cx="2169474" cy="1703513"/>
          </a:xfrm>
          <a:prstGeom prst="hexag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600" b="1" dirty="0">
                <a:latin typeface="Times New Roman" panose="02020603050405020304" pitchFamily="18" charset="0"/>
                <a:cs typeface="Times New Roman" panose="02020603050405020304" pitchFamily="18" charset="0"/>
              </a:rPr>
              <a:t>KHÔNG CHỨA ISOCYANATE</a:t>
            </a:r>
          </a:p>
          <a:p>
            <a:pPr algn="ctr"/>
            <a:endParaRPr lang="en-US" sz="1600" b="1" dirty="0">
              <a:latin typeface="Times New Roman" panose="02020603050405020304" pitchFamily="18" charset="0"/>
              <a:cs typeface="Times New Roman" panose="02020603050405020304" pitchFamily="18" charset="0"/>
            </a:endParaRPr>
          </a:p>
        </p:txBody>
      </p:sp>
      <p:sp>
        <p:nvSpPr>
          <p:cNvPr id="7" name="Hexagon 6">
            <a:extLst>
              <a:ext uri="{FF2B5EF4-FFF2-40B4-BE49-F238E27FC236}">
                <a16:creationId xmlns:a16="http://schemas.microsoft.com/office/drawing/2014/main" id="{B3C3A42F-FADB-8885-8434-697E5D01C2D2}"/>
              </a:ext>
            </a:extLst>
          </p:cNvPr>
          <p:cNvSpPr/>
          <p:nvPr/>
        </p:nvSpPr>
        <p:spPr>
          <a:xfrm>
            <a:off x="4059412" y="1100471"/>
            <a:ext cx="2169474" cy="1703513"/>
          </a:xfrm>
          <a:prstGeom prst="hexag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b="1" dirty="0">
                <a:latin typeface="Times New Roman" panose="02020603050405020304" pitchFamily="18" charset="0"/>
                <a:cs typeface="Times New Roman" panose="02020603050405020304" pitchFamily="18" charset="0"/>
              </a:rPr>
              <a:t>KHÁNG UV VƯỢT TRỘI</a:t>
            </a:r>
          </a:p>
          <a:p>
            <a:pPr algn="ctr"/>
            <a:endParaRPr lang="en-US" sz="1600" b="1" dirty="0">
              <a:latin typeface="Times New Roman" panose="02020603050405020304" pitchFamily="18" charset="0"/>
              <a:cs typeface="Times New Roman" panose="02020603050405020304" pitchFamily="18" charset="0"/>
            </a:endParaRPr>
          </a:p>
        </p:txBody>
      </p:sp>
      <p:sp>
        <p:nvSpPr>
          <p:cNvPr id="8" name="Hexagon 7">
            <a:extLst>
              <a:ext uri="{FF2B5EF4-FFF2-40B4-BE49-F238E27FC236}">
                <a16:creationId xmlns:a16="http://schemas.microsoft.com/office/drawing/2014/main" id="{472A50DD-0D0D-5FC0-E1A4-65532801297A}"/>
              </a:ext>
            </a:extLst>
          </p:cNvPr>
          <p:cNvSpPr/>
          <p:nvPr/>
        </p:nvSpPr>
        <p:spPr>
          <a:xfrm>
            <a:off x="5859300" y="3712258"/>
            <a:ext cx="2169474" cy="1703513"/>
          </a:xfrm>
          <a:prstGeom prst="hexag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600" b="1" dirty="0">
                <a:latin typeface="Times New Roman" panose="02020603050405020304" pitchFamily="18" charset="0"/>
                <a:cs typeface="Times New Roman" panose="02020603050405020304" pitchFamily="18" charset="0"/>
              </a:rPr>
              <a:t>LIÊN KẾT TỐT Ở MÔI TRƯỜNG ẨM</a:t>
            </a:r>
          </a:p>
          <a:p>
            <a:pPr algn="ctr"/>
            <a:endParaRPr lang="en-US" sz="1600" b="1" dirty="0">
              <a:latin typeface="Times New Roman" panose="02020603050405020304" pitchFamily="18" charset="0"/>
              <a:cs typeface="Times New Roman" panose="02020603050405020304" pitchFamily="18" charset="0"/>
            </a:endParaRPr>
          </a:p>
        </p:txBody>
      </p:sp>
      <p:pic>
        <p:nvPicPr>
          <p:cNvPr id="9" name="Picture 6">
            <a:extLst>
              <a:ext uri="{FF2B5EF4-FFF2-40B4-BE49-F238E27FC236}">
                <a16:creationId xmlns:a16="http://schemas.microsoft.com/office/drawing/2014/main" id="{F9180989-40C3-841A-7308-52705F987F1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95194" y="3939372"/>
            <a:ext cx="3508440" cy="2244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Hexagon 9">
            <a:extLst>
              <a:ext uri="{FF2B5EF4-FFF2-40B4-BE49-F238E27FC236}">
                <a16:creationId xmlns:a16="http://schemas.microsoft.com/office/drawing/2014/main" id="{47CF50E8-4103-D0D7-29D0-02254BED0468}"/>
              </a:ext>
            </a:extLst>
          </p:cNvPr>
          <p:cNvSpPr/>
          <p:nvPr/>
        </p:nvSpPr>
        <p:spPr>
          <a:xfrm>
            <a:off x="4073060" y="4617503"/>
            <a:ext cx="2169474" cy="1703513"/>
          </a:xfrm>
          <a:prstGeom prst="hexag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b="1" dirty="0">
                <a:latin typeface="Times New Roman" panose="02020603050405020304" pitchFamily="18" charset="0"/>
                <a:cs typeface="Times New Roman" panose="02020603050405020304" pitchFamily="18" charset="0"/>
              </a:rPr>
              <a:t>HIỆU SUẤT CAO</a:t>
            </a:r>
          </a:p>
          <a:p>
            <a:pPr algn="ctr"/>
            <a:endParaRPr lang="en-US" sz="1600" b="1" dirty="0">
              <a:latin typeface="Times New Roman" panose="02020603050405020304" pitchFamily="18" charset="0"/>
              <a:cs typeface="Times New Roman" panose="02020603050405020304" pitchFamily="18" charset="0"/>
            </a:endParaRPr>
          </a:p>
        </p:txBody>
      </p:sp>
      <p:sp>
        <p:nvSpPr>
          <p:cNvPr id="11" name="Hexagon 10">
            <a:extLst>
              <a:ext uri="{FF2B5EF4-FFF2-40B4-BE49-F238E27FC236}">
                <a16:creationId xmlns:a16="http://schemas.microsoft.com/office/drawing/2014/main" id="{233A2D49-975C-EE02-E425-C8245723D745}"/>
              </a:ext>
            </a:extLst>
          </p:cNvPr>
          <p:cNvSpPr/>
          <p:nvPr/>
        </p:nvSpPr>
        <p:spPr>
          <a:xfrm>
            <a:off x="2273831" y="3725905"/>
            <a:ext cx="2169474" cy="1703513"/>
          </a:xfrm>
          <a:prstGeom prst="hex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b="1" dirty="0">
                <a:latin typeface="Times New Roman" panose="02020603050405020304" pitchFamily="18" charset="0"/>
                <a:cs typeface="Times New Roman" panose="02020603050405020304" pitchFamily="18" charset="0"/>
              </a:rPr>
              <a:t>THỜI GIAN LIÊN KẾT NHANH</a:t>
            </a:r>
          </a:p>
          <a:p>
            <a:pPr algn="ctr"/>
            <a:endParaRPr lang="en-US" sz="1600" b="1" dirty="0">
              <a:latin typeface="Times New Roman" panose="02020603050405020304" pitchFamily="18" charset="0"/>
              <a:cs typeface="Times New Roman" panose="02020603050405020304" pitchFamily="18" charset="0"/>
            </a:endParaRPr>
          </a:p>
        </p:txBody>
      </p:sp>
      <p:sp>
        <p:nvSpPr>
          <p:cNvPr id="12" name="Hexagon 11">
            <a:extLst>
              <a:ext uri="{FF2B5EF4-FFF2-40B4-BE49-F238E27FC236}">
                <a16:creationId xmlns:a16="http://schemas.microsoft.com/office/drawing/2014/main" id="{2CF1254B-F257-923E-CF43-D62BA65B4D3B}"/>
              </a:ext>
            </a:extLst>
          </p:cNvPr>
          <p:cNvSpPr/>
          <p:nvPr/>
        </p:nvSpPr>
        <p:spPr>
          <a:xfrm>
            <a:off x="2260183" y="1979522"/>
            <a:ext cx="2169474" cy="1703513"/>
          </a:xfrm>
          <a:prstGeom prst="hexagon">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latin typeface="Times New Roman" panose="02020603050405020304" pitchFamily="18" charset="0"/>
                <a:cs typeface="Times New Roman" panose="02020603050405020304" pitchFamily="18" charset="0"/>
              </a:rPr>
              <a:t>LOW</a:t>
            </a:r>
          </a:p>
          <a:p>
            <a:pPr algn="ctr"/>
            <a:r>
              <a:rPr lang="en-US" sz="1600" b="1" dirty="0">
                <a:latin typeface="Times New Roman" panose="02020603050405020304" pitchFamily="18" charset="0"/>
                <a:cs typeface="Times New Roman" panose="02020603050405020304" pitchFamily="18" charset="0"/>
              </a:rPr>
              <a:t>V.O.C</a:t>
            </a:r>
          </a:p>
          <a:p>
            <a:pPr algn="ctr"/>
            <a:endParaRPr lang="en-US" sz="1600" b="1" dirty="0">
              <a:latin typeface="Times New Roman" panose="02020603050405020304" pitchFamily="18" charset="0"/>
              <a:cs typeface="Times New Roman" panose="02020603050405020304" pitchFamily="18" charset="0"/>
            </a:endParaRPr>
          </a:p>
        </p:txBody>
      </p:sp>
      <p:sp>
        <p:nvSpPr>
          <p:cNvPr id="13" name="Hexagon 12">
            <a:extLst>
              <a:ext uri="{FF2B5EF4-FFF2-40B4-BE49-F238E27FC236}">
                <a16:creationId xmlns:a16="http://schemas.microsoft.com/office/drawing/2014/main" id="{A1955A12-EB57-30E6-EDFC-ECC62C9392AC}"/>
              </a:ext>
            </a:extLst>
          </p:cNvPr>
          <p:cNvSpPr/>
          <p:nvPr/>
        </p:nvSpPr>
        <p:spPr>
          <a:xfrm>
            <a:off x="4059412" y="2856886"/>
            <a:ext cx="2169474" cy="1703513"/>
          </a:xfrm>
          <a:prstGeom prst="hexagon">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1600" b="1" dirty="0">
                <a:latin typeface="Times New Roman" panose="02020603050405020304" pitchFamily="18" charset="0"/>
                <a:cs typeface="Times New Roman" panose="02020603050405020304" pitchFamily="18" charset="0"/>
              </a:rPr>
              <a:t>TÍNH THẨM MỸ CAO; KHÔNG NHUỘM Ố BỂ MẶT</a:t>
            </a:r>
          </a:p>
          <a:p>
            <a:pPr algn="ct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21275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p:cNvSpPr>
            <a:spLocks noGrp="1"/>
          </p:cNvSpPr>
          <p:nvPr>
            <p:ph type="sldNum" sz="quarter" idx="12"/>
          </p:nvPr>
        </p:nvSpPr>
        <p:spPr/>
        <p:txBody>
          <a:bodyPr/>
          <a:lstStyle/>
          <a:p>
            <a:fld id="{0D73C79B-82CF-47D8-A911-EA90D1133969}" type="slidenum">
              <a:rPr lang="en-US" smtClean="0"/>
              <a:t>37</a:t>
            </a:fld>
            <a:endParaRPr lang="en-US"/>
          </a:p>
        </p:txBody>
      </p:sp>
      <p:sp>
        <p:nvSpPr>
          <p:cNvPr id="10" name="Parallelogram 9">
            <a:extLst>
              <a:ext uri="{FF2B5EF4-FFF2-40B4-BE49-F238E27FC236}">
                <a16:creationId xmlns:a16="http://schemas.microsoft.com/office/drawing/2014/main" id="{1E2885FF-5EF3-2F94-FDAC-817293DE983B}"/>
              </a:ext>
            </a:extLst>
          </p:cNvPr>
          <p:cNvSpPr/>
          <p:nvPr/>
        </p:nvSpPr>
        <p:spPr>
          <a:xfrm>
            <a:off x="128511" y="996442"/>
            <a:ext cx="4975334" cy="465991"/>
          </a:xfrm>
          <a:prstGeom prst="parallelogram">
            <a:avLst/>
          </a:prstGeom>
        </p:spPr>
        <p:style>
          <a:lnRef idx="0">
            <a:schemeClr val="accent2"/>
          </a:lnRef>
          <a:fillRef idx="3">
            <a:schemeClr val="accent2"/>
          </a:fillRef>
          <a:effectRef idx="3">
            <a:schemeClr val="accent2"/>
          </a:effectRef>
          <a:fontRef idx="minor">
            <a:schemeClr val="lt1"/>
          </a:fontRef>
        </p:style>
        <p:txBody>
          <a:bodyPr rtlCol="0" anchor="ctr"/>
          <a:lstStyle/>
          <a:p>
            <a:r>
              <a:rPr lang="en-US" sz="2000" b="1" dirty="0">
                <a:latin typeface="Times New Roman" panose="02020603050405020304" pitchFamily="18" charset="0"/>
                <a:cs typeface="Times New Roman" panose="02020603050405020304" pitchFamily="18" charset="0"/>
              </a:rPr>
              <a:t>ỨNG DỤNG KEO TRÁM KHE</a:t>
            </a:r>
          </a:p>
        </p:txBody>
      </p:sp>
      <p:graphicFrame>
        <p:nvGraphicFramePr>
          <p:cNvPr id="12" name="Diagram 11">
            <a:extLst>
              <a:ext uri="{FF2B5EF4-FFF2-40B4-BE49-F238E27FC236}">
                <a16:creationId xmlns:a16="http://schemas.microsoft.com/office/drawing/2014/main" id="{7A0AD5D6-7DA5-E69E-CED8-FCB644210959}"/>
              </a:ext>
            </a:extLst>
          </p:cNvPr>
          <p:cNvGraphicFramePr/>
          <p:nvPr>
            <p:extLst>
              <p:ext uri="{D42A27DB-BD31-4B8C-83A1-F6EECF244321}">
                <p14:modId xmlns:p14="http://schemas.microsoft.com/office/powerpoint/2010/main" val="234399387"/>
              </p:ext>
            </p:extLst>
          </p:nvPr>
        </p:nvGraphicFramePr>
        <p:xfrm>
          <a:off x="178093" y="1603627"/>
          <a:ext cx="7885206" cy="49526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Arrow: Right 12">
            <a:extLst>
              <a:ext uri="{FF2B5EF4-FFF2-40B4-BE49-F238E27FC236}">
                <a16:creationId xmlns:a16="http://schemas.microsoft.com/office/drawing/2014/main" id="{98DFADD0-6756-F11E-D486-8AC73D33F265}"/>
              </a:ext>
            </a:extLst>
          </p:cNvPr>
          <p:cNvSpPr/>
          <p:nvPr/>
        </p:nvSpPr>
        <p:spPr>
          <a:xfrm>
            <a:off x="461169" y="2155881"/>
            <a:ext cx="822121" cy="7717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4" name="Arrow: Right 13">
            <a:extLst>
              <a:ext uri="{FF2B5EF4-FFF2-40B4-BE49-F238E27FC236}">
                <a16:creationId xmlns:a16="http://schemas.microsoft.com/office/drawing/2014/main" id="{15633C4A-FF25-4608-FAE8-156FE67F60FA}"/>
              </a:ext>
            </a:extLst>
          </p:cNvPr>
          <p:cNvSpPr/>
          <p:nvPr/>
        </p:nvSpPr>
        <p:spPr>
          <a:xfrm>
            <a:off x="872229" y="3694071"/>
            <a:ext cx="822121" cy="7717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5" name="Arrow: Right 14">
            <a:extLst>
              <a:ext uri="{FF2B5EF4-FFF2-40B4-BE49-F238E27FC236}">
                <a16:creationId xmlns:a16="http://schemas.microsoft.com/office/drawing/2014/main" id="{CD887001-46F7-C176-3445-9D729998B277}"/>
              </a:ext>
            </a:extLst>
          </p:cNvPr>
          <p:cNvSpPr/>
          <p:nvPr/>
        </p:nvSpPr>
        <p:spPr>
          <a:xfrm>
            <a:off x="461169" y="5161936"/>
            <a:ext cx="822121" cy="7717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pic>
        <p:nvPicPr>
          <p:cNvPr id="16" name="Picture 15">
            <a:extLst>
              <a:ext uri="{FF2B5EF4-FFF2-40B4-BE49-F238E27FC236}">
                <a16:creationId xmlns:a16="http://schemas.microsoft.com/office/drawing/2014/main" id="{2EC77C62-12E1-4284-B340-2CFF284941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29037" y="1380653"/>
            <a:ext cx="3767247" cy="4939388"/>
          </a:xfrm>
          <a:prstGeom prst="rect">
            <a:avLst/>
          </a:prstGeom>
        </p:spPr>
      </p:pic>
    </p:spTree>
    <p:extLst>
      <p:ext uri="{BB962C8B-B14F-4D97-AF65-F5344CB8AC3E}">
        <p14:creationId xmlns:p14="http://schemas.microsoft.com/office/powerpoint/2010/main" val="9222095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38</a:t>
            </a:fld>
            <a:endParaRPr lang="en-US"/>
          </a:p>
        </p:txBody>
      </p:sp>
      <p:graphicFrame>
        <p:nvGraphicFramePr>
          <p:cNvPr id="2" name="Table 1">
            <a:extLst>
              <a:ext uri="{FF2B5EF4-FFF2-40B4-BE49-F238E27FC236}">
                <a16:creationId xmlns:a16="http://schemas.microsoft.com/office/drawing/2014/main" id="{A181D7AE-6B8D-73F7-02F6-DC945199CEEA}"/>
              </a:ext>
            </a:extLst>
          </p:cNvPr>
          <p:cNvGraphicFramePr>
            <a:graphicFrameLocks noGrp="1"/>
          </p:cNvGraphicFramePr>
          <p:nvPr>
            <p:extLst>
              <p:ext uri="{D42A27DB-BD31-4B8C-83A1-F6EECF244321}">
                <p14:modId xmlns:p14="http://schemas.microsoft.com/office/powerpoint/2010/main" val="3271948343"/>
              </p:ext>
            </p:extLst>
          </p:nvPr>
        </p:nvGraphicFramePr>
        <p:xfrm>
          <a:off x="1364247" y="1760220"/>
          <a:ext cx="9463505" cy="3337560"/>
        </p:xfrm>
        <a:graphic>
          <a:graphicData uri="http://schemas.openxmlformats.org/drawingml/2006/table">
            <a:tbl>
              <a:tblPr firstRow="1" bandRow="1">
                <a:tableStyleId>{5C22544A-7EE6-4342-B048-85BDC9FD1C3A}</a:tableStyleId>
              </a:tblPr>
              <a:tblGrid>
                <a:gridCol w="2844340">
                  <a:extLst>
                    <a:ext uri="{9D8B030D-6E8A-4147-A177-3AD203B41FA5}">
                      <a16:colId xmlns:a16="http://schemas.microsoft.com/office/drawing/2014/main" val="20000"/>
                    </a:ext>
                  </a:extLst>
                </a:gridCol>
                <a:gridCol w="3220872">
                  <a:extLst>
                    <a:ext uri="{9D8B030D-6E8A-4147-A177-3AD203B41FA5}">
                      <a16:colId xmlns:a16="http://schemas.microsoft.com/office/drawing/2014/main" val="20001"/>
                    </a:ext>
                  </a:extLst>
                </a:gridCol>
                <a:gridCol w="3398293">
                  <a:extLst>
                    <a:ext uri="{9D8B030D-6E8A-4147-A177-3AD203B41FA5}">
                      <a16:colId xmlns:a16="http://schemas.microsoft.com/office/drawing/2014/main" val="20002"/>
                    </a:ext>
                  </a:extLst>
                </a:gridCol>
              </a:tblGrid>
              <a:tr h="370840">
                <a:tc>
                  <a:txBody>
                    <a:bodyPr/>
                    <a:lstStyle/>
                    <a:p>
                      <a:pPr algn="ctr"/>
                      <a:r>
                        <a:rPr lang="en-US" dirty="0"/>
                        <a:t>THÔNG</a:t>
                      </a:r>
                      <a:r>
                        <a:rPr lang="en-US" baseline="0" dirty="0"/>
                        <a:t> SỐ</a:t>
                      </a:r>
                      <a:endParaRPr lang="en-US" dirty="0"/>
                    </a:p>
                  </a:txBody>
                  <a:tcPr/>
                </a:tc>
                <a:tc>
                  <a:txBody>
                    <a:bodyPr/>
                    <a:lstStyle/>
                    <a:p>
                      <a:pPr algn="ctr"/>
                      <a:r>
                        <a:rPr lang="en-US" dirty="0"/>
                        <a:t>KEO</a:t>
                      </a:r>
                      <a:r>
                        <a:rPr lang="en-US" baseline="0" dirty="0"/>
                        <a:t> BS-8620</a:t>
                      </a:r>
                      <a:endParaRPr lang="en-US" dirty="0"/>
                    </a:p>
                  </a:txBody>
                  <a:tcPr/>
                </a:tc>
                <a:tc>
                  <a:txBody>
                    <a:bodyPr/>
                    <a:lstStyle/>
                    <a:p>
                      <a:pPr algn="ctr"/>
                      <a:r>
                        <a:rPr lang="en-US" dirty="0"/>
                        <a:t>KEO</a:t>
                      </a:r>
                      <a:r>
                        <a:rPr lang="en-US" baseline="0" dirty="0"/>
                        <a:t> NEOTEX PU JOINT</a:t>
                      </a:r>
                      <a:endParaRPr lang="en-US" dirty="0"/>
                    </a:p>
                  </a:txBody>
                  <a:tcPr/>
                </a:tc>
                <a:extLst>
                  <a:ext uri="{0D108BD9-81ED-4DB2-BD59-A6C34878D82A}">
                    <a16:rowId xmlns:a16="http://schemas.microsoft.com/office/drawing/2014/main" val="10000"/>
                  </a:ext>
                </a:extLst>
              </a:tr>
              <a:tr h="370840">
                <a:tc>
                  <a:txBody>
                    <a:bodyPr/>
                    <a:lstStyle/>
                    <a:p>
                      <a:r>
                        <a:rPr lang="en-US" dirty="0"/>
                        <a:t>Thời</a:t>
                      </a:r>
                      <a:r>
                        <a:rPr lang="en-US" baseline="0" dirty="0"/>
                        <a:t> gian đóng màng</a:t>
                      </a:r>
                      <a:endParaRPr lang="en-US" dirty="0"/>
                    </a:p>
                  </a:txBody>
                  <a:tcPr/>
                </a:tc>
                <a:tc>
                  <a:txBody>
                    <a:bodyPr/>
                    <a:lstStyle/>
                    <a:p>
                      <a:r>
                        <a:rPr lang="en-US" dirty="0"/>
                        <a:t>30-60 phút</a:t>
                      </a:r>
                    </a:p>
                  </a:txBody>
                  <a:tcPr/>
                </a:tc>
                <a:tc>
                  <a:txBody>
                    <a:bodyPr/>
                    <a:lstStyle/>
                    <a:p>
                      <a:r>
                        <a:rPr lang="en-US" dirty="0"/>
                        <a:t>120-240 phút</a:t>
                      </a:r>
                    </a:p>
                  </a:txBody>
                  <a:tcPr/>
                </a:tc>
                <a:extLst>
                  <a:ext uri="{0D108BD9-81ED-4DB2-BD59-A6C34878D82A}">
                    <a16:rowId xmlns:a16="http://schemas.microsoft.com/office/drawing/2014/main" val="10001"/>
                  </a:ext>
                </a:extLst>
              </a:tr>
              <a:tr h="370840">
                <a:tc>
                  <a:txBody>
                    <a:bodyPr/>
                    <a:lstStyle/>
                    <a:p>
                      <a:r>
                        <a:rPr lang="en-US" dirty="0"/>
                        <a:t>Nhiệt</a:t>
                      </a:r>
                      <a:r>
                        <a:rPr lang="en-US" baseline="0" dirty="0"/>
                        <a:t> độ thi công</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+ 5</a:t>
                      </a:r>
                      <a:r>
                        <a:rPr lang="en-US" baseline="0" dirty="0">
                          <a:latin typeface="Arial" panose="020B0604020202020204" pitchFamily="34" charset="0"/>
                          <a:cs typeface="Arial" panose="020B0604020202020204" pitchFamily="34" charset="0"/>
                        </a:rPr>
                        <a:t>°</a:t>
                      </a:r>
                      <a:r>
                        <a:rPr lang="en-US" baseline="0" dirty="0"/>
                        <a:t>C đến 40</a:t>
                      </a:r>
                      <a:r>
                        <a:rPr lang="en-US" baseline="0" dirty="0">
                          <a:latin typeface="Arial" panose="020B0604020202020204" pitchFamily="34" charset="0"/>
                          <a:cs typeface="Arial" panose="020B0604020202020204" pitchFamily="34" charset="0"/>
                        </a:rPr>
                        <a:t>°</a:t>
                      </a:r>
                      <a:r>
                        <a:rPr lang="en-US" baseline="0" dirty="0"/>
                        <a:t>C</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+ 5</a:t>
                      </a:r>
                      <a:r>
                        <a:rPr lang="en-US" baseline="0" dirty="0">
                          <a:latin typeface="Arial" panose="020B0604020202020204" pitchFamily="34" charset="0"/>
                          <a:cs typeface="Arial" panose="020B0604020202020204" pitchFamily="34" charset="0"/>
                        </a:rPr>
                        <a:t>°</a:t>
                      </a:r>
                      <a:r>
                        <a:rPr lang="en-US" baseline="0" dirty="0"/>
                        <a:t>C đến +40</a:t>
                      </a:r>
                      <a:r>
                        <a:rPr lang="en-US" baseline="0" dirty="0">
                          <a:latin typeface="Arial" panose="020B0604020202020204" pitchFamily="34" charset="0"/>
                          <a:cs typeface="Arial" panose="020B0604020202020204" pitchFamily="34" charset="0"/>
                        </a:rPr>
                        <a:t>°</a:t>
                      </a:r>
                      <a:r>
                        <a:rPr lang="en-US" baseline="0" dirty="0"/>
                        <a:t>C</a:t>
                      </a:r>
                      <a:endParaRPr lang="en-US" dirty="0"/>
                    </a:p>
                  </a:txBody>
                  <a:tcPr/>
                </a:tc>
                <a:extLst>
                  <a:ext uri="{0D108BD9-81ED-4DB2-BD59-A6C34878D82A}">
                    <a16:rowId xmlns:a16="http://schemas.microsoft.com/office/drawing/2014/main" val="10002"/>
                  </a:ext>
                </a:extLst>
              </a:tr>
              <a:tr h="370840">
                <a:tc>
                  <a:txBody>
                    <a:bodyPr/>
                    <a:lstStyle/>
                    <a:p>
                      <a:r>
                        <a:rPr lang="en-US" dirty="0"/>
                        <a:t>Nhiệt</a:t>
                      </a:r>
                      <a:r>
                        <a:rPr lang="en-US" baseline="0" dirty="0"/>
                        <a:t> độ sử dụng</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-30</a:t>
                      </a:r>
                      <a:r>
                        <a:rPr lang="en-US" baseline="0" dirty="0">
                          <a:latin typeface="Arial" panose="020B0604020202020204" pitchFamily="34" charset="0"/>
                          <a:cs typeface="Arial" panose="020B0604020202020204" pitchFamily="34" charset="0"/>
                        </a:rPr>
                        <a:t>°</a:t>
                      </a:r>
                      <a:r>
                        <a:rPr lang="en-US" baseline="0" dirty="0"/>
                        <a:t>C đến +100</a:t>
                      </a:r>
                      <a:r>
                        <a:rPr lang="en-US" baseline="0" dirty="0">
                          <a:latin typeface="Arial" panose="020B0604020202020204" pitchFamily="34" charset="0"/>
                          <a:cs typeface="Arial" panose="020B0604020202020204" pitchFamily="34" charset="0"/>
                        </a:rPr>
                        <a:t>°</a:t>
                      </a:r>
                      <a:r>
                        <a:rPr lang="en-US" baseline="0" dirty="0">
                          <a:latin typeface="+mn-lt"/>
                          <a:cs typeface="+mn-cs"/>
                        </a:rPr>
                        <a:t>C</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-20</a:t>
                      </a:r>
                      <a:r>
                        <a:rPr lang="en-US" baseline="0" dirty="0">
                          <a:latin typeface="Arial" panose="020B0604020202020204" pitchFamily="34" charset="0"/>
                          <a:cs typeface="Arial" panose="020B0604020202020204" pitchFamily="34" charset="0"/>
                        </a:rPr>
                        <a:t>°</a:t>
                      </a:r>
                      <a:r>
                        <a:rPr lang="en-US" baseline="0" dirty="0"/>
                        <a:t>C đến +90</a:t>
                      </a:r>
                      <a:r>
                        <a:rPr lang="en-US" baseline="0" dirty="0">
                          <a:latin typeface="Arial" panose="020B0604020202020204" pitchFamily="34" charset="0"/>
                          <a:cs typeface="Arial" panose="020B0604020202020204" pitchFamily="34" charset="0"/>
                        </a:rPr>
                        <a:t>°</a:t>
                      </a:r>
                      <a:r>
                        <a:rPr lang="en-US" baseline="0" dirty="0"/>
                        <a:t>C</a:t>
                      </a:r>
                      <a:endParaRPr lang="en-US" dirty="0"/>
                    </a:p>
                  </a:txBody>
                  <a:tcPr/>
                </a:tc>
                <a:extLst>
                  <a:ext uri="{0D108BD9-81ED-4DB2-BD59-A6C34878D82A}">
                    <a16:rowId xmlns:a16="http://schemas.microsoft.com/office/drawing/2014/main" val="10003"/>
                  </a:ext>
                </a:extLst>
              </a:tr>
              <a:tr h="370840">
                <a:tc>
                  <a:txBody>
                    <a:bodyPr/>
                    <a:lstStyle/>
                    <a:p>
                      <a:r>
                        <a:rPr lang="en-US" dirty="0"/>
                        <a:t>Độ</a:t>
                      </a:r>
                      <a:r>
                        <a:rPr lang="en-US" baseline="0" dirty="0"/>
                        <a:t> bền kéo tại điểm gãy</a:t>
                      </a:r>
                      <a:endParaRPr lang="en-US" dirty="0"/>
                    </a:p>
                  </a:txBody>
                  <a:tcPr/>
                </a:tc>
                <a:tc>
                  <a:txBody>
                    <a:bodyPr/>
                    <a:lstStyle/>
                    <a:p>
                      <a:r>
                        <a:rPr lang="en-US" dirty="0"/>
                        <a:t>(ASTM</a:t>
                      </a:r>
                      <a:r>
                        <a:rPr lang="en-US" baseline="0" dirty="0"/>
                        <a:t> D412) </a:t>
                      </a:r>
                      <a:r>
                        <a:rPr lang="en-US" dirty="0"/>
                        <a:t>1N/mm2</a:t>
                      </a:r>
                    </a:p>
                  </a:txBody>
                  <a:tcPr/>
                </a:tc>
                <a:tc>
                  <a:txBody>
                    <a:bodyPr/>
                    <a:lstStyle/>
                    <a:p>
                      <a:r>
                        <a:rPr lang="en-US" dirty="0"/>
                        <a:t>(ISO</a:t>
                      </a:r>
                      <a:r>
                        <a:rPr lang="en-US" baseline="0" dirty="0"/>
                        <a:t> 8339) </a:t>
                      </a:r>
                      <a:r>
                        <a:rPr lang="en-US" dirty="0"/>
                        <a:t>0.82N/mm2</a:t>
                      </a:r>
                    </a:p>
                  </a:txBody>
                  <a:tcPr/>
                </a:tc>
                <a:extLst>
                  <a:ext uri="{0D108BD9-81ED-4DB2-BD59-A6C34878D82A}">
                    <a16:rowId xmlns:a16="http://schemas.microsoft.com/office/drawing/2014/main" val="10004"/>
                  </a:ext>
                </a:extLst>
              </a:tr>
              <a:tr h="370840">
                <a:tc>
                  <a:txBody>
                    <a:bodyPr/>
                    <a:lstStyle/>
                    <a:p>
                      <a:r>
                        <a:rPr lang="en-US" dirty="0"/>
                        <a:t>Bền</a:t>
                      </a:r>
                      <a:r>
                        <a:rPr lang="en-US" baseline="0" dirty="0"/>
                        <a:t> cắt mối nối</a:t>
                      </a:r>
                      <a:endParaRPr lang="en-US" dirty="0"/>
                    </a:p>
                  </a:txBody>
                  <a:tcPr/>
                </a:tc>
                <a:tc>
                  <a:txBody>
                    <a:bodyPr/>
                    <a:lstStyle/>
                    <a:p>
                      <a:r>
                        <a:rPr lang="en-US" dirty="0"/>
                        <a:t>0.5N/mm2</a:t>
                      </a:r>
                    </a:p>
                  </a:txBody>
                  <a:tcPr/>
                </a:tc>
                <a:tc>
                  <a:txBody>
                    <a:bodyPr/>
                    <a:lstStyle/>
                    <a:p>
                      <a:r>
                        <a:rPr lang="en-US" dirty="0"/>
                        <a:t>0.41N/mm2</a:t>
                      </a:r>
                    </a:p>
                  </a:txBody>
                  <a:tcPr/>
                </a:tc>
                <a:extLst>
                  <a:ext uri="{0D108BD9-81ED-4DB2-BD59-A6C34878D82A}">
                    <a16:rowId xmlns:a16="http://schemas.microsoft.com/office/drawing/2014/main" val="10005"/>
                  </a:ext>
                </a:extLst>
              </a:tr>
              <a:tr h="370840">
                <a:tc>
                  <a:txBody>
                    <a:bodyPr/>
                    <a:lstStyle/>
                    <a:p>
                      <a:r>
                        <a:rPr lang="en-US" dirty="0"/>
                        <a:t>Độ</a:t>
                      </a:r>
                      <a:r>
                        <a:rPr lang="en-US" baseline="0" dirty="0"/>
                        <a:t> cứng Shore A</a:t>
                      </a:r>
                      <a:endParaRPr lang="en-US" dirty="0"/>
                    </a:p>
                  </a:txBody>
                  <a:tcPr/>
                </a:tc>
                <a:tc>
                  <a:txBody>
                    <a:bodyPr/>
                    <a:lstStyle/>
                    <a:p>
                      <a:r>
                        <a:rPr lang="en-US" dirty="0"/>
                        <a:t>(ASTM</a:t>
                      </a:r>
                      <a:r>
                        <a:rPr lang="en-US" baseline="0" dirty="0"/>
                        <a:t> C661) 25-35</a:t>
                      </a:r>
                      <a:endParaRPr lang="en-US" dirty="0"/>
                    </a:p>
                  </a:txBody>
                  <a:tcPr/>
                </a:tc>
                <a:tc>
                  <a:txBody>
                    <a:bodyPr/>
                    <a:lstStyle/>
                    <a:p>
                      <a:r>
                        <a:rPr lang="en-US" dirty="0"/>
                        <a:t>(DIN 53505) 30 + -5</a:t>
                      </a:r>
                    </a:p>
                  </a:txBody>
                  <a:tcPr/>
                </a:tc>
                <a:extLst>
                  <a:ext uri="{0D108BD9-81ED-4DB2-BD59-A6C34878D82A}">
                    <a16:rowId xmlns:a16="http://schemas.microsoft.com/office/drawing/2014/main" val="10006"/>
                  </a:ext>
                </a:extLst>
              </a:tr>
              <a:tr h="370840">
                <a:tc>
                  <a:txBody>
                    <a:bodyPr/>
                    <a:lstStyle/>
                    <a:p>
                      <a:r>
                        <a:rPr lang="en-US" dirty="0"/>
                        <a:t>Khả</a:t>
                      </a:r>
                      <a:r>
                        <a:rPr lang="en-US" baseline="0" dirty="0"/>
                        <a:t> năng biến động</a:t>
                      </a:r>
                      <a:endParaRPr lang="en-US" dirty="0"/>
                    </a:p>
                  </a:txBody>
                  <a:tcPr/>
                </a:tc>
                <a:tc>
                  <a:txBody>
                    <a:bodyPr/>
                    <a:lstStyle/>
                    <a:p>
                      <a:r>
                        <a:rPr lang="en-US" dirty="0"/>
                        <a:t>+-50%</a:t>
                      </a:r>
                    </a:p>
                  </a:txBody>
                  <a:tcPr/>
                </a:tc>
                <a:tc>
                  <a:txBody>
                    <a:bodyPr/>
                    <a:lstStyle/>
                    <a:p>
                      <a:r>
                        <a:rPr lang="en-US" dirty="0"/>
                        <a:t>25%</a:t>
                      </a:r>
                    </a:p>
                  </a:txBody>
                  <a:tcPr/>
                </a:tc>
                <a:extLst>
                  <a:ext uri="{0D108BD9-81ED-4DB2-BD59-A6C34878D82A}">
                    <a16:rowId xmlns:a16="http://schemas.microsoft.com/office/drawing/2014/main" val="10007"/>
                  </a:ext>
                </a:extLst>
              </a:tr>
              <a:tr h="370840">
                <a:tc>
                  <a:txBody>
                    <a:bodyPr/>
                    <a:lstStyle/>
                    <a:p>
                      <a:r>
                        <a:rPr lang="en-US" dirty="0"/>
                        <a:t>Hàm</a:t>
                      </a:r>
                      <a:r>
                        <a:rPr lang="en-US" baseline="0" dirty="0"/>
                        <a:t> lượng V.O.C</a:t>
                      </a:r>
                      <a:endParaRPr lang="en-US" dirty="0"/>
                    </a:p>
                  </a:txBody>
                  <a:tcPr/>
                </a:tc>
                <a:tc>
                  <a:txBody>
                    <a:bodyPr/>
                    <a:lstStyle/>
                    <a:p>
                      <a:r>
                        <a:rPr lang="en-US" dirty="0"/>
                        <a:t>&lt; 10g/L</a:t>
                      </a:r>
                    </a:p>
                  </a:txBody>
                  <a:tcPr/>
                </a:tc>
                <a:tc>
                  <a:txBody>
                    <a:bodyPr/>
                    <a:lstStyle/>
                    <a:p>
                      <a:endParaRPr lang="en-US" dirty="0"/>
                    </a:p>
                  </a:txBody>
                  <a:tcPr/>
                </a:tc>
                <a:extLst>
                  <a:ext uri="{0D108BD9-81ED-4DB2-BD59-A6C34878D82A}">
                    <a16:rowId xmlns:a16="http://schemas.microsoft.com/office/drawing/2014/main" val="10008"/>
                  </a:ext>
                </a:extLst>
              </a:tr>
            </a:tbl>
          </a:graphicData>
        </a:graphic>
      </p:graphicFrame>
      <p:sp>
        <p:nvSpPr>
          <p:cNvPr id="4" name="Parallelogram 3">
            <a:extLst>
              <a:ext uri="{FF2B5EF4-FFF2-40B4-BE49-F238E27FC236}">
                <a16:creationId xmlns:a16="http://schemas.microsoft.com/office/drawing/2014/main" id="{8FA07F13-C9B2-6707-02F7-8C06203A1F36}"/>
              </a:ext>
            </a:extLst>
          </p:cNvPr>
          <p:cNvSpPr/>
          <p:nvPr/>
        </p:nvSpPr>
        <p:spPr>
          <a:xfrm>
            <a:off x="695131" y="1076932"/>
            <a:ext cx="3668811" cy="429651"/>
          </a:xfrm>
          <a:prstGeom prst="parallelogram">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2000" b="1" dirty="0"/>
              <a:t>THÔNG SỐ KỸ THUẬT</a:t>
            </a:r>
          </a:p>
        </p:txBody>
      </p:sp>
    </p:spTree>
    <p:extLst>
      <p:ext uri="{BB962C8B-B14F-4D97-AF65-F5344CB8AC3E}">
        <p14:creationId xmlns:p14="http://schemas.microsoft.com/office/powerpoint/2010/main" val="32506648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39</a:t>
            </a:fld>
            <a:endParaRPr lang="en-US"/>
          </a:p>
        </p:txBody>
      </p:sp>
      <p:pic>
        <p:nvPicPr>
          <p:cNvPr id="2" name="Picture 1">
            <a:extLst>
              <a:ext uri="{FF2B5EF4-FFF2-40B4-BE49-F238E27FC236}">
                <a16:creationId xmlns:a16="http://schemas.microsoft.com/office/drawing/2014/main" id="{314821B4-4F1E-F8DE-3CCC-AEEA3EA6AA4F}"/>
              </a:ext>
            </a:extLst>
          </p:cNvPr>
          <p:cNvPicPr>
            <a:picLocks noChangeAspect="1"/>
          </p:cNvPicPr>
          <p:nvPr/>
        </p:nvPicPr>
        <p:blipFill>
          <a:blip r:embed="rId3"/>
          <a:stretch>
            <a:fillRect/>
          </a:stretch>
        </p:blipFill>
        <p:spPr>
          <a:xfrm>
            <a:off x="1200664" y="981258"/>
            <a:ext cx="3492216" cy="2984321"/>
          </a:xfrm>
          <a:prstGeom prst="rect">
            <a:avLst/>
          </a:prstGeom>
        </p:spPr>
      </p:pic>
      <p:pic>
        <p:nvPicPr>
          <p:cNvPr id="11" name="Picture 1">
            <a:extLst>
              <a:ext uri="{FF2B5EF4-FFF2-40B4-BE49-F238E27FC236}">
                <a16:creationId xmlns:a16="http://schemas.microsoft.com/office/drawing/2014/main" id="{F4082645-D6E0-53BA-4241-4978F5256FDB}"/>
              </a:ext>
            </a:extLst>
          </p:cNvPr>
          <p:cNvPicPr>
            <a:picLocks noChangeAspect="1"/>
          </p:cNvPicPr>
          <p:nvPr/>
        </p:nvPicPr>
        <p:blipFill>
          <a:blip r:embed="rId4"/>
          <a:stretch>
            <a:fillRect/>
          </a:stretch>
        </p:blipFill>
        <p:spPr>
          <a:xfrm>
            <a:off x="4692880" y="981258"/>
            <a:ext cx="3643692" cy="2935197"/>
          </a:xfrm>
          <a:prstGeom prst="rect">
            <a:avLst/>
          </a:prstGeom>
        </p:spPr>
      </p:pic>
      <p:pic>
        <p:nvPicPr>
          <p:cNvPr id="12" name="Picture 1">
            <a:extLst>
              <a:ext uri="{FF2B5EF4-FFF2-40B4-BE49-F238E27FC236}">
                <a16:creationId xmlns:a16="http://schemas.microsoft.com/office/drawing/2014/main" id="{A53B1D9E-FCAA-D9D7-E56F-B7BF48AF706B}"/>
              </a:ext>
            </a:extLst>
          </p:cNvPr>
          <p:cNvPicPr>
            <a:picLocks noChangeAspect="1"/>
          </p:cNvPicPr>
          <p:nvPr/>
        </p:nvPicPr>
        <p:blipFill>
          <a:blip r:embed="rId5"/>
          <a:stretch>
            <a:fillRect/>
          </a:stretch>
        </p:blipFill>
        <p:spPr>
          <a:xfrm>
            <a:off x="8366209" y="1095857"/>
            <a:ext cx="3414108" cy="2705997"/>
          </a:xfrm>
          <a:prstGeom prst="rect">
            <a:avLst/>
          </a:prstGeom>
        </p:spPr>
      </p:pic>
      <p:pic>
        <p:nvPicPr>
          <p:cNvPr id="13" name="Picture 1">
            <a:extLst>
              <a:ext uri="{FF2B5EF4-FFF2-40B4-BE49-F238E27FC236}">
                <a16:creationId xmlns:a16="http://schemas.microsoft.com/office/drawing/2014/main" id="{BA957729-65B6-7585-7302-9708E1A792E7}"/>
              </a:ext>
            </a:extLst>
          </p:cNvPr>
          <p:cNvPicPr>
            <a:picLocks noChangeAspect="1"/>
          </p:cNvPicPr>
          <p:nvPr/>
        </p:nvPicPr>
        <p:blipFill>
          <a:blip r:embed="rId6"/>
          <a:stretch>
            <a:fillRect/>
          </a:stretch>
        </p:blipFill>
        <p:spPr>
          <a:xfrm>
            <a:off x="1383105" y="3965579"/>
            <a:ext cx="5131621" cy="2441293"/>
          </a:xfrm>
          <a:prstGeom prst="rect">
            <a:avLst/>
          </a:prstGeom>
        </p:spPr>
      </p:pic>
      <p:pic>
        <p:nvPicPr>
          <p:cNvPr id="14" name="Picture 2">
            <a:extLst>
              <a:ext uri="{FF2B5EF4-FFF2-40B4-BE49-F238E27FC236}">
                <a16:creationId xmlns:a16="http://schemas.microsoft.com/office/drawing/2014/main" id="{B0AA13B7-5C8F-FE8D-6E76-CBCB3AB0E3FA}"/>
              </a:ext>
            </a:extLst>
          </p:cNvPr>
          <p:cNvPicPr>
            <a:picLocks noChangeAspect="1"/>
          </p:cNvPicPr>
          <p:nvPr/>
        </p:nvPicPr>
        <p:blipFill>
          <a:blip r:embed="rId7"/>
          <a:stretch>
            <a:fillRect/>
          </a:stretch>
        </p:blipFill>
        <p:spPr>
          <a:xfrm>
            <a:off x="6514726" y="3924686"/>
            <a:ext cx="5111217" cy="2482186"/>
          </a:xfrm>
          <a:prstGeom prst="rect">
            <a:avLst/>
          </a:prstGeom>
        </p:spPr>
      </p:pic>
    </p:spTree>
    <p:extLst>
      <p:ext uri="{BB962C8B-B14F-4D97-AF65-F5344CB8AC3E}">
        <p14:creationId xmlns:p14="http://schemas.microsoft.com/office/powerpoint/2010/main" val="1619857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40</a:t>
            </a:fld>
            <a:endParaRPr lang="en-US"/>
          </a:p>
        </p:txBody>
      </p:sp>
      <p:sp>
        <p:nvSpPr>
          <p:cNvPr id="2" name="Parallelogram 1">
            <a:extLst>
              <a:ext uri="{FF2B5EF4-FFF2-40B4-BE49-F238E27FC236}">
                <a16:creationId xmlns:a16="http://schemas.microsoft.com/office/drawing/2014/main" id="{622CAEE0-DE86-1262-1235-713525CAB5D9}"/>
              </a:ext>
            </a:extLst>
          </p:cNvPr>
          <p:cNvSpPr/>
          <p:nvPr/>
        </p:nvSpPr>
        <p:spPr>
          <a:xfrm>
            <a:off x="627730" y="1276868"/>
            <a:ext cx="3668811" cy="429651"/>
          </a:xfrm>
          <a:prstGeom prst="parallelogram">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2000" b="1" dirty="0"/>
              <a:t>BS-8430 – SBR LATEX</a:t>
            </a:r>
          </a:p>
        </p:txBody>
      </p:sp>
      <p:pic>
        <p:nvPicPr>
          <p:cNvPr id="4" name="Picture 2" descr="C:\Users\Administrator\Desktop\SBR-Latex-BS-8430.jpg">
            <a:extLst>
              <a:ext uri="{FF2B5EF4-FFF2-40B4-BE49-F238E27FC236}">
                <a16:creationId xmlns:a16="http://schemas.microsoft.com/office/drawing/2014/main" id="{D4252BE9-281C-7492-4CD9-338375731A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7755" y="1396916"/>
            <a:ext cx="4503576" cy="4503576"/>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6">
            <a:extLst>
              <a:ext uri="{FF2B5EF4-FFF2-40B4-BE49-F238E27FC236}">
                <a16:creationId xmlns:a16="http://schemas.microsoft.com/office/drawing/2014/main" id="{A0481995-316F-5BCB-05DF-C6B807DFCFFD}"/>
              </a:ext>
            </a:extLst>
          </p:cNvPr>
          <p:cNvSpPr/>
          <p:nvPr/>
        </p:nvSpPr>
        <p:spPr>
          <a:xfrm>
            <a:off x="920389" y="2044242"/>
            <a:ext cx="6632811" cy="207445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2000" b="1" dirty="0">
                <a:latin typeface="Times New Roman" pitchFamily="18" charset="0"/>
                <a:cs typeface="Times New Roman" pitchFamily="18" charset="0"/>
              </a:rPr>
              <a:t>BS-8430 SBR Latex  là gì</a:t>
            </a:r>
            <a:r>
              <a:rPr lang="vi-VN" sz="2000" b="1" dirty="0">
                <a:latin typeface="Times New Roman" pitchFamily="18" charset="0"/>
                <a:cs typeface="Times New Roman" pitchFamily="18" charset="0"/>
              </a:rPr>
              <a:t> </a:t>
            </a:r>
            <a:r>
              <a:rPr lang="en-US" sz="2000" b="1" dirty="0">
                <a:latin typeface="Times New Roman" pitchFamily="18" charset="0"/>
                <a:cs typeface="Times New Roman" pitchFamily="18" charset="0"/>
              </a:rPr>
              <a:t>?</a:t>
            </a:r>
          </a:p>
          <a:p>
            <a:r>
              <a:rPr lang="en-US" sz="2000" dirty="0">
                <a:latin typeface="Times New Roman" pitchFamily="18" charset="0"/>
                <a:cs typeface="Times New Roman" pitchFamily="18" charset="0"/>
              </a:rPr>
              <a:t>BS-8430 SBR Latex là nhựa Copolymer chống thấm chất lượng cao được pha trộn với các chất phụ trợ đặc biệt. Nó là chất phân tán gốc nước của Polyme tổng hợp, làm tăng đáng kể tính dễ thi công cho bê tông và vữa được sử dùng cho sửa chữa mặt sàn và vữa trát trong xây dựng.</a:t>
            </a:r>
          </a:p>
        </p:txBody>
      </p:sp>
    </p:spTree>
    <p:extLst>
      <p:ext uri="{BB962C8B-B14F-4D97-AF65-F5344CB8AC3E}">
        <p14:creationId xmlns:p14="http://schemas.microsoft.com/office/powerpoint/2010/main" val="18119338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latin typeface="Times New Roman" panose="02020603050405020304" pitchFamily="18" charset="0"/>
                <a:cs typeface="Times New Roman" panose="02020603050405020304" pitchFamily="18" charset="0"/>
              </a:rPr>
              <a:t>41</a:t>
            </a:fld>
            <a:endParaRPr lang="en-US">
              <a:latin typeface="Times New Roman" panose="02020603050405020304" pitchFamily="18" charset="0"/>
              <a:cs typeface="Times New Roman" panose="02020603050405020304" pitchFamily="18" charset="0"/>
            </a:endParaRPr>
          </a:p>
        </p:txBody>
      </p:sp>
      <p:sp>
        <p:nvSpPr>
          <p:cNvPr id="2" name="Parallelogram 1">
            <a:extLst>
              <a:ext uri="{FF2B5EF4-FFF2-40B4-BE49-F238E27FC236}">
                <a16:creationId xmlns:a16="http://schemas.microsoft.com/office/drawing/2014/main" id="{92A4623D-0B62-1CE9-C394-505B68E64AAB}"/>
              </a:ext>
            </a:extLst>
          </p:cNvPr>
          <p:cNvSpPr/>
          <p:nvPr/>
        </p:nvSpPr>
        <p:spPr>
          <a:xfrm>
            <a:off x="647057" y="1062264"/>
            <a:ext cx="3668811" cy="429651"/>
          </a:xfrm>
          <a:prstGeom prst="parallelogram">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2000" b="1" dirty="0">
                <a:latin typeface="Times New Roman" panose="02020603050405020304" pitchFamily="18" charset="0"/>
                <a:cs typeface="Times New Roman" panose="02020603050405020304" pitchFamily="18" charset="0"/>
              </a:rPr>
              <a:t>ƯU ĐIỂM</a:t>
            </a:r>
          </a:p>
        </p:txBody>
      </p:sp>
      <p:graphicFrame>
        <p:nvGraphicFramePr>
          <p:cNvPr id="4" name="Diagram 3">
            <a:extLst>
              <a:ext uri="{FF2B5EF4-FFF2-40B4-BE49-F238E27FC236}">
                <a16:creationId xmlns:a16="http://schemas.microsoft.com/office/drawing/2014/main" id="{8A13C671-43FD-FEF9-9E61-D278E2B5F662}"/>
              </a:ext>
            </a:extLst>
          </p:cNvPr>
          <p:cNvGraphicFramePr/>
          <p:nvPr>
            <p:extLst>
              <p:ext uri="{D42A27DB-BD31-4B8C-83A1-F6EECF244321}">
                <p14:modId xmlns:p14="http://schemas.microsoft.com/office/powerpoint/2010/main" val="3018906735"/>
              </p:ext>
            </p:extLst>
          </p:nvPr>
        </p:nvGraphicFramePr>
        <p:xfrm>
          <a:off x="1457879" y="1774304"/>
          <a:ext cx="10186835" cy="43982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2921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42</a:t>
            </a:fld>
            <a:endParaRPr lang="en-US"/>
          </a:p>
        </p:txBody>
      </p:sp>
      <p:sp>
        <p:nvSpPr>
          <p:cNvPr id="2" name="Parallelogram 1">
            <a:extLst>
              <a:ext uri="{FF2B5EF4-FFF2-40B4-BE49-F238E27FC236}">
                <a16:creationId xmlns:a16="http://schemas.microsoft.com/office/drawing/2014/main" id="{0A7D4EDC-1C86-DC27-4655-0ECF37C1F641}"/>
              </a:ext>
            </a:extLst>
          </p:cNvPr>
          <p:cNvSpPr/>
          <p:nvPr/>
        </p:nvSpPr>
        <p:spPr>
          <a:xfrm>
            <a:off x="179856" y="1270842"/>
            <a:ext cx="3668811" cy="429651"/>
          </a:xfrm>
          <a:prstGeom prst="parallelogram">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2000" b="1" dirty="0">
                <a:latin typeface="Times New Roman" panose="02020603050405020304" pitchFamily="18" charset="0"/>
                <a:cs typeface="Times New Roman" panose="02020603050405020304" pitchFamily="18" charset="0"/>
              </a:rPr>
              <a:t>ỨNG DỤNG</a:t>
            </a:r>
          </a:p>
        </p:txBody>
      </p:sp>
      <p:sp>
        <p:nvSpPr>
          <p:cNvPr id="4" name="Hexagon 3">
            <a:extLst>
              <a:ext uri="{FF2B5EF4-FFF2-40B4-BE49-F238E27FC236}">
                <a16:creationId xmlns:a16="http://schemas.microsoft.com/office/drawing/2014/main" id="{595BB7E3-FE30-16D7-6779-D9BC89E48DAD}"/>
              </a:ext>
            </a:extLst>
          </p:cNvPr>
          <p:cNvSpPr/>
          <p:nvPr/>
        </p:nvSpPr>
        <p:spPr>
          <a:xfrm>
            <a:off x="417993" y="2889299"/>
            <a:ext cx="2169474" cy="1703513"/>
          </a:xfrm>
          <a:prstGeom prst="hexago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b="1" dirty="0">
                <a:latin typeface="Times New Roman" panose="02020603050405020304" pitchFamily="18" charset="0"/>
                <a:cs typeface="Times New Roman" panose="02020603050405020304" pitchFamily="18" charset="0"/>
              </a:rPr>
              <a:t>HỆ THỐNG SÀN</a:t>
            </a:r>
          </a:p>
          <a:p>
            <a:pPr algn="ctr"/>
            <a:endParaRPr lang="en-US" sz="1600" b="1" dirty="0">
              <a:latin typeface="Times New Roman" panose="02020603050405020304" pitchFamily="18" charset="0"/>
              <a:cs typeface="Times New Roman" panose="02020603050405020304" pitchFamily="18" charset="0"/>
            </a:endParaRPr>
          </a:p>
        </p:txBody>
      </p:sp>
      <p:sp>
        <p:nvSpPr>
          <p:cNvPr id="5" name="Hexagon 4">
            <a:extLst>
              <a:ext uri="{FF2B5EF4-FFF2-40B4-BE49-F238E27FC236}">
                <a16:creationId xmlns:a16="http://schemas.microsoft.com/office/drawing/2014/main" id="{CCD3AE8A-C285-0EE1-F95D-C558EE3D77C7}"/>
              </a:ext>
            </a:extLst>
          </p:cNvPr>
          <p:cNvSpPr/>
          <p:nvPr/>
        </p:nvSpPr>
        <p:spPr>
          <a:xfrm>
            <a:off x="2241029" y="2038519"/>
            <a:ext cx="2169474" cy="1703513"/>
          </a:xfrm>
          <a:prstGeom prst="hex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b="1" dirty="0">
                <a:latin typeface="Times New Roman" panose="02020603050405020304" pitchFamily="18" charset="0"/>
                <a:cs typeface="Times New Roman" panose="02020603050405020304" pitchFamily="18" charset="0"/>
              </a:rPr>
              <a:t>SỬA CHỮA BÊ TÔNG</a:t>
            </a:r>
          </a:p>
          <a:p>
            <a:pPr algn="ctr"/>
            <a:endParaRPr lang="en-US" sz="1600" b="1" dirty="0">
              <a:latin typeface="Times New Roman" panose="02020603050405020304" pitchFamily="18" charset="0"/>
              <a:cs typeface="Times New Roman" panose="02020603050405020304" pitchFamily="18" charset="0"/>
            </a:endParaRPr>
          </a:p>
        </p:txBody>
      </p:sp>
      <p:sp>
        <p:nvSpPr>
          <p:cNvPr id="6" name="Hexagon 5">
            <a:extLst>
              <a:ext uri="{FF2B5EF4-FFF2-40B4-BE49-F238E27FC236}">
                <a16:creationId xmlns:a16="http://schemas.microsoft.com/office/drawing/2014/main" id="{407EBFC0-C485-25AC-8F15-E879F0302E5F}"/>
              </a:ext>
            </a:extLst>
          </p:cNvPr>
          <p:cNvSpPr/>
          <p:nvPr/>
        </p:nvSpPr>
        <p:spPr>
          <a:xfrm>
            <a:off x="7632674" y="2955831"/>
            <a:ext cx="2169474" cy="1703513"/>
          </a:xfrm>
          <a:prstGeom prst="hexag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600" b="1" dirty="0">
                <a:latin typeface="Times New Roman" panose="02020603050405020304" pitchFamily="18" charset="0"/>
                <a:cs typeface="Times New Roman" panose="02020603050405020304" pitchFamily="18" charset="0"/>
              </a:rPr>
              <a:t>VỮA XÂY, VỮA TRÁT, VỮA TRÁM TĂNG ĐỘ BÁM DÍNH, CHỐNG NỨT</a:t>
            </a:r>
          </a:p>
          <a:p>
            <a:pPr algn="ctr"/>
            <a:endParaRPr lang="en-US" sz="1600" b="1" dirty="0">
              <a:latin typeface="Times New Roman" panose="02020603050405020304" pitchFamily="18" charset="0"/>
              <a:cs typeface="Times New Roman" panose="02020603050405020304" pitchFamily="18" charset="0"/>
            </a:endParaRPr>
          </a:p>
        </p:txBody>
      </p:sp>
      <p:sp>
        <p:nvSpPr>
          <p:cNvPr id="7" name="Hexagon 6">
            <a:extLst>
              <a:ext uri="{FF2B5EF4-FFF2-40B4-BE49-F238E27FC236}">
                <a16:creationId xmlns:a16="http://schemas.microsoft.com/office/drawing/2014/main" id="{BD7AE191-CF36-67A7-EBC7-96C721586268}"/>
              </a:ext>
            </a:extLst>
          </p:cNvPr>
          <p:cNvSpPr/>
          <p:nvPr/>
        </p:nvSpPr>
        <p:spPr>
          <a:xfrm>
            <a:off x="5828112" y="2065815"/>
            <a:ext cx="2169474" cy="1703513"/>
          </a:xfrm>
          <a:prstGeom prst="hexag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600" b="1" dirty="0">
                <a:latin typeface="Times New Roman" panose="02020603050405020304" pitchFamily="18" charset="0"/>
                <a:cs typeface="Times New Roman" panose="02020603050405020304" pitchFamily="18" charset="0"/>
              </a:rPr>
              <a:t>CHỐNG THẤM TỔNG THỂ CHO SÀN TƯỜNG VÁCH BẢO VỆ</a:t>
            </a:r>
          </a:p>
          <a:p>
            <a:pPr algn="ctr"/>
            <a:endParaRPr lang="en-US" sz="1600" b="1" dirty="0">
              <a:latin typeface="Times New Roman" panose="02020603050405020304" pitchFamily="18" charset="0"/>
              <a:cs typeface="Times New Roman" panose="02020603050405020304" pitchFamily="18" charset="0"/>
            </a:endParaRPr>
          </a:p>
        </p:txBody>
      </p:sp>
      <p:sp>
        <p:nvSpPr>
          <p:cNvPr id="8" name="Hexagon 7">
            <a:extLst>
              <a:ext uri="{FF2B5EF4-FFF2-40B4-BE49-F238E27FC236}">
                <a16:creationId xmlns:a16="http://schemas.microsoft.com/office/drawing/2014/main" id="{30C16CE5-950D-DDBB-45DF-9A427BB0D50A}"/>
              </a:ext>
            </a:extLst>
          </p:cNvPr>
          <p:cNvSpPr/>
          <p:nvPr/>
        </p:nvSpPr>
        <p:spPr>
          <a:xfrm>
            <a:off x="4020044" y="2931585"/>
            <a:ext cx="2169474" cy="1703513"/>
          </a:xfrm>
          <a:prstGeom prst="hexag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b="1" dirty="0">
                <a:latin typeface="Times New Roman" panose="02020603050405020304" pitchFamily="18" charset="0"/>
                <a:cs typeface="Times New Roman" panose="02020603050405020304" pitchFamily="18" charset="0"/>
              </a:rPr>
              <a:t>TÍNH THẨM MỸ CAO, KHÔNG NHUỘM Ố BỂ MẶT</a:t>
            </a:r>
          </a:p>
          <a:p>
            <a:pPr algn="ctr"/>
            <a:endParaRPr lang="en-US" sz="1600" b="1" dirty="0">
              <a:latin typeface="Times New Roman" panose="02020603050405020304" pitchFamily="18" charset="0"/>
              <a:cs typeface="Times New Roman" panose="02020603050405020304" pitchFamily="18" charset="0"/>
            </a:endParaRPr>
          </a:p>
        </p:txBody>
      </p:sp>
      <p:sp>
        <p:nvSpPr>
          <p:cNvPr id="10" name="Hexagon 9">
            <a:extLst>
              <a:ext uri="{FF2B5EF4-FFF2-40B4-BE49-F238E27FC236}">
                <a16:creationId xmlns:a16="http://schemas.microsoft.com/office/drawing/2014/main" id="{7D798A89-A60B-358B-5FA8-BD7603E469C3}"/>
              </a:ext>
            </a:extLst>
          </p:cNvPr>
          <p:cNvSpPr/>
          <p:nvPr/>
        </p:nvSpPr>
        <p:spPr>
          <a:xfrm>
            <a:off x="9447306" y="2095430"/>
            <a:ext cx="2169474" cy="1703513"/>
          </a:xfrm>
          <a:prstGeom prst="hexag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b="1" dirty="0">
                <a:latin typeface="Times New Roman" panose="02020603050405020304" pitchFamily="18" charset="0"/>
                <a:cs typeface="Times New Roman" panose="02020603050405020304" pitchFamily="18" charset="0"/>
              </a:rPr>
              <a:t>KEO DÁN GẠCH</a:t>
            </a:r>
          </a:p>
          <a:p>
            <a:pPr algn="ct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61366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43</a:t>
            </a:fld>
            <a:endParaRPr lang="en-US"/>
          </a:p>
        </p:txBody>
      </p:sp>
      <p:pic>
        <p:nvPicPr>
          <p:cNvPr id="2" name="Picture 2" descr="C:\Users\Administrator\Desktop\xop-cach-nhiet-xps-450x450-1.jpg">
            <a:extLst>
              <a:ext uri="{FF2B5EF4-FFF2-40B4-BE49-F238E27FC236}">
                <a16:creationId xmlns:a16="http://schemas.microsoft.com/office/drawing/2014/main" id="{F8BCB153-AF08-CA4A-8455-66466173E8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5638" y="1623527"/>
            <a:ext cx="5419703" cy="4338734"/>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4">
            <a:extLst>
              <a:ext uri="{FF2B5EF4-FFF2-40B4-BE49-F238E27FC236}">
                <a16:creationId xmlns:a16="http://schemas.microsoft.com/office/drawing/2014/main" id="{27948126-D78B-5534-2D7C-B2F3F2A25856}"/>
              </a:ext>
            </a:extLst>
          </p:cNvPr>
          <p:cNvSpPr/>
          <p:nvPr/>
        </p:nvSpPr>
        <p:spPr>
          <a:xfrm>
            <a:off x="313899" y="1978927"/>
            <a:ext cx="6632811" cy="345288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2000" b="1" dirty="0">
                <a:latin typeface="Times New Roman" pitchFamily="18" charset="0"/>
                <a:cs typeface="Times New Roman" pitchFamily="18" charset="0"/>
              </a:rPr>
              <a:t>Xốp cách nhiệt XPS là gì</a:t>
            </a:r>
            <a:r>
              <a:rPr lang="vi-VN" sz="2000" b="1" dirty="0">
                <a:latin typeface="Times New Roman" pitchFamily="18" charset="0"/>
                <a:cs typeface="Times New Roman" pitchFamily="18" charset="0"/>
              </a:rPr>
              <a:t> </a:t>
            </a:r>
            <a:r>
              <a:rPr lang="en-US" sz="2000" b="1" dirty="0">
                <a:latin typeface="Times New Roman" pitchFamily="18" charset="0"/>
                <a:cs typeface="Times New Roman" pitchFamily="18" charset="0"/>
              </a:rPr>
              <a:t>?</a:t>
            </a:r>
          </a:p>
          <a:p>
            <a:r>
              <a:rPr lang="vi-VN" sz="2000" dirty="0">
                <a:latin typeface="Times New Roman" pitchFamily="18" charset="0"/>
                <a:cs typeface="Times New Roman" pitchFamily="18" charset="0"/>
              </a:rPr>
              <a:t>Xốp cách nhiệt (XPS</a:t>
            </a:r>
            <a:r>
              <a:rPr lang="en-US" sz="2000" dirty="0">
                <a:latin typeface="Times New Roman" pitchFamily="18" charset="0"/>
                <a:cs typeface="Times New Roman" pitchFamily="18" charset="0"/>
              </a:rPr>
              <a:t> – Extruded Polystyrene</a:t>
            </a:r>
            <a:r>
              <a:rPr lang="vi-VN" sz="2000" dirty="0">
                <a:latin typeface="Times New Roman" pitchFamily="18" charset="0"/>
                <a:cs typeface="Times New Roman" pitchFamily="18" charset="0"/>
              </a:rPr>
              <a:t>) được làm bằng chất dẻo PS thông qua quá trình đặc biệt mà ở đó tấm cứng, giãn nở được đúc ép. Cấu trúc được hàn kín và có bọt giúp cho có nhiều ưu điểm bao gồm việc cách nhiệt hoàn hảo, chống lại lực nén cao, không thấm nước, chống ẩm, chống ăn mòn, tuổi thọ cao và hệ số dẫn nhiệt thấp v.v… Trọng lượng của nó nhẹ và dễ dàng cắt và mang vác. Đó là một loại nguyên vật liệu tuyệt vời để bảo vệ môi trường và là vật liệu xây dựng tiết kiệm năng lượng</a:t>
            </a:r>
            <a:r>
              <a:rPr lang="en-US" sz="2000" dirty="0">
                <a:latin typeface="Times New Roman" pitchFamily="18" charset="0"/>
                <a:cs typeface="Times New Roman" pitchFamily="18" charset="0"/>
              </a:rPr>
              <a:t>.</a:t>
            </a:r>
          </a:p>
        </p:txBody>
      </p:sp>
      <p:sp>
        <p:nvSpPr>
          <p:cNvPr id="5" name="Parallelogram 4">
            <a:extLst>
              <a:ext uri="{FF2B5EF4-FFF2-40B4-BE49-F238E27FC236}">
                <a16:creationId xmlns:a16="http://schemas.microsoft.com/office/drawing/2014/main" id="{2C2086DE-15AB-3A35-16FB-8ACDA03388A2}"/>
              </a:ext>
            </a:extLst>
          </p:cNvPr>
          <p:cNvSpPr/>
          <p:nvPr/>
        </p:nvSpPr>
        <p:spPr>
          <a:xfrm>
            <a:off x="179858" y="1276868"/>
            <a:ext cx="3668811" cy="429651"/>
          </a:xfrm>
          <a:prstGeom prst="parallelogram">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2000" b="1" dirty="0">
                <a:latin typeface="Times New Roman" panose="02020603050405020304" pitchFamily="18" charset="0"/>
                <a:cs typeface="Times New Roman" panose="02020603050405020304" pitchFamily="18" charset="0"/>
              </a:rPr>
              <a:t>XỐP CÁCH NHIỆT XPS</a:t>
            </a:r>
          </a:p>
        </p:txBody>
      </p:sp>
    </p:spTree>
    <p:extLst>
      <p:ext uri="{BB962C8B-B14F-4D97-AF65-F5344CB8AC3E}">
        <p14:creationId xmlns:p14="http://schemas.microsoft.com/office/powerpoint/2010/main" val="42807214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44</a:t>
            </a:fld>
            <a:endParaRPr lang="en-US"/>
          </a:p>
        </p:txBody>
      </p:sp>
      <p:grpSp>
        <p:nvGrpSpPr>
          <p:cNvPr id="2" name="Group 1">
            <a:extLst>
              <a:ext uri="{FF2B5EF4-FFF2-40B4-BE49-F238E27FC236}">
                <a16:creationId xmlns:a16="http://schemas.microsoft.com/office/drawing/2014/main" id="{E29AFA45-7EE2-71A5-F5A6-7FC9904E362F}"/>
              </a:ext>
            </a:extLst>
          </p:cNvPr>
          <p:cNvGrpSpPr/>
          <p:nvPr/>
        </p:nvGrpSpPr>
        <p:grpSpPr>
          <a:xfrm>
            <a:off x="792254" y="1362936"/>
            <a:ext cx="10363682" cy="3916909"/>
            <a:chOff x="1052665" y="1670411"/>
            <a:chExt cx="9526977" cy="3916909"/>
          </a:xfrm>
        </p:grpSpPr>
        <p:sp>
          <p:nvSpPr>
            <p:cNvPr id="4" name="Pentagon 5">
              <a:extLst>
                <a:ext uri="{FF2B5EF4-FFF2-40B4-BE49-F238E27FC236}">
                  <a16:creationId xmlns:a16="http://schemas.microsoft.com/office/drawing/2014/main" id="{5FEF69B5-07C6-3746-F04E-ADABDD091E27}"/>
                </a:ext>
              </a:extLst>
            </p:cNvPr>
            <p:cNvSpPr/>
            <p:nvPr/>
          </p:nvSpPr>
          <p:spPr>
            <a:xfrm>
              <a:off x="1052665" y="2752113"/>
              <a:ext cx="2242208" cy="494870"/>
            </a:xfrm>
            <a:prstGeom prst="homePlat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lumMod val="75000"/>
                      <a:lumOff val="25000"/>
                    </a:schemeClr>
                  </a:solidFill>
                  <a:latin typeface="Times New Roman" panose="02020603050405020304" pitchFamily="18" charset="0"/>
                  <a:cs typeface="Times New Roman" panose="02020603050405020304" pitchFamily="18" charset="0"/>
                </a:rPr>
                <a:t>PHÂN LOẠI</a:t>
              </a:r>
            </a:p>
          </p:txBody>
        </p:sp>
        <p:sp>
          <p:nvSpPr>
            <p:cNvPr id="5" name="Pentagon 6">
              <a:extLst>
                <a:ext uri="{FF2B5EF4-FFF2-40B4-BE49-F238E27FC236}">
                  <a16:creationId xmlns:a16="http://schemas.microsoft.com/office/drawing/2014/main" id="{9DCA3E4D-EB1D-AE97-8086-84EA84EEB994}"/>
                </a:ext>
              </a:extLst>
            </p:cNvPr>
            <p:cNvSpPr/>
            <p:nvPr/>
          </p:nvSpPr>
          <p:spPr>
            <a:xfrm>
              <a:off x="1052666" y="3899790"/>
              <a:ext cx="2270204" cy="494870"/>
            </a:xfrm>
            <a:prstGeom prst="homePlat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lumMod val="75000"/>
                      <a:lumOff val="25000"/>
                    </a:schemeClr>
                  </a:solidFill>
                  <a:latin typeface="Times New Roman" panose="02020603050405020304" pitchFamily="18" charset="0"/>
                  <a:cs typeface="Times New Roman" panose="02020603050405020304" pitchFamily="18" charset="0"/>
                </a:rPr>
                <a:t>ĐỘ DÀY</a:t>
              </a:r>
            </a:p>
          </p:txBody>
        </p:sp>
        <p:sp>
          <p:nvSpPr>
            <p:cNvPr id="6" name="Pentagon 7">
              <a:extLst>
                <a:ext uri="{FF2B5EF4-FFF2-40B4-BE49-F238E27FC236}">
                  <a16:creationId xmlns:a16="http://schemas.microsoft.com/office/drawing/2014/main" id="{77619EDE-504C-C621-5CC2-9BB6F915FD90}"/>
                </a:ext>
              </a:extLst>
            </p:cNvPr>
            <p:cNvSpPr/>
            <p:nvPr/>
          </p:nvSpPr>
          <p:spPr>
            <a:xfrm>
              <a:off x="1052666" y="5084250"/>
              <a:ext cx="2270204" cy="494870"/>
            </a:xfrm>
            <a:prstGeom prst="homePlat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lumMod val="75000"/>
                      <a:lumOff val="25000"/>
                    </a:schemeClr>
                  </a:solidFill>
                  <a:latin typeface="Times New Roman" panose="02020603050405020304" pitchFamily="18" charset="0"/>
                  <a:cs typeface="Times New Roman" panose="02020603050405020304" pitchFamily="18" charset="0"/>
                </a:rPr>
                <a:t>TỶ TRỌNG</a:t>
              </a:r>
            </a:p>
          </p:txBody>
        </p:sp>
        <p:sp>
          <p:nvSpPr>
            <p:cNvPr id="7" name="Rounded Rectangle 8">
              <a:extLst>
                <a:ext uri="{FF2B5EF4-FFF2-40B4-BE49-F238E27FC236}">
                  <a16:creationId xmlns:a16="http://schemas.microsoft.com/office/drawing/2014/main" id="{FE178881-3D63-B397-A1ED-1ECBDB5DED79}"/>
                </a:ext>
              </a:extLst>
            </p:cNvPr>
            <p:cNvSpPr/>
            <p:nvPr/>
          </p:nvSpPr>
          <p:spPr>
            <a:xfrm>
              <a:off x="7443595" y="2724824"/>
              <a:ext cx="2393635" cy="494870"/>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latin typeface="Times New Roman" panose="02020603050405020304" pitchFamily="18" charset="0"/>
                  <a:cs typeface="Times New Roman" panose="02020603050405020304" pitchFamily="18" charset="0"/>
                </a:rPr>
                <a:t>XPS CÁCH NHIỆT</a:t>
              </a:r>
            </a:p>
          </p:txBody>
        </p:sp>
        <p:sp>
          <p:nvSpPr>
            <p:cNvPr id="8" name="Rounded Rectangle 9">
              <a:extLst>
                <a:ext uri="{FF2B5EF4-FFF2-40B4-BE49-F238E27FC236}">
                  <a16:creationId xmlns:a16="http://schemas.microsoft.com/office/drawing/2014/main" id="{4631B9E6-671A-13CB-138E-83E4DF254573}"/>
                </a:ext>
              </a:extLst>
            </p:cNvPr>
            <p:cNvSpPr/>
            <p:nvPr/>
          </p:nvSpPr>
          <p:spPr>
            <a:xfrm>
              <a:off x="8680974" y="3967437"/>
              <a:ext cx="1765239" cy="494870"/>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dirty="0">
                  <a:solidFill>
                    <a:schemeClr val="tx1"/>
                  </a:solidFill>
                  <a:latin typeface="Times New Roman" panose="02020603050405020304" pitchFamily="18" charset="0"/>
                  <a:cs typeface="Times New Roman" panose="02020603050405020304" pitchFamily="18" charset="0"/>
                </a:rPr>
                <a:t>50mm</a:t>
              </a:r>
            </a:p>
          </p:txBody>
        </p:sp>
        <p:sp>
          <p:nvSpPr>
            <p:cNvPr id="10" name="Rounded Rectangle 11">
              <a:extLst>
                <a:ext uri="{FF2B5EF4-FFF2-40B4-BE49-F238E27FC236}">
                  <a16:creationId xmlns:a16="http://schemas.microsoft.com/office/drawing/2014/main" id="{0AC67438-AC45-2867-FA3D-FE36107842F8}"/>
                </a:ext>
              </a:extLst>
            </p:cNvPr>
            <p:cNvSpPr/>
            <p:nvPr/>
          </p:nvSpPr>
          <p:spPr>
            <a:xfrm>
              <a:off x="8505330" y="5092450"/>
              <a:ext cx="2074312" cy="49487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latin typeface="Times New Roman" panose="02020603050405020304" pitchFamily="18" charset="0"/>
                  <a:cs typeface="Times New Roman" panose="02020603050405020304" pitchFamily="18" charset="0"/>
                </a:rPr>
                <a:t>50kg/m3</a:t>
              </a:r>
            </a:p>
          </p:txBody>
        </p:sp>
        <p:sp>
          <p:nvSpPr>
            <p:cNvPr id="11" name="Rounded Rectangle 14">
              <a:extLst>
                <a:ext uri="{FF2B5EF4-FFF2-40B4-BE49-F238E27FC236}">
                  <a16:creationId xmlns:a16="http://schemas.microsoft.com/office/drawing/2014/main" id="{2DC7C982-005E-876B-BCDA-3A92BDB4F508}"/>
                </a:ext>
              </a:extLst>
            </p:cNvPr>
            <p:cNvSpPr/>
            <p:nvPr/>
          </p:nvSpPr>
          <p:spPr>
            <a:xfrm>
              <a:off x="5703262" y="1670411"/>
              <a:ext cx="2393635" cy="494870"/>
            </a:xfrm>
            <a:prstGeom prst="roundRect">
              <a:avLst/>
            </a:prstGeom>
            <a:ln/>
          </p:spPr>
          <p:style>
            <a:lnRef idx="3">
              <a:schemeClr val="lt1"/>
            </a:lnRef>
            <a:fillRef idx="1">
              <a:schemeClr val="accent4"/>
            </a:fillRef>
            <a:effectRef idx="1">
              <a:schemeClr val="accent4"/>
            </a:effectRef>
            <a:fontRef idx="minor">
              <a:schemeClr val="lt1"/>
            </a:fontRef>
          </p:style>
          <p:txBody>
            <a:bodyPr rtlCol="0" anchor="ctr"/>
            <a:lstStyle/>
            <a:p>
              <a:pPr algn="ctr"/>
              <a:r>
                <a:rPr lang="en-US" b="1" dirty="0">
                  <a:solidFill>
                    <a:schemeClr val="tx1"/>
                  </a:solidFill>
                  <a:latin typeface="Times New Roman" panose="02020603050405020304" pitchFamily="18" charset="0"/>
                  <a:cs typeface="Times New Roman" panose="02020603050405020304" pitchFamily="18" charset="0"/>
                </a:rPr>
                <a:t>XỐP XPS</a:t>
              </a:r>
            </a:p>
          </p:txBody>
        </p:sp>
        <p:sp>
          <p:nvSpPr>
            <p:cNvPr id="12" name="Rounded Rectangle 15">
              <a:extLst>
                <a:ext uri="{FF2B5EF4-FFF2-40B4-BE49-F238E27FC236}">
                  <a16:creationId xmlns:a16="http://schemas.microsoft.com/office/drawing/2014/main" id="{20A3503B-05EF-610A-0EC2-0F724D60AA0C}"/>
                </a:ext>
              </a:extLst>
            </p:cNvPr>
            <p:cNvSpPr/>
            <p:nvPr/>
          </p:nvSpPr>
          <p:spPr>
            <a:xfrm>
              <a:off x="4313301" y="2752113"/>
              <a:ext cx="2393635" cy="494870"/>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latin typeface="Times New Roman" panose="02020603050405020304" pitchFamily="18" charset="0"/>
                  <a:cs typeface="Times New Roman" panose="02020603050405020304" pitchFamily="18" charset="0"/>
                </a:rPr>
                <a:t>XỐP CHỐNG CHÁY</a:t>
              </a:r>
            </a:p>
          </p:txBody>
        </p:sp>
        <p:cxnSp>
          <p:nvCxnSpPr>
            <p:cNvPr id="13" name="Straight Connector 12">
              <a:extLst>
                <a:ext uri="{FF2B5EF4-FFF2-40B4-BE49-F238E27FC236}">
                  <a16:creationId xmlns:a16="http://schemas.microsoft.com/office/drawing/2014/main" id="{5F88266D-EEE6-EA4D-7E16-545CC319B047}"/>
                </a:ext>
              </a:extLst>
            </p:cNvPr>
            <p:cNvCxnSpPr/>
            <p:nvPr/>
          </p:nvCxnSpPr>
          <p:spPr>
            <a:xfrm flipH="1">
              <a:off x="4948626" y="2444398"/>
              <a:ext cx="3866431" cy="1"/>
            </a:xfrm>
            <a:prstGeom prst="line">
              <a:avLst/>
            </a:prstGeom>
          </p:spPr>
          <p:style>
            <a:lnRef idx="1">
              <a:schemeClr val="accent3"/>
            </a:lnRef>
            <a:fillRef idx="0">
              <a:schemeClr val="accent3"/>
            </a:fillRef>
            <a:effectRef idx="0">
              <a:schemeClr val="accent3"/>
            </a:effectRef>
            <a:fontRef idx="minor">
              <a:schemeClr val="tx1"/>
            </a:fontRef>
          </p:style>
        </p:cxnSp>
        <p:cxnSp>
          <p:nvCxnSpPr>
            <p:cNvPr id="14" name="Straight Arrow Connector 13">
              <a:extLst>
                <a:ext uri="{FF2B5EF4-FFF2-40B4-BE49-F238E27FC236}">
                  <a16:creationId xmlns:a16="http://schemas.microsoft.com/office/drawing/2014/main" id="{4DD1183D-5712-1D61-9703-F834F7703C83}"/>
                </a:ext>
              </a:extLst>
            </p:cNvPr>
            <p:cNvCxnSpPr/>
            <p:nvPr/>
          </p:nvCxnSpPr>
          <p:spPr>
            <a:xfrm>
              <a:off x="8815057" y="2442382"/>
              <a:ext cx="3745" cy="309738"/>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5" name="Straight Arrow Connector 14">
              <a:extLst>
                <a:ext uri="{FF2B5EF4-FFF2-40B4-BE49-F238E27FC236}">
                  <a16:creationId xmlns:a16="http://schemas.microsoft.com/office/drawing/2014/main" id="{8F6CB98F-1698-2CC7-418F-B3BA4034D16F}"/>
                </a:ext>
              </a:extLst>
            </p:cNvPr>
            <p:cNvCxnSpPr/>
            <p:nvPr/>
          </p:nvCxnSpPr>
          <p:spPr>
            <a:xfrm>
              <a:off x="6935788" y="2135524"/>
              <a:ext cx="0" cy="308875"/>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6" name="Straight Connector 15">
              <a:extLst>
                <a:ext uri="{FF2B5EF4-FFF2-40B4-BE49-F238E27FC236}">
                  <a16:creationId xmlns:a16="http://schemas.microsoft.com/office/drawing/2014/main" id="{93301920-CA25-9492-5FA4-76DD410824B3}"/>
                </a:ext>
              </a:extLst>
            </p:cNvPr>
            <p:cNvCxnSpPr/>
            <p:nvPr/>
          </p:nvCxnSpPr>
          <p:spPr>
            <a:xfrm flipH="1">
              <a:off x="4601863" y="4766789"/>
              <a:ext cx="4912275" cy="3765"/>
            </a:xfrm>
            <a:prstGeom prst="line">
              <a:avLst/>
            </a:prstGeom>
          </p:spPr>
          <p:style>
            <a:lnRef idx="1">
              <a:schemeClr val="accent3"/>
            </a:lnRef>
            <a:fillRef idx="0">
              <a:schemeClr val="accent3"/>
            </a:fillRef>
            <a:effectRef idx="0">
              <a:schemeClr val="accent3"/>
            </a:effectRef>
            <a:fontRef idx="minor">
              <a:schemeClr val="tx1"/>
            </a:fontRef>
          </p:style>
        </p:cxnSp>
        <p:cxnSp>
          <p:nvCxnSpPr>
            <p:cNvPr id="17" name="Straight Arrow Connector 16">
              <a:extLst>
                <a:ext uri="{FF2B5EF4-FFF2-40B4-BE49-F238E27FC236}">
                  <a16:creationId xmlns:a16="http://schemas.microsoft.com/office/drawing/2014/main" id="{E3990D54-9153-EDF2-7489-685AA84AAA31}"/>
                </a:ext>
              </a:extLst>
            </p:cNvPr>
            <p:cNvCxnSpPr/>
            <p:nvPr/>
          </p:nvCxnSpPr>
          <p:spPr>
            <a:xfrm>
              <a:off x="7073044" y="4462307"/>
              <a:ext cx="0" cy="616495"/>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8" name="Straight Arrow Connector 17">
              <a:extLst>
                <a:ext uri="{FF2B5EF4-FFF2-40B4-BE49-F238E27FC236}">
                  <a16:creationId xmlns:a16="http://schemas.microsoft.com/office/drawing/2014/main" id="{3DF0F86F-6213-7D54-7065-17834D47CBE8}"/>
                </a:ext>
              </a:extLst>
            </p:cNvPr>
            <p:cNvCxnSpPr/>
            <p:nvPr/>
          </p:nvCxnSpPr>
          <p:spPr>
            <a:xfrm>
              <a:off x="9517894" y="4760611"/>
              <a:ext cx="3745" cy="309738"/>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grpSp>
      <p:cxnSp>
        <p:nvCxnSpPr>
          <p:cNvPr id="19" name="Straight Arrow Connector 18">
            <a:extLst>
              <a:ext uri="{FF2B5EF4-FFF2-40B4-BE49-F238E27FC236}">
                <a16:creationId xmlns:a16="http://schemas.microsoft.com/office/drawing/2014/main" id="{B8231565-429B-E52C-E89A-3D181E307080}"/>
              </a:ext>
            </a:extLst>
          </p:cNvPr>
          <p:cNvCxnSpPr>
            <a:cxnSpLocks/>
          </p:cNvCxnSpPr>
          <p:nvPr/>
        </p:nvCxnSpPr>
        <p:spPr>
          <a:xfrm>
            <a:off x="5025026" y="2115622"/>
            <a:ext cx="4074" cy="309738"/>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20" name="Rounded Rectangle 29">
            <a:extLst>
              <a:ext uri="{FF2B5EF4-FFF2-40B4-BE49-F238E27FC236}">
                <a16:creationId xmlns:a16="http://schemas.microsoft.com/office/drawing/2014/main" id="{6AC1DCD0-FFD6-4258-7057-581AAA640473}"/>
              </a:ext>
            </a:extLst>
          </p:cNvPr>
          <p:cNvSpPr/>
          <p:nvPr/>
        </p:nvSpPr>
        <p:spPr>
          <a:xfrm>
            <a:off x="6469890" y="3659962"/>
            <a:ext cx="1920271" cy="494870"/>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dirty="0">
                <a:solidFill>
                  <a:schemeClr val="tx1"/>
                </a:solidFill>
                <a:latin typeface="Times New Roman" panose="02020603050405020304" pitchFamily="18" charset="0"/>
                <a:cs typeface="Times New Roman" panose="02020603050405020304" pitchFamily="18" charset="0"/>
              </a:rPr>
              <a:t>30mm</a:t>
            </a:r>
          </a:p>
        </p:txBody>
      </p:sp>
      <p:sp>
        <p:nvSpPr>
          <p:cNvPr id="21" name="Rounded Rectangle 30">
            <a:extLst>
              <a:ext uri="{FF2B5EF4-FFF2-40B4-BE49-F238E27FC236}">
                <a16:creationId xmlns:a16="http://schemas.microsoft.com/office/drawing/2014/main" id="{A60B224A-E7E9-2D99-52F5-682ADF00BDF7}"/>
              </a:ext>
            </a:extLst>
          </p:cNvPr>
          <p:cNvSpPr/>
          <p:nvPr/>
        </p:nvSpPr>
        <p:spPr>
          <a:xfrm>
            <a:off x="3931019" y="3696652"/>
            <a:ext cx="1920271" cy="494870"/>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dirty="0">
                <a:solidFill>
                  <a:schemeClr val="tx1"/>
                </a:solidFill>
                <a:latin typeface="Times New Roman" panose="02020603050405020304" pitchFamily="18" charset="0"/>
                <a:cs typeface="Times New Roman" panose="02020603050405020304" pitchFamily="18" charset="0"/>
              </a:rPr>
              <a:t>25mm</a:t>
            </a:r>
          </a:p>
        </p:txBody>
      </p:sp>
      <p:cxnSp>
        <p:nvCxnSpPr>
          <p:cNvPr id="22" name="Straight Connector 21">
            <a:extLst>
              <a:ext uri="{FF2B5EF4-FFF2-40B4-BE49-F238E27FC236}">
                <a16:creationId xmlns:a16="http://schemas.microsoft.com/office/drawing/2014/main" id="{8D1A7CE5-7CF2-78B3-5BD4-AB4279E8A6C9}"/>
              </a:ext>
            </a:extLst>
          </p:cNvPr>
          <p:cNvCxnSpPr>
            <a:cxnSpLocks/>
          </p:cNvCxnSpPr>
          <p:nvPr/>
        </p:nvCxnSpPr>
        <p:spPr>
          <a:xfrm flipH="1">
            <a:off x="4863077" y="3312906"/>
            <a:ext cx="5153550" cy="10885"/>
          </a:xfrm>
          <a:prstGeom prst="line">
            <a:avLst/>
          </a:prstGeom>
        </p:spPr>
        <p:style>
          <a:lnRef idx="1">
            <a:schemeClr val="accent3"/>
          </a:lnRef>
          <a:fillRef idx="0">
            <a:schemeClr val="accent3"/>
          </a:fillRef>
          <a:effectRef idx="0">
            <a:schemeClr val="accent3"/>
          </a:effectRef>
          <a:fontRef idx="minor">
            <a:schemeClr val="tx1"/>
          </a:fontRef>
        </p:style>
      </p:cxnSp>
      <p:cxnSp>
        <p:nvCxnSpPr>
          <p:cNvPr id="23" name="Straight Connector 22">
            <a:extLst>
              <a:ext uri="{FF2B5EF4-FFF2-40B4-BE49-F238E27FC236}">
                <a16:creationId xmlns:a16="http://schemas.microsoft.com/office/drawing/2014/main" id="{462EBA5D-FD32-33F2-A0AD-58F12AA79A08}"/>
              </a:ext>
            </a:extLst>
          </p:cNvPr>
          <p:cNvCxnSpPr>
            <a:endCxn id="12" idx="3"/>
          </p:cNvCxnSpPr>
          <p:nvPr/>
        </p:nvCxnSpPr>
        <p:spPr>
          <a:xfrm flipH="1">
            <a:off x="6943111" y="2692073"/>
            <a:ext cx="801356"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24" name="Straight Arrow Connector 23">
            <a:extLst>
              <a:ext uri="{FF2B5EF4-FFF2-40B4-BE49-F238E27FC236}">
                <a16:creationId xmlns:a16="http://schemas.microsoft.com/office/drawing/2014/main" id="{385D76F6-FE20-04ED-46E7-9B798D029E11}"/>
              </a:ext>
            </a:extLst>
          </p:cNvPr>
          <p:cNvCxnSpPr>
            <a:cxnSpLocks/>
          </p:cNvCxnSpPr>
          <p:nvPr/>
        </p:nvCxnSpPr>
        <p:spPr>
          <a:xfrm>
            <a:off x="7343789" y="2692073"/>
            <a:ext cx="1" cy="967889"/>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25" name="Straight Arrow Connector 24">
            <a:extLst>
              <a:ext uri="{FF2B5EF4-FFF2-40B4-BE49-F238E27FC236}">
                <a16:creationId xmlns:a16="http://schemas.microsoft.com/office/drawing/2014/main" id="{85A6EAAE-221E-9474-C557-5E047FB66B12}"/>
              </a:ext>
            </a:extLst>
          </p:cNvPr>
          <p:cNvCxnSpPr>
            <a:cxnSpLocks/>
          </p:cNvCxnSpPr>
          <p:nvPr/>
        </p:nvCxnSpPr>
        <p:spPr>
          <a:xfrm>
            <a:off x="4863077" y="3310736"/>
            <a:ext cx="0" cy="308875"/>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26" name="Straight Arrow Connector 25">
            <a:extLst>
              <a:ext uri="{FF2B5EF4-FFF2-40B4-BE49-F238E27FC236}">
                <a16:creationId xmlns:a16="http://schemas.microsoft.com/office/drawing/2014/main" id="{BFDBD43B-5E37-333F-1130-889A4B53C1BA}"/>
              </a:ext>
            </a:extLst>
          </p:cNvPr>
          <p:cNvCxnSpPr>
            <a:cxnSpLocks/>
          </p:cNvCxnSpPr>
          <p:nvPr/>
        </p:nvCxnSpPr>
        <p:spPr>
          <a:xfrm>
            <a:off x="10018663" y="3323791"/>
            <a:ext cx="0" cy="308875"/>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27" name="Straight Arrow Connector 26">
            <a:extLst>
              <a:ext uri="{FF2B5EF4-FFF2-40B4-BE49-F238E27FC236}">
                <a16:creationId xmlns:a16="http://schemas.microsoft.com/office/drawing/2014/main" id="{2314E5F6-86E0-F299-9377-B04D08CDA165}"/>
              </a:ext>
            </a:extLst>
          </p:cNvPr>
          <p:cNvCxnSpPr>
            <a:cxnSpLocks/>
          </p:cNvCxnSpPr>
          <p:nvPr/>
        </p:nvCxnSpPr>
        <p:spPr>
          <a:xfrm>
            <a:off x="4653160" y="4474352"/>
            <a:ext cx="0" cy="308875"/>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28" name="Rounded Rectangle 52">
            <a:extLst>
              <a:ext uri="{FF2B5EF4-FFF2-40B4-BE49-F238E27FC236}">
                <a16:creationId xmlns:a16="http://schemas.microsoft.com/office/drawing/2014/main" id="{B341C562-2EA1-BBBE-E821-A251400B5946}"/>
              </a:ext>
            </a:extLst>
          </p:cNvPr>
          <p:cNvSpPr/>
          <p:nvPr/>
        </p:nvSpPr>
        <p:spPr>
          <a:xfrm>
            <a:off x="6223518" y="4784975"/>
            <a:ext cx="2265480" cy="49487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latin typeface="Times New Roman" panose="02020603050405020304" pitchFamily="18" charset="0"/>
                <a:cs typeface="Times New Roman" panose="02020603050405020304" pitchFamily="18" charset="0"/>
              </a:rPr>
              <a:t>35kg/m3</a:t>
            </a:r>
          </a:p>
        </p:txBody>
      </p:sp>
      <p:sp>
        <p:nvSpPr>
          <p:cNvPr id="29" name="Rounded Rectangle 53">
            <a:extLst>
              <a:ext uri="{FF2B5EF4-FFF2-40B4-BE49-F238E27FC236}">
                <a16:creationId xmlns:a16="http://schemas.microsoft.com/office/drawing/2014/main" id="{03603EE5-D964-0CD4-DC39-A658AD29CFA0}"/>
              </a:ext>
            </a:extLst>
          </p:cNvPr>
          <p:cNvSpPr/>
          <p:nvPr/>
        </p:nvSpPr>
        <p:spPr>
          <a:xfrm>
            <a:off x="3562208" y="4826877"/>
            <a:ext cx="2164046" cy="49487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latin typeface="Times New Roman" panose="02020603050405020304" pitchFamily="18" charset="0"/>
                <a:cs typeface="Times New Roman" panose="02020603050405020304" pitchFamily="18" charset="0"/>
              </a:rPr>
              <a:t>32kg/m3</a:t>
            </a:r>
          </a:p>
        </p:txBody>
      </p:sp>
      <p:cxnSp>
        <p:nvCxnSpPr>
          <p:cNvPr id="30" name="Straight Connector 29">
            <a:extLst>
              <a:ext uri="{FF2B5EF4-FFF2-40B4-BE49-F238E27FC236}">
                <a16:creationId xmlns:a16="http://schemas.microsoft.com/office/drawing/2014/main" id="{BDC26670-6D7F-362D-FCD2-7BFC9BA0417E}"/>
              </a:ext>
            </a:extLst>
          </p:cNvPr>
          <p:cNvCxnSpPr>
            <a:cxnSpLocks/>
          </p:cNvCxnSpPr>
          <p:nvPr/>
        </p:nvCxnSpPr>
        <p:spPr>
          <a:xfrm flipH="1">
            <a:off x="5864938" y="3944087"/>
            <a:ext cx="591249"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31" name="Straight Connector 30">
            <a:extLst>
              <a:ext uri="{FF2B5EF4-FFF2-40B4-BE49-F238E27FC236}">
                <a16:creationId xmlns:a16="http://schemas.microsoft.com/office/drawing/2014/main" id="{396985E6-CF2E-CBC5-2702-FFCC4F153351}"/>
              </a:ext>
            </a:extLst>
          </p:cNvPr>
          <p:cNvCxnSpPr>
            <a:stCxn id="8" idx="1"/>
          </p:cNvCxnSpPr>
          <p:nvPr/>
        </p:nvCxnSpPr>
        <p:spPr>
          <a:xfrm flipH="1">
            <a:off x="8417458" y="3907397"/>
            <a:ext cx="673060" cy="1184"/>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9895988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45</a:t>
            </a:fld>
            <a:endParaRPr lang="en-US"/>
          </a:p>
        </p:txBody>
      </p:sp>
      <p:sp>
        <p:nvSpPr>
          <p:cNvPr id="2" name="Parallelogram 1">
            <a:extLst>
              <a:ext uri="{FF2B5EF4-FFF2-40B4-BE49-F238E27FC236}">
                <a16:creationId xmlns:a16="http://schemas.microsoft.com/office/drawing/2014/main" id="{54AD8981-7EC9-9840-4CFA-A4B075D4327C}"/>
              </a:ext>
            </a:extLst>
          </p:cNvPr>
          <p:cNvSpPr/>
          <p:nvPr/>
        </p:nvSpPr>
        <p:spPr>
          <a:xfrm>
            <a:off x="179858" y="1276868"/>
            <a:ext cx="3668811" cy="429651"/>
          </a:xfrm>
          <a:prstGeom prst="parallelogram">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2000" b="1" dirty="0">
                <a:latin typeface="Times New Roman" panose="02020603050405020304" pitchFamily="18" charset="0"/>
                <a:cs typeface="Times New Roman" panose="02020603050405020304" pitchFamily="18" charset="0"/>
              </a:rPr>
              <a:t>ƯU ĐIỂM</a:t>
            </a:r>
          </a:p>
        </p:txBody>
      </p:sp>
      <p:pic>
        <p:nvPicPr>
          <p:cNvPr id="4" name="Picture 2" descr="C:\Users\Administrator\Desktop\images.jpg">
            <a:extLst>
              <a:ext uri="{FF2B5EF4-FFF2-40B4-BE49-F238E27FC236}">
                <a16:creationId xmlns:a16="http://schemas.microsoft.com/office/drawing/2014/main" id="{51C2BD87-B46E-E4BD-CE01-7BB77FDC15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4" y="2811446"/>
            <a:ext cx="3505041" cy="23537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Diagram 4">
            <a:extLst>
              <a:ext uri="{FF2B5EF4-FFF2-40B4-BE49-F238E27FC236}">
                <a16:creationId xmlns:a16="http://schemas.microsoft.com/office/drawing/2014/main" id="{B9DB7A15-0819-D4C5-CFB2-8E889A21C49B}"/>
              </a:ext>
            </a:extLst>
          </p:cNvPr>
          <p:cNvGraphicFramePr/>
          <p:nvPr>
            <p:extLst>
              <p:ext uri="{D42A27DB-BD31-4B8C-83A1-F6EECF244321}">
                <p14:modId xmlns:p14="http://schemas.microsoft.com/office/powerpoint/2010/main" val="3033381054"/>
              </p:ext>
            </p:extLst>
          </p:nvPr>
        </p:nvGraphicFramePr>
        <p:xfrm>
          <a:off x="3398292" y="1871745"/>
          <a:ext cx="8625385" cy="39478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058969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46</a:t>
            </a:fld>
            <a:endParaRPr lang="en-US"/>
          </a:p>
        </p:txBody>
      </p:sp>
      <p:sp>
        <p:nvSpPr>
          <p:cNvPr id="2" name="Parallelogram 1">
            <a:extLst>
              <a:ext uri="{FF2B5EF4-FFF2-40B4-BE49-F238E27FC236}">
                <a16:creationId xmlns:a16="http://schemas.microsoft.com/office/drawing/2014/main" id="{0B140D8A-8453-5633-357A-46DAAD999D02}"/>
              </a:ext>
            </a:extLst>
          </p:cNvPr>
          <p:cNvSpPr/>
          <p:nvPr/>
        </p:nvSpPr>
        <p:spPr>
          <a:xfrm>
            <a:off x="631883" y="1018544"/>
            <a:ext cx="7375850" cy="433858"/>
          </a:xfrm>
          <a:prstGeom prst="parallelogram">
            <a:avLst/>
          </a:prstGeom>
        </p:spPr>
        <p:style>
          <a:lnRef idx="3">
            <a:schemeClr val="lt1"/>
          </a:lnRef>
          <a:fillRef idx="1">
            <a:schemeClr val="accent2"/>
          </a:fillRef>
          <a:effectRef idx="1">
            <a:schemeClr val="accent2"/>
          </a:effectRef>
          <a:fontRef idx="minor">
            <a:schemeClr val="lt1"/>
          </a:fontRef>
        </p:style>
        <p:txBody>
          <a:bodyPr rtlCol="0" anchor="ctr"/>
          <a:lstStyle/>
          <a:p>
            <a:r>
              <a:rPr lang="en-US" sz="2000" b="1" dirty="0">
                <a:latin typeface="Times New Roman" panose="02020603050405020304" pitchFamily="18" charset="0"/>
                <a:cs typeface="Times New Roman" panose="02020603050405020304" pitchFamily="18" charset="0"/>
              </a:rPr>
              <a:t>CÁC BƯỚC THI CÔNG THI CÔNG XPS CHO MÁI </a:t>
            </a:r>
          </a:p>
        </p:txBody>
      </p:sp>
      <p:graphicFrame>
        <p:nvGraphicFramePr>
          <p:cNvPr id="4" name="Diagram 3">
            <a:extLst>
              <a:ext uri="{FF2B5EF4-FFF2-40B4-BE49-F238E27FC236}">
                <a16:creationId xmlns:a16="http://schemas.microsoft.com/office/drawing/2014/main" id="{A227D80C-B144-78BE-5F0C-40987E075712}"/>
              </a:ext>
            </a:extLst>
          </p:cNvPr>
          <p:cNvGraphicFramePr/>
          <p:nvPr>
            <p:extLst>
              <p:ext uri="{D42A27DB-BD31-4B8C-83A1-F6EECF244321}">
                <p14:modId xmlns:p14="http://schemas.microsoft.com/office/powerpoint/2010/main" val="3616376104"/>
              </p:ext>
            </p:extLst>
          </p:nvPr>
        </p:nvGraphicFramePr>
        <p:xfrm>
          <a:off x="940935" y="1651380"/>
          <a:ext cx="10964926" cy="47049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35136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BD2688-A793-498E-8C8A-AAD51B96FC23}"/>
              </a:ext>
            </a:extLst>
          </p:cNvPr>
          <p:cNvSpPr txBox="1"/>
          <p:nvPr/>
        </p:nvSpPr>
        <p:spPr>
          <a:xfrm>
            <a:off x="4157809" y="2520777"/>
            <a:ext cx="3876382" cy="1107996"/>
          </a:xfrm>
          <a:prstGeom prst="rect">
            <a:avLst/>
          </a:prstGeom>
          <a:noFill/>
        </p:spPr>
        <p:txBody>
          <a:bodyPr wrap="none" rtlCol="0">
            <a:spAutoFit/>
          </a:bodyPr>
          <a:lstStyle/>
          <a:p>
            <a:r>
              <a:rPr lang="en-US" sz="6600">
                <a:solidFill>
                  <a:schemeClr val="accent1">
                    <a:lumMod val="75000"/>
                  </a:schemeClr>
                </a:solidFill>
                <a:latin typeface="Bahnschrift Light SemiCondensed" panose="020B0502040204020203" pitchFamily="34" charset="0"/>
              </a:rPr>
              <a:t>THANK YOU</a:t>
            </a:r>
          </a:p>
        </p:txBody>
      </p:sp>
      <p:pic>
        <p:nvPicPr>
          <p:cNvPr id="2" name="Picture 1">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a:xfrm>
            <a:off x="10133900" y="6098796"/>
            <a:ext cx="1711355" cy="360727"/>
          </a:xfrm>
        </p:spPr>
        <p:txBody>
          <a:bodyPr/>
          <a:lstStyle/>
          <a:p>
            <a:fld id="{0D73C79B-82CF-47D8-A911-EA90D1133969}" type="slidenum">
              <a:rPr lang="en-US" smtClean="0"/>
              <a:t>47</a:t>
            </a:fld>
            <a:endParaRPr lang="en-US" dirty="0"/>
          </a:p>
        </p:txBody>
      </p:sp>
    </p:spTree>
    <p:extLst>
      <p:ext uri="{BB962C8B-B14F-4D97-AF65-F5344CB8AC3E}">
        <p14:creationId xmlns:p14="http://schemas.microsoft.com/office/powerpoint/2010/main" val="28717960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25522</TotalTime>
  <Words>2768</Words>
  <Application>Microsoft Office PowerPoint</Application>
  <PresentationFormat>Widescreen</PresentationFormat>
  <Paragraphs>339</Paragraphs>
  <Slides>47</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Bahnschrift Light SemiCondensed</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Thanh Tung Tung</dc:creator>
  <cp:lastModifiedBy>Kevin Trieu</cp:lastModifiedBy>
  <cp:revision>328</cp:revision>
  <dcterms:created xsi:type="dcterms:W3CDTF">2021-08-01T13:55:13Z</dcterms:created>
  <dcterms:modified xsi:type="dcterms:W3CDTF">2024-09-20T06:49:46Z</dcterms:modified>
</cp:coreProperties>
</file>