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319" r:id="rId3"/>
    <p:sldId id="320" r:id="rId4"/>
    <p:sldId id="325" r:id="rId5"/>
    <p:sldId id="355" r:id="rId6"/>
    <p:sldId id="324" r:id="rId7"/>
    <p:sldId id="323" r:id="rId8"/>
    <p:sldId id="322" r:id="rId9"/>
    <p:sldId id="321" r:id="rId10"/>
    <p:sldId id="333" r:id="rId11"/>
    <p:sldId id="331" r:id="rId12"/>
    <p:sldId id="332" r:id="rId13"/>
    <p:sldId id="330" r:id="rId14"/>
    <p:sldId id="329" r:id="rId15"/>
    <p:sldId id="337" r:id="rId16"/>
    <p:sldId id="328" r:id="rId17"/>
    <p:sldId id="327" r:id="rId18"/>
    <p:sldId id="354" r:id="rId19"/>
    <p:sldId id="347" r:id="rId20"/>
    <p:sldId id="349" r:id="rId21"/>
    <p:sldId id="348" r:id="rId22"/>
    <p:sldId id="350" r:id="rId23"/>
    <p:sldId id="353" r:id="rId24"/>
    <p:sldId id="352" r:id="rId25"/>
    <p:sldId id="351" r:id="rId26"/>
    <p:sldId id="326" r:id="rId27"/>
    <p:sldId id="356" r:id="rId28"/>
    <p:sldId id="361" r:id="rId29"/>
    <p:sldId id="360" r:id="rId30"/>
    <p:sldId id="358" r:id="rId31"/>
    <p:sldId id="362" r:id="rId32"/>
    <p:sldId id="357" r:id="rId33"/>
    <p:sldId id="359" r:id="rId34"/>
    <p:sldId id="363" r:id="rId35"/>
    <p:sldId id="367" r:id="rId36"/>
    <p:sldId id="364" r:id="rId37"/>
    <p:sldId id="366" r:id="rId38"/>
    <p:sldId id="368" r:id="rId39"/>
    <p:sldId id="286"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r.Tung" initials="M" lastIdx="1" clrIdx="0">
    <p:extLst>
      <p:ext uri="{19B8F6BF-5375-455C-9EA6-DF929625EA0E}">
        <p15:presenceInfo xmlns:p15="http://schemas.microsoft.com/office/powerpoint/2012/main" userId="cad4e008c4ff7a6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40C"/>
    <a:srgbClr val="FBFCFC"/>
    <a:srgbClr val="DCF2FF"/>
    <a:srgbClr val="FED00B"/>
    <a:srgbClr val="31776C"/>
    <a:srgbClr val="1644AA"/>
    <a:srgbClr val="D8EBF9"/>
    <a:srgbClr val="01152D"/>
    <a:srgbClr val="FFCE0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82" d="100"/>
          <a:sy n="82" d="100"/>
        </p:scale>
        <p:origin x="58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C0E341-2566-4AE4-AE6A-927E32E2BAF1}" type="datetimeFigureOut">
              <a:rPr lang="en-US" smtClean="0"/>
              <a:t>9/20/2024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FCC238-C080-4A46-8372-17D384C290E6}" type="slidenum">
              <a:rPr lang="en-US" smtClean="0"/>
              <a:t>‹#›</a:t>
            </a:fld>
            <a:endParaRPr lang="en-US"/>
          </a:p>
        </p:txBody>
      </p:sp>
    </p:spTree>
    <p:extLst>
      <p:ext uri="{BB962C8B-B14F-4D97-AF65-F5344CB8AC3E}">
        <p14:creationId xmlns:p14="http://schemas.microsoft.com/office/powerpoint/2010/main" val="2586676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51F29-F648-4C1B-9E14-4B37EF193F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B0CB1E-7643-4F86-BB18-7263A0FD18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88F4B9-0697-420A-876C-A48BDF833BB6}"/>
              </a:ext>
            </a:extLst>
          </p:cNvPr>
          <p:cNvSpPr>
            <a:spLocks noGrp="1"/>
          </p:cNvSpPr>
          <p:nvPr>
            <p:ph type="dt" sz="half" idx="10"/>
          </p:nvPr>
        </p:nvSpPr>
        <p:spPr/>
        <p:txBody>
          <a:bodyPr/>
          <a:lstStyle/>
          <a:p>
            <a:fld id="{B9F0232C-4B2B-4A1E-8240-AD1A8467A196}" type="datetime1">
              <a:rPr lang="en-US" smtClean="0"/>
              <a:t>9/20/2024</a:t>
            </a:fld>
            <a:endParaRPr lang="en-US"/>
          </a:p>
        </p:txBody>
      </p:sp>
      <p:sp>
        <p:nvSpPr>
          <p:cNvPr id="5" name="Footer Placeholder 4">
            <a:extLst>
              <a:ext uri="{FF2B5EF4-FFF2-40B4-BE49-F238E27FC236}">
                <a16:creationId xmlns:a16="http://schemas.microsoft.com/office/drawing/2014/main" id="{B00E33A0-CA1A-4F37-9234-ACCCBFE2E0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4FE29F-CF85-46E7-8CCE-B59F5437D274}"/>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4090895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24565-08E1-495A-9A25-7A024860BE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164A89-B6BF-42C8-A556-25D2D94883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C56A8-CCCF-44FB-8FD3-1DAC5B2E9EFD}"/>
              </a:ext>
            </a:extLst>
          </p:cNvPr>
          <p:cNvSpPr>
            <a:spLocks noGrp="1"/>
          </p:cNvSpPr>
          <p:nvPr>
            <p:ph type="dt" sz="half" idx="10"/>
          </p:nvPr>
        </p:nvSpPr>
        <p:spPr/>
        <p:txBody>
          <a:bodyPr/>
          <a:lstStyle/>
          <a:p>
            <a:fld id="{F416DB20-6450-4500-8D0D-B6E38703C957}" type="datetime1">
              <a:rPr lang="en-US" smtClean="0"/>
              <a:t>9/20/2024</a:t>
            </a:fld>
            <a:endParaRPr lang="en-US"/>
          </a:p>
        </p:txBody>
      </p:sp>
      <p:sp>
        <p:nvSpPr>
          <p:cNvPr id="5" name="Footer Placeholder 4">
            <a:extLst>
              <a:ext uri="{FF2B5EF4-FFF2-40B4-BE49-F238E27FC236}">
                <a16:creationId xmlns:a16="http://schemas.microsoft.com/office/drawing/2014/main" id="{B5A963B2-EB7A-4297-9FCF-57B78BBA1C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1EA24-2638-4C74-B0BF-C63EDEED639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545117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B7A2F-3FB1-4610-A46D-195465F3A5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E7886D-77A1-4525-92B7-C234B00002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15FB96-4CC5-40F1-AB6D-6DF6826EEF31}"/>
              </a:ext>
            </a:extLst>
          </p:cNvPr>
          <p:cNvSpPr>
            <a:spLocks noGrp="1"/>
          </p:cNvSpPr>
          <p:nvPr>
            <p:ph type="dt" sz="half" idx="10"/>
          </p:nvPr>
        </p:nvSpPr>
        <p:spPr/>
        <p:txBody>
          <a:bodyPr/>
          <a:lstStyle/>
          <a:p>
            <a:fld id="{D979EEB3-9B29-4B17-A0B3-4843E7D43C78}" type="datetime1">
              <a:rPr lang="en-US" smtClean="0"/>
              <a:t>9/20/2024</a:t>
            </a:fld>
            <a:endParaRPr lang="en-US"/>
          </a:p>
        </p:txBody>
      </p:sp>
      <p:sp>
        <p:nvSpPr>
          <p:cNvPr id="5" name="Footer Placeholder 4">
            <a:extLst>
              <a:ext uri="{FF2B5EF4-FFF2-40B4-BE49-F238E27FC236}">
                <a16:creationId xmlns:a16="http://schemas.microsoft.com/office/drawing/2014/main" id="{55A7203E-090D-42ED-995C-CD9B066992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C040E2-7E1C-4E66-AB90-57EAD35F435E}"/>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591672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699D9-29F7-45B6-A159-9F180895DA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78F4DC-BDDB-4A84-9A69-4E3C9347FA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49A1B9-4E69-4E90-95C3-7F9DBFF927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D1836A-C5FA-4AA2-A9BA-07DD9121D34E}"/>
              </a:ext>
            </a:extLst>
          </p:cNvPr>
          <p:cNvSpPr>
            <a:spLocks noGrp="1"/>
          </p:cNvSpPr>
          <p:nvPr>
            <p:ph type="dt" sz="half" idx="10"/>
          </p:nvPr>
        </p:nvSpPr>
        <p:spPr/>
        <p:txBody>
          <a:bodyPr/>
          <a:lstStyle/>
          <a:p>
            <a:fld id="{5D490001-4D7E-4081-ACBD-6A328D91CE2A}" type="datetime1">
              <a:rPr lang="en-US" smtClean="0"/>
              <a:t>9/20/2024</a:t>
            </a:fld>
            <a:endParaRPr lang="en-US"/>
          </a:p>
        </p:txBody>
      </p:sp>
      <p:sp>
        <p:nvSpPr>
          <p:cNvPr id="6" name="Footer Placeholder 5">
            <a:extLst>
              <a:ext uri="{FF2B5EF4-FFF2-40B4-BE49-F238E27FC236}">
                <a16:creationId xmlns:a16="http://schemas.microsoft.com/office/drawing/2014/main" id="{F72BEB1E-9D5D-4742-9ADC-89260AC09E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F39C85-5BE9-400B-975A-3AE7443ED667}"/>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1554543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70775-8EAB-4EC0-9AE9-204AEA4619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04B3B6-1B02-489F-92B7-A63B32C359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0FBE06-CD6A-49BD-9B30-60B2DE1439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9AD197-613F-4D68-BF0A-22090FA994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52D56D-5FF8-4FD4-888C-EE04A510E5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BFF479-CD39-440B-902C-775C3F336416}"/>
              </a:ext>
            </a:extLst>
          </p:cNvPr>
          <p:cNvSpPr>
            <a:spLocks noGrp="1"/>
          </p:cNvSpPr>
          <p:nvPr>
            <p:ph type="dt" sz="half" idx="10"/>
          </p:nvPr>
        </p:nvSpPr>
        <p:spPr/>
        <p:txBody>
          <a:bodyPr/>
          <a:lstStyle/>
          <a:p>
            <a:fld id="{9D646B94-D826-4080-AAF9-5F7D47BB6EBC}" type="datetime1">
              <a:rPr lang="en-US" smtClean="0"/>
              <a:t>9/20/2024</a:t>
            </a:fld>
            <a:endParaRPr lang="en-US"/>
          </a:p>
        </p:txBody>
      </p:sp>
      <p:sp>
        <p:nvSpPr>
          <p:cNvPr id="8" name="Footer Placeholder 7">
            <a:extLst>
              <a:ext uri="{FF2B5EF4-FFF2-40B4-BE49-F238E27FC236}">
                <a16:creationId xmlns:a16="http://schemas.microsoft.com/office/drawing/2014/main" id="{615C9E1F-4D07-4C26-B39B-26BE16875D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F6849F-9F4F-4BB4-B624-A4CB9D41D897}"/>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4140760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0D309-4AD2-420E-AFB1-67FD7208AF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EEB1CD-867A-493B-8228-CE3B3E630F9D}"/>
              </a:ext>
            </a:extLst>
          </p:cNvPr>
          <p:cNvSpPr>
            <a:spLocks noGrp="1"/>
          </p:cNvSpPr>
          <p:nvPr>
            <p:ph type="dt" sz="half" idx="10"/>
          </p:nvPr>
        </p:nvSpPr>
        <p:spPr/>
        <p:txBody>
          <a:bodyPr/>
          <a:lstStyle/>
          <a:p>
            <a:fld id="{568121F9-9F70-407C-AEF1-2916685B8634}" type="datetime1">
              <a:rPr lang="en-US" smtClean="0"/>
              <a:t>9/20/2024</a:t>
            </a:fld>
            <a:endParaRPr lang="en-US"/>
          </a:p>
        </p:txBody>
      </p:sp>
      <p:sp>
        <p:nvSpPr>
          <p:cNvPr id="4" name="Footer Placeholder 3">
            <a:extLst>
              <a:ext uri="{FF2B5EF4-FFF2-40B4-BE49-F238E27FC236}">
                <a16:creationId xmlns:a16="http://schemas.microsoft.com/office/drawing/2014/main" id="{26E3E30A-A093-4278-9AFD-69E2AFB993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6DE236-2D5A-4D4C-A377-B9E7487C7438}"/>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074949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113CC2-8F30-4561-A5CD-3EBA88685199}"/>
              </a:ext>
            </a:extLst>
          </p:cNvPr>
          <p:cNvSpPr>
            <a:spLocks noGrp="1"/>
          </p:cNvSpPr>
          <p:nvPr>
            <p:ph type="dt" sz="half" idx="10"/>
          </p:nvPr>
        </p:nvSpPr>
        <p:spPr/>
        <p:txBody>
          <a:bodyPr/>
          <a:lstStyle/>
          <a:p>
            <a:fld id="{C3B02D59-1F31-454E-A8E9-AA95562B0B37}" type="datetime1">
              <a:rPr lang="en-US" smtClean="0"/>
              <a:t>9/20/2024</a:t>
            </a:fld>
            <a:endParaRPr lang="en-US"/>
          </a:p>
        </p:txBody>
      </p:sp>
      <p:sp>
        <p:nvSpPr>
          <p:cNvPr id="3" name="Footer Placeholder 2">
            <a:extLst>
              <a:ext uri="{FF2B5EF4-FFF2-40B4-BE49-F238E27FC236}">
                <a16:creationId xmlns:a16="http://schemas.microsoft.com/office/drawing/2014/main" id="{6ECDDA35-1E35-47B3-907A-AC88B77F7A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1C69D5-EEF6-469F-A802-19BEC1E3701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2962796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AA860-8AB3-4F08-A177-4A00356373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22CC5A-56EE-4B7C-B711-9F490B1547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BB42F3-E26E-46EA-B265-55849DF0BD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49C0BF-028E-4691-ACD4-818CD1291227}"/>
              </a:ext>
            </a:extLst>
          </p:cNvPr>
          <p:cNvSpPr>
            <a:spLocks noGrp="1"/>
          </p:cNvSpPr>
          <p:nvPr>
            <p:ph type="dt" sz="half" idx="10"/>
          </p:nvPr>
        </p:nvSpPr>
        <p:spPr/>
        <p:txBody>
          <a:bodyPr/>
          <a:lstStyle/>
          <a:p>
            <a:fld id="{DF203F83-FAF6-4E17-9B77-550D77643A82}" type="datetime1">
              <a:rPr lang="en-US" smtClean="0"/>
              <a:t>9/20/2024</a:t>
            </a:fld>
            <a:endParaRPr lang="en-US"/>
          </a:p>
        </p:txBody>
      </p:sp>
      <p:sp>
        <p:nvSpPr>
          <p:cNvPr id="6" name="Footer Placeholder 5">
            <a:extLst>
              <a:ext uri="{FF2B5EF4-FFF2-40B4-BE49-F238E27FC236}">
                <a16:creationId xmlns:a16="http://schemas.microsoft.com/office/drawing/2014/main" id="{B0C788B2-76C9-4532-BFBB-9D9DC582C2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5AD2E-0EB5-49C3-9E41-E9A98B101040}"/>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2226079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5F5-21FA-42C7-A1E2-1284C3DEF0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84A45B-EEDC-4F8E-95C9-052A7BF207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82D04C-0681-4C49-8289-B774D5E89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866BFF-1730-41C9-95A0-31275F7B0CDA}"/>
              </a:ext>
            </a:extLst>
          </p:cNvPr>
          <p:cNvSpPr>
            <a:spLocks noGrp="1"/>
          </p:cNvSpPr>
          <p:nvPr>
            <p:ph type="dt" sz="half" idx="10"/>
          </p:nvPr>
        </p:nvSpPr>
        <p:spPr/>
        <p:txBody>
          <a:bodyPr/>
          <a:lstStyle/>
          <a:p>
            <a:fld id="{527F17DA-44A4-47FA-8B5E-3FF72D0948BD}" type="datetime1">
              <a:rPr lang="en-US" smtClean="0"/>
              <a:t>9/20/2024</a:t>
            </a:fld>
            <a:endParaRPr lang="en-US"/>
          </a:p>
        </p:txBody>
      </p:sp>
      <p:sp>
        <p:nvSpPr>
          <p:cNvPr id="6" name="Footer Placeholder 5">
            <a:extLst>
              <a:ext uri="{FF2B5EF4-FFF2-40B4-BE49-F238E27FC236}">
                <a16:creationId xmlns:a16="http://schemas.microsoft.com/office/drawing/2014/main" id="{78088C62-A43B-4435-80CD-088502DBE8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6D946-1EFB-4645-BC08-AB9CA12E5965}"/>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254128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3D892-2AA8-44B8-9FEF-176083FBB2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82E293-EAB4-48F0-8E42-D899EB7DFF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B56373-2966-4985-BE5A-45047AB1794D}"/>
              </a:ext>
            </a:extLst>
          </p:cNvPr>
          <p:cNvSpPr>
            <a:spLocks noGrp="1"/>
          </p:cNvSpPr>
          <p:nvPr>
            <p:ph type="dt" sz="half" idx="10"/>
          </p:nvPr>
        </p:nvSpPr>
        <p:spPr/>
        <p:txBody>
          <a:bodyPr/>
          <a:lstStyle/>
          <a:p>
            <a:fld id="{FD00837E-C136-4828-80D1-B64CF212B186}" type="datetime1">
              <a:rPr lang="en-US" smtClean="0"/>
              <a:t>9/20/2024</a:t>
            </a:fld>
            <a:endParaRPr lang="en-US"/>
          </a:p>
        </p:txBody>
      </p:sp>
      <p:sp>
        <p:nvSpPr>
          <p:cNvPr id="5" name="Footer Placeholder 4">
            <a:extLst>
              <a:ext uri="{FF2B5EF4-FFF2-40B4-BE49-F238E27FC236}">
                <a16:creationId xmlns:a16="http://schemas.microsoft.com/office/drawing/2014/main" id="{EA6FB1C9-3F24-4B93-B6BB-D6F8CAE47B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41EBC8-7D0B-4B22-84D0-4795D3558DEB}"/>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649782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A43C60-A877-4181-84A9-DF13437079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F3FEED-CD32-4CD6-B7FE-6ACDEE1F1E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4A8E40-563E-4351-9AD4-DA8973B6FF32}"/>
              </a:ext>
            </a:extLst>
          </p:cNvPr>
          <p:cNvSpPr>
            <a:spLocks noGrp="1"/>
          </p:cNvSpPr>
          <p:nvPr>
            <p:ph type="dt" sz="half" idx="10"/>
          </p:nvPr>
        </p:nvSpPr>
        <p:spPr/>
        <p:txBody>
          <a:bodyPr/>
          <a:lstStyle/>
          <a:p>
            <a:fld id="{353DC648-C227-4755-B7D9-DED54FF922CA}" type="datetime1">
              <a:rPr lang="en-US" smtClean="0"/>
              <a:t>9/20/2024</a:t>
            </a:fld>
            <a:endParaRPr lang="en-US"/>
          </a:p>
        </p:txBody>
      </p:sp>
      <p:sp>
        <p:nvSpPr>
          <p:cNvPr id="5" name="Footer Placeholder 4">
            <a:extLst>
              <a:ext uri="{FF2B5EF4-FFF2-40B4-BE49-F238E27FC236}">
                <a16:creationId xmlns:a16="http://schemas.microsoft.com/office/drawing/2014/main" id="{366DF24F-7FBA-4BD6-865D-3DDAE0DE1D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7ED73B-8593-4C82-AC3B-1E94A62DB59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143401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91DA66-3A94-4820-8932-30A24C7832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C04799-2874-4E75-B0F0-16616C596A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69D6D-6776-43E8-81C3-94BA5B44F2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E87D42-838C-48A6-BE23-575C93897B5A}" type="datetime1">
              <a:rPr lang="en-US" smtClean="0"/>
              <a:t>9/20/2024</a:t>
            </a:fld>
            <a:endParaRPr lang="en-US"/>
          </a:p>
        </p:txBody>
      </p:sp>
      <p:sp>
        <p:nvSpPr>
          <p:cNvPr id="5" name="Footer Placeholder 4">
            <a:extLst>
              <a:ext uri="{FF2B5EF4-FFF2-40B4-BE49-F238E27FC236}">
                <a16:creationId xmlns:a16="http://schemas.microsoft.com/office/drawing/2014/main" id="{A207319C-9CD7-4AC6-8541-FBDC5BA307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85F526A-4983-41B7-9787-18D7B871F3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73C79B-82CF-47D8-A911-EA90D1133969}" type="slidenum">
              <a:rPr lang="en-US" smtClean="0"/>
              <a:t>‹#›</a:t>
            </a:fld>
            <a:endParaRPr lang="en-US"/>
          </a:p>
        </p:txBody>
      </p:sp>
      <p:pic>
        <p:nvPicPr>
          <p:cNvPr id="9" name="Picture 8">
            <a:extLst>
              <a:ext uri="{FF2B5EF4-FFF2-40B4-BE49-F238E27FC236}">
                <a16:creationId xmlns:a16="http://schemas.microsoft.com/office/drawing/2014/main" id="{C151E600-7AEA-82C8-07BE-FEABDF75E91D}"/>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59" y="0"/>
            <a:ext cx="12188482" cy="6858000"/>
          </a:xfrm>
          <a:prstGeom prst="rect">
            <a:avLst/>
          </a:prstGeom>
        </p:spPr>
      </p:pic>
    </p:spTree>
    <p:extLst>
      <p:ext uri="{BB962C8B-B14F-4D97-AF65-F5344CB8AC3E}">
        <p14:creationId xmlns:p14="http://schemas.microsoft.com/office/powerpoint/2010/main" val="4176813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0.jpg"/><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172416-6EB0-34B5-4090-A04FC1A88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543"/>
          </a:xfrm>
          <a:prstGeom prst="rect">
            <a:avLst/>
          </a:prstGeom>
        </p:spPr>
      </p:pic>
      <p:sp>
        <p:nvSpPr>
          <p:cNvPr id="2" name="TextBox 1"/>
          <p:cNvSpPr txBox="1"/>
          <p:nvPr/>
        </p:nvSpPr>
        <p:spPr>
          <a:xfrm>
            <a:off x="1595535" y="4920343"/>
            <a:ext cx="9927771" cy="461665"/>
          </a:xfrm>
          <a:prstGeom prst="rect">
            <a:avLst/>
          </a:prstGeom>
          <a:noFill/>
        </p:spPr>
        <p:txBody>
          <a:bodyPr wrap="square" rtlCol="0">
            <a:spAutoFit/>
          </a:bodyPr>
          <a:lstStyle/>
          <a:p>
            <a:r>
              <a:rPr lang="en-US" sz="2400" dirty="0">
                <a:solidFill>
                  <a:schemeClr val="accent1"/>
                </a:solidFill>
                <a:latin typeface="Times New Roman" panose="02020603050405020304" pitchFamily="18" charset="0"/>
                <a:cs typeface="Times New Roman" panose="02020603050405020304" pitchFamily="18" charset="0"/>
              </a:rPr>
              <a:t>GIÁO TRÌNH ĐÀO TẠO SẢN PHẨM GỐC ACRYLIC VÀ PU+AC</a:t>
            </a:r>
          </a:p>
        </p:txBody>
      </p:sp>
      <p:sp>
        <p:nvSpPr>
          <p:cNvPr id="5" name="Slide Number Placeholder 4"/>
          <p:cNvSpPr>
            <a:spLocks noGrp="1"/>
          </p:cNvSpPr>
          <p:nvPr>
            <p:ph type="sldNum" sz="quarter" idx="12"/>
          </p:nvPr>
        </p:nvSpPr>
        <p:spPr/>
        <p:txBody>
          <a:bodyPr/>
          <a:lstStyle/>
          <a:p>
            <a:fld id="{0D73C79B-82CF-47D8-A911-EA90D1133969}" type="slidenum">
              <a:rPr lang="en-US" smtClean="0"/>
              <a:t>1</a:t>
            </a:fld>
            <a:endParaRPr lang="en-US"/>
          </a:p>
        </p:txBody>
      </p:sp>
    </p:spTree>
    <p:extLst>
      <p:ext uri="{BB962C8B-B14F-4D97-AF65-F5344CB8AC3E}">
        <p14:creationId xmlns:p14="http://schemas.microsoft.com/office/powerpoint/2010/main" val="379901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6" presetClass="exit" presetSubtype="21" fill="hold" grpId="0" nodeType="withEffect">
                                  <p:stCondLst>
                                    <p:cond delay="0"/>
                                  </p:stCondLst>
                                  <p:childTnLst>
                                    <p:animEffect transition="out" filter="barn(inVertical)">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pic>
        <p:nvPicPr>
          <p:cNvPr id="7" name="Picture 6">
            <a:extLst>
              <a:ext uri="{FF2B5EF4-FFF2-40B4-BE49-F238E27FC236}">
                <a16:creationId xmlns:a16="http://schemas.microsoft.com/office/drawing/2014/main" id="{3DDFAD93-A9E8-4413-ADD5-F8CE84C325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516" t="15238" r="1744" b="5000"/>
          <a:stretch/>
        </p:blipFill>
        <p:spPr>
          <a:xfrm>
            <a:off x="1602377" y="1699462"/>
            <a:ext cx="9265921" cy="4533648"/>
          </a:xfrm>
          <a:prstGeom prst="rect">
            <a:avLst/>
          </a:prstGeom>
        </p:spPr>
      </p:pic>
      <p:sp>
        <p:nvSpPr>
          <p:cNvPr id="3" name="Rectangle 2"/>
          <p:cNvSpPr/>
          <p:nvPr/>
        </p:nvSpPr>
        <p:spPr>
          <a:xfrm>
            <a:off x="1602378" y="893920"/>
            <a:ext cx="9292046" cy="64443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 name="TextBox 3"/>
          <p:cNvSpPr txBox="1"/>
          <p:nvPr/>
        </p:nvSpPr>
        <p:spPr>
          <a:xfrm>
            <a:off x="3448595" y="954527"/>
            <a:ext cx="7097486"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CÁC HẠNG MỤC CHỐNG THẤM</a:t>
            </a:r>
          </a:p>
        </p:txBody>
      </p:sp>
      <p:sp>
        <p:nvSpPr>
          <p:cNvPr id="5" name="Slide Number Placeholder 4"/>
          <p:cNvSpPr>
            <a:spLocks noGrp="1"/>
          </p:cNvSpPr>
          <p:nvPr>
            <p:ph type="sldNum" sz="quarter" idx="12"/>
          </p:nvPr>
        </p:nvSpPr>
        <p:spPr/>
        <p:txBody>
          <a:bodyPr/>
          <a:lstStyle/>
          <a:p>
            <a:fld id="{0D73C79B-82CF-47D8-A911-EA90D1133969}" type="slidenum">
              <a:rPr lang="en-US" smtClean="0"/>
              <a:t>2</a:t>
            </a:fld>
            <a:endParaRPr lang="en-US"/>
          </a:p>
        </p:txBody>
      </p:sp>
    </p:spTree>
    <p:extLst>
      <p:ext uri="{BB962C8B-B14F-4D97-AF65-F5344CB8AC3E}">
        <p14:creationId xmlns:p14="http://schemas.microsoft.com/office/powerpoint/2010/main" val="391941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3</a:t>
            </a:fld>
            <a:endParaRPr lang="en-US"/>
          </a:p>
        </p:txBody>
      </p:sp>
      <p:pic>
        <p:nvPicPr>
          <p:cNvPr id="6" name="Hình ảnh 5">
            <a:extLst>
              <a:ext uri="{FF2B5EF4-FFF2-40B4-BE49-F238E27FC236}">
                <a16:creationId xmlns:a16="http://schemas.microsoft.com/office/drawing/2014/main" id="{209DF932-F7A0-C4B5-F93A-47451CCF94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69"/>
            <a:ext cx="12192000" cy="6518608"/>
          </a:xfrm>
          <a:prstGeom prst="rect">
            <a:avLst/>
          </a:prstGeom>
        </p:spPr>
      </p:pic>
    </p:spTree>
    <p:extLst>
      <p:ext uri="{BB962C8B-B14F-4D97-AF65-F5344CB8AC3E}">
        <p14:creationId xmlns:p14="http://schemas.microsoft.com/office/powerpoint/2010/main" val="3668134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0536" y="1158238"/>
            <a:ext cx="9292046" cy="4924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7527" y="1158238"/>
            <a:ext cx="4682838"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    VẬT LIỆU GỐC ACRYLIC</a:t>
            </a:r>
          </a:p>
        </p:txBody>
      </p:sp>
      <p:sp>
        <p:nvSpPr>
          <p:cNvPr id="6" name="Parallelogram 5"/>
          <p:cNvSpPr/>
          <p:nvPr/>
        </p:nvSpPr>
        <p:spPr>
          <a:xfrm>
            <a:off x="997527" y="1404459"/>
            <a:ext cx="185453" cy="90053"/>
          </a:xfrm>
          <a:prstGeom prst="parallelogram">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endParaRPr>
          </a:p>
        </p:txBody>
      </p:sp>
      <p:sp>
        <p:nvSpPr>
          <p:cNvPr id="7" name="Parallelogram 6">
            <a:extLst>
              <a:ext uri="{FF2B5EF4-FFF2-40B4-BE49-F238E27FC236}">
                <a16:creationId xmlns:a16="http://schemas.microsoft.com/office/drawing/2014/main" id="{9C06584E-80A6-479A-A548-30D28FF88CC6}"/>
              </a:ext>
            </a:extLst>
          </p:cNvPr>
          <p:cNvSpPr/>
          <p:nvPr/>
        </p:nvSpPr>
        <p:spPr>
          <a:xfrm>
            <a:off x="720536" y="1972897"/>
            <a:ext cx="9292046"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KHÁI NIỆM  VẬT LIỆU CHỐNG THẤM GỐC  ACRYLIC</a:t>
            </a:r>
          </a:p>
        </p:txBody>
      </p:sp>
      <p:sp>
        <p:nvSpPr>
          <p:cNvPr id="8" name="Rounded Rectangle 7">
            <a:extLst>
              <a:ext uri="{FF2B5EF4-FFF2-40B4-BE49-F238E27FC236}">
                <a16:creationId xmlns:a16="http://schemas.microsoft.com/office/drawing/2014/main" id="{E0047829-DD48-4B98-83C4-B1C35D206D29}"/>
              </a:ext>
            </a:extLst>
          </p:cNvPr>
          <p:cNvSpPr/>
          <p:nvPr/>
        </p:nvSpPr>
        <p:spPr>
          <a:xfrm>
            <a:off x="720536" y="2838995"/>
            <a:ext cx="9459785" cy="230777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endParaRPr lang="en-US" b="1" dirty="0">
              <a:solidFill>
                <a:schemeClr val="tx1"/>
              </a:solidFill>
              <a:latin typeface="Times New Roman" pitchFamily="18" charset="0"/>
              <a:cs typeface="Times New Roman" pitchFamily="18" charset="0"/>
            </a:endParaRPr>
          </a:p>
          <a:p>
            <a:pPr lvl="0" algn="just">
              <a:lnSpc>
                <a:spcPct val="150000"/>
              </a:lnSpc>
            </a:pPr>
            <a:r>
              <a:rPr lang="en-US" dirty="0" err="1">
                <a:solidFill>
                  <a:schemeClr val="tx1"/>
                </a:solidFill>
                <a:latin typeface="Times New Roman" pitchFamily="18" charset="0"/>
                <a:cs typeface="Times New Roman" pitchFamily="18" charset="0"/>
              </a:rPr>
              <a:t>Chống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thấm</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gốc</a:t>
            </a:r>
            <a:r>
              <a:rPr lang="en-US" dirty="0">
                <a:solidFill>
                  <a:schemeClr val="tx1"/>
                </a:solidFill>
                <a:latin typeface="Times New Roman" pitchFamily="18" charset="0"/>
                <a:cs typeface="Times New Roman" pitchFamily="18" charset="0"/>
              </a:rPr>
              <a:t> Acrylic </a:t>
            </a:r>
            <a:r>
              <a:rPr lang="en-US" dirty="0" err="1">
                <a:solidFill>
                  <a:schemeClr val="tx1"/>
                </a:solidFill>
                <a:latin typeface="Times New Roman" pitchFamily="18" charset="0"/>
                <a:cs typeface="Times New Roman" pitchFamily="18" charset="0"/>
              </a:rPr>
              <a:t>là</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một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loại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nhựa</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làm</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từ</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Polyme</a:t>
            </a:r>
            <a:r>
              <a:rPr lang="en-US" dirty="0">
                <a:solidFill>
                  <a:schemeClr val="tx1"/>
                </a:solidFill>
                <a:latin typeface="Times New Roman" pitchFamily="18" charset="0"/>
                <a:cs typeface="Times New Roman" pitchFamily="18" charset="0"/>
              </a:rPr>
              <a:t> Acrylic </a:t>
            </a:r>
            <a:r>
              <a:rPr lang="en-US" dirty="0" err="1">
                <a:solidFill>
                  <a:schemeClr val="tx1"/>
                </a:solidFill>
                <a:latin typeface="Times New Roman" pitchFamily="18" charset="0"/>
                <a:cs typeface="Times New Roman" pitchFamily="18" charset="0"/>
              </a:rPr>
              <a:t>thông</a:t>
            </a:r>
            <a:r>
              <a:rPr lang="en-US" dirty="0">
                <a:solidFill>
                  <a:schemeClr val="tx1"/>
                </a:solidFill>
                <a:latin typeface="Times New Roman" pitchFamily="18" charset="0"/>
                <a:cs typeface="Times New Roman" pitchFamily="18" charset="0"/>
              </a:rPr>
              <a:t> qua </a:t>
            </a:r>
            <a:r>
              <a:rPr lang="en-US" dirty="0" err="1">
                <a:solidFill>
                  <a:schemeClr val="tx1"/>
                </a:solidFill>
                <a:latin typeface="Times New Roman" pitchFamily="18" charset="0"/>
                <a:cs typeface="Times New Roman" pitchFamily="18" charset="0"/>
              </a:rPr>
              <a:t>đoạn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tinh</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chế</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Hiện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có</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nhiều</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loại</a:t>
            </a:r>
            <a:r>
              <a:rPr lang="en-US" dirty="0">
                <a:solidFill>
                  <a:schemeClr val="tx1"/>
                </a:solidFill>
                <a:latin typeface="Times New Roman" pitchFamily="18" charset="0"/>
                <a:cs typeface="Times New Roman" pitchFamily="18" charset="0"/>
              </a:rPr>
              <a:t> Acrylic </a:t>
            </a:r>
            <a:r>
              <a:rPr lang="en-US" dirty="0" err="1">
                <a:solidFill>
                  <a:schemeClr val="tx1"/>
                </a:solidFill>
                <a:latin typeface="Times New Roman" pitchFamily="18" charset="0"/>
                <a:cs typeface="Times New Roman" pitchFamily="18" charset="0"/>
              </a:rPr>
              <a:t>với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mức</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độ</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pha</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chế</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khác</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nhau</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Lớp</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phủ</a:t>
            </a:r>
            <a:r>
              <a:rPr lang="en-US" dirty="0">
                <a:solidFill>
                  <a:schemeClr val="tx1"/>
                </a:solidFill>
                <a:latin typeface="Times New Roman" pitchFamily="18" charset="0"/>
                <a:cs typeface="Times New Roman" pitchFamily="18" charset="0"/>
              </a:rPr>
              <a:t> Acrylic </a:t>
            </a:r>
            <a:r>
              <a:rPr lang="en-US" dirty="0" err="1">
                <a:solidFill>
                  <a:schemeClr val="tx1"/>
                </a:solidFill>
                <a:latin typeface="Times New Roman" pitchFamily="18" charset="0"/>
                <a:cs typeface="Times New Roman" pitchFamily="18" charset="0"/>
              </a:rPr>
              <a:t>của</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Neotex</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là</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lớp</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chống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thấm</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một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thành</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phần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với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khả</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năng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kháng</a:t>
            </a:r>
            <a:r>
              <a:rPr lang="en-US" dirty="0">
                <a:solidFill>
                  <a:schemeClr val="tx1"/>
                </a:solidFill>
                <a:latin typeface="Times New Roman" pitchFamily="18" charset="0"/>
                <a:cs typeface="Times New Roman" pitchFamily="18" charset="0"/>
              </a:rPr>
              <a:t> UV </a:t>
            </a:r>
            <a:r>
              <a:rPr lang="en-US" dirty="0" err="1">
                <a:solidFill>
                  <a:schemeClr val="tx1"/>
                </a:solidFill>
                <a:latin typeface="Times New Roman" pitchFamily="18" charset="0"/>
                <a:cs typeface="Times New Roman" pitchFamily="18" charset="0"/>
              </a:rPr>
              <a:t>tuyệt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vời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độ</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giãn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dài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cao</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khả</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năng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chống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lại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dải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nhiệt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rộng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và</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chống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thấm</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rất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tốt</a:t>
            </a:r>
            <a:r>
              <a:rPr lang="en-US" dirty="0">
                <a:solidFill>
                  <a:schemeClr val="tx1"/>
                </a:solidFill>
                <a:latin typeface="Times New Roman" pitchFamily="18" charset="0"/>
                <a:cs typeface="Times New Roman" pitchFamily="18" charset="0"/>
              </a:rPr>
              <a:t>.</a:t>
            </a:r>
          </a:p>
          <a:p>
            <a:pPr lvl="0"/>
            <a:endParaRPr lang="vi-VN" sz="2000" dirty="0">
              <a:latin typeface="Times New Roman" pitchFamily="18" charset="0"/>
              <a:cs typeface="Times New Roman" pitchFamily="18" charset="0"/>
            </a:endParaRPr>
          </a:p>
        </p:txBody>
      </p:sp>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4</a:t>
            </a:fld>
            <a:endParaRPr lang="en-US"/>
          </a:p>
        </p:txBody>
      </p:sp>
    </p:spTree>
    <p:extLst>
      <p:ext uri="{BB962C8B-B14F-4D97-AF65-F5344CB8AC3E}">
        <p14:creationId xmlns:p14="http://schemas.microsoft.com/office/powerpoint/2010/main" val="16198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ỗ dành sẵn cho Số hiệu Bản chiếu 3">
            <a:extLst>
              <a:ext uri="{FF2B5EF4-FFF2-40B4-BE49-F238E27FC236}">
                <a16:creationId xmlns:a16="http://schemas.microsoft.com/office/drawing/2014/main" id="{5037399C-46C7-2B6B-6BE9-6408F95E35BA}"/>
              </a:ext>
            </a:extLst>
          </p:cNvPr>
          <p:cNvSpPr>
            <a:spLocks noGrp="1"/>
          </p:cNvSpPr>
          <p:nvPr>
            <p:ph type="sldNum" sz="quarter" idx="12"/>
          </p:nvPr>
        </p:nvSpPr>
        <p:spPr>
          <a:xfrm>
            <a:off x="8789436" y="6492875"/>
            <a:ext cx="2743200" cy="365125"/>
          </a:xfrm>
        </p:spPr>
        <p:txBody>
          <a:bodyPr/>
          <a:lstStyle/>
          <a:p>
            <a:fld id="{0D73C79B-82CF-47D8-A911-EA90D1133969}" type="slidenum">
              <a:rPr lang="en-US" smtClean="0"/>
              <a:t>5</a:t>
            </a:fld>
            <a:endParaRPr lang="en-US"/>
          </a:p>
        </p:txBody>
      </p:sp>
      <p:sp>
        <p:nvSpPr>
          <p:cNvPr id="5" name="Rectangle 6">
            <a:extLst>
              <a:ext uri="{FF2B5EF4-FFF2-40B4-BE49-F238E27FC236}">
                <a16:creationId xmlns:a16="http://schemas.microsoft.com/office/drawing/2014/main" id="{7993EF6A-A78A-1762-B2D9-875A245C62E0}"/>
              </a:ext>
            </a:extLst>
          </p:cNvPr>
          <p:cNvSpPr/>
          <p:nvPr/>
        </p:nvSpPr>
        <p:spPr>
          <a:xfrm>
            <a:off x="838200" y="975359"/>
            <a:ext cx="10657114" cy="44627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6" name="TextBox 7">
            <a:extLst>
              <a:ext uri="{FF2B5EF4-FFF2-40B4-BE49-F238E27FC236}">
                <a16:creationId xmlns:a16="http://schemas.microsoft.com/office/drawing/2014/main" id="{A5CF67AB-9D79-6A03-6F42-791374E9F624}"/>
              </a:ext>
            </a:extLst>
          </p:cNvPr>
          <p:cNvSpPr txBox="1"/>
          <p:nvPr/>
        </p:nvSpPr>
        <p:spPr>
          <a:xfrm>
            <a:off x="976695" y="1021524"/>
            <a:ext cx="901505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ỨNG DỤNG CHỐNG THẤM  CHO CÁC HẠNG MỤC</a:t>
            </a:r>
          </a:p>
        </p:txBody>
      </p:sp>
      <p:graphicFrame>
        <p:nvGraphicFramePr>
          <p:cNvPr id="14" name="Bảng 13">
            <a:extLst>
              <a:ext uri="{FF2B5EF4-FFF2-40B4-BE49-F238E27FC236}">
                <a16:creationId xmlns:a16="http://schemas.microsoft.com/office/drawing/2014/main" id="{87724820-BB9E-E0FF-98C2-A6B446AD0787}"/>
              </a:ext>
            </a:extLst>
          </p:cNvPr>
          <p:cNvGraphicFramePr>
            <a:graphicFrameLocks noGrp="1"/>
          </p:cNvGraphicFramePr>
          <p:nvPr>
            <p:extLst>
              <p:ext uri="{D42A27DB-BD31-4B8C-83A1-F6EECF244321}">
                <p14:modId xmlns:p14="http://schemas.microsoft.com/office/powerpoint/2010/main" val="668622844"/>
              </p:ext>
            </p:extLst>
          </p:nvPr>
        </p:nvGraphicFramePr>
        <p:xfrm>
          <a:off x="838200" y="1593736"/>
          <a:ext cx="10657114" cy="4266045"/>
        </p:xfrm>
        <a:graphic>
          <a:graphicData uri="http://schemas.openxmlformats.org/drawingml/2006/table">
            <a:tbl>
              <a:tblPr firstRow="1" bandRow="1">
                <a:tableStyleId>{5C22544A-7EE6-4342-B048-85BDC9FD1C3A}</a:tableStyleId>
              </a:tblPr>
              <a:tblGrid>
                <a:gridCol w="2162412">
                  <a:extLst>
                    <a:ext uri="{9D8B030D-6E8A-4147-A177-3AD203B41FA5}">
                      <a16:colId xmlns:a16="http://schemas.microsoft.com/office/drawing/2014/main" val="3644810338"/>
                    </a:ext>
                  </a:extLst>
                </a:gridCol>
                <a:gridCol w="1552727">
                  <a:extLst>
                    <a:ext uri="{9D8B030D-6E8A-4147-A177-3AD203B41FA5}">
                      <a16:colId xmlns:a16="http://schemas.microsoft.com/office/drawing/2014/main" val="289595153"/>
                    </a:ext>
                  </a:extLst>
                </a:gridCol>
                <a:gridCol w="1604865">
                  <a:extLst>
                    <a:ext uri="{9D8B030D-6E8A-4147-A177-3AD203B41FA5}">
                      <a16:colId xmlns:a16="http://schemas.microsoft.com/office/drawing/2014/main" val="3393365054"/>
                    </a:ext>
                  </a:extLst>
                </a:gridCol>
                <a:gridCol w="1558212">
                  <a:extLst>
                    <a:ext uri="{9D8B030D-6E8A-4147-A177-3AD203B41FA5}">
                      <a16:colId xmlns:a16="http://schemas.microsoft.com/office/drawing/2014/main" val="2861314731"/>
                    </a:ext>
                  </a:extLst>
                </a:gridCol>
                <a:gridCol w="2118049">
                  <a:extLst>
                    <a:ext uri="{9D8B030D-6E8A-4147-A177-3AD203B41FA5}">
                      <a16:colId xmlns:a16="http://schemas.microsoft.com/office/drawing/2014/main" val="2256918971"/>
                    </a:ext>
                  </a:extLst>
                </a:gridCol>
                <a:gridCol w="1660849">
                  <a:extLst>
                    <a:ext uri="{9D8B030D-6E8A-4147-A177-3AD203B41FA5}">
                      <a16:colId xmlns:a16="http://schemas.microsoft.com/office/drawing/2014/main" val="1606176573"/>
                    </a:ext>
                  </a:extLst>
                </a:gridCol>
              </a:tblGrid>
              <a:tr h="674901">
                <a:tc>
                  <a:txBody>
                    <a:bodyPr/>
                    <a:lstStyle/>
                    <a:p>
                      <a:pPr algn="ctr"/>
                      <a:r>
                        <a:rPr lang="en-US" sz="1750" dirty="0">
                          <a:latin typeface="Times New Roman" panose="02020603050405020304" pitchFamily="18" charset="0"/>
                          <a:cs typeface="Times New Roman" panose="02020603050405020304" pitchFamily="18" charset="0"/>
                        </a:rPr>
                        <a:t>HẠNG MỤC</a:t>
                      </a:r>
                    </a:p>
                  </a:txBody>
                  <a:tcPr anchor="ctr"/>
                </a:tc>
                <a:tc>
                  <a:txBody>
                    <a:bodyPr/>
                    <a:lstStyle/>
                    <a:p>
                      <a:pPr algn="ctr"/>
                      <a:r>
                        <a:rPr lang="en-US" sz="1750" dirty="0">
                          <a:latin typeface="Times New Roman" panose="02020603050405020304" pitchFamily="18" charset="0"/>
                          <a:cs typeface="Times New Roman" panose="02020603050405020304" pitchFamily="18" charset="0"/>
                        </a:rPr>
                        <a:t>GỐC</a:t>
                      </a:r>
                    </a:p>
                    <a:p>
                      <a:pPr algn="ctr"/>
                      <a:r>
                        <a:rPr lang="en-US" sz="1750" dirty="0">
                          <a:latin typeface="Times New Roman" panose="02020603050405020304" pitchFamily="18" charset="0"/>
                          <a:cs typeface="Times New Roman" panose="02020603050405020304" pitchFamily="18" charset="0"/>
                        </a:rPr>
                        <a:t> XI MĂNG</a:t>
                      </a:r>
                    </a:p>
                  </a:txBody>
                  <a:tcPr anchor="ctr"/>
                </a:tc>
                <a:tc>
                  <a:txBody>
                    <a:bodyPr/>
                    <a:lstStyle/>
                    <a:p>
                      <a:pPr algn="ctr"/>
                      <a:r>
                        <a:rPr lang="en-US" sz="1750" dirty="0">
                          <a:latin typeface="Times New Roman" panose="02020603050405020304" pitchFamily="18" charset="0"/>
                          <a:cs typeface="Times New Roman" panose="02020603050405020304" pitchFamily="18" charset="0"/>
                        </a:rPr>
                        <a:t>GỐC BITUM</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50" dirty="0">
                          <a:latin typeface="Times New Roman" panose="02020603050405020304" pitchFamily="18" charset="0"/>
                          <a:cs typeface="Times New Roman" panose="02020603050405020304" pitchFamily="18" charset="0"/>
                        </a:rPr>
                        <a:t>GỐC ACRYLIC</a:t>
                      </a:r>
                    </a:p>
                    <a:p>
                      <a:pPr algn="ctr"/>
                      <a:endParaRPr lang="en-US" sz="1750" dirty="0">
                        <a:latin typeface="Times New Roman" panose="02020603050405020304" pitchFamily="18" charset="0"/>
                        <a:cs typeface="Times New Roman" panose="02020603050405020304" pitchFamily="18" charset="0"/>
                      </a:endParaRPr>
                    </a:p>
                  </a:txBody>
                  <a:tcPr anchor="ctr"/>
                </a:tc>
                <a:tc>
                  <a:txBody>
                    <a:bodyPr/>
                    <a:lstStyle/>
                    <a:p>
                      <a:pPr algn="ctr"/>
                      <a:r>
                        <a:rPr lang="en-US" sz="1750" dirty="0">
                          <a:latin typeface="Times New Roman" panose="02020603050405020304" pitchFamily="18" charset="0"/>
                          <a:cs typeface="Times New Roman" panose="02020603050405020304" pitchFamily="18" charset="0"/>
                        </a:rPr>
                        <a:t>GỐC POLYURETHANE</a:t>
                      </a:r>
                    </a:p>
                  </a:txBody>
                  <a:tcPr anchor="ctr"/>
                </a:tc>
                <a:tc>
                  <a:txBody>
                    <a:bodyPr/>
                    <a:lstStyle/>
                    <a:p>
                      <a:pPr algn="ctr"/>
                      <a:r>
                        <a:rPr lang="en-US" sz="1750" dirty="0">
                          <a:latin typeface="Times New Roman" panose="02020603050405020304" pitchFamily="18" charset="0"/>
                          <a:cs typeface="Times New Roman" panose="02020603050405020304" pitchFamily="18" charset="0"/>
                        </a:rPr>
                        <a:t>GỐC POLYUREA</a:t>
                      </a:r>
                    </a:p>
                  </a:txBody>
                  <a:tcPr anchor="ctr"/>
                </a:tc>
                <a:extLst>
                  <a:ext uri="{0D108BD9-81ED-4DB2-BD59-A6C34878D82A}">
                    <a16:rowId xmlns:a16="http://schemas.microsoft.com/office/drawing/2014/main" val="739009299"/>
                  </a:ext>
                </a:extLst>
              </a:tr>
              <a:tr h="674901">
                <a:tc>
                  <a:txBody>
                    <a:bodyPr/>
                    <a:lstStyle/>
                    <a:p>
                      <a:r>
                        <a:rPr lang="en-US" b="1" dirty="0">
                          <a:latin typeface="Times New Roman" panose="02020603050405020304" pitchFamily="18" charset="0"/>
                          <a:cs typeface="Times New Roman" panose="02020603050405020304" pitchFamily="18" charset="0"/>
                        </a:rPr>
                        <a:t>MÁI</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472290725"/>
                  </a:ext>
                </a:extLst>
              </a:tr>
              <a:tr h="674901">
                <a:tc>
                  <a:txBody>
                    <a:bodyPr/>
                    <a:lstStyle/>
                    <a:p>
                      <a:r>
                        <a:rPr lang="en-US" b="1" dirty="0">
                          <a:latin typeface="Times New Roman" panose="02020603050405020304" pitchFamily="18" charset="0"/>
                          <a:cs typeface="Times New Roman" panose="02020603050405020304" pitchFamily="18" charset="0"/>
                        </a:rPr>
                        <a:t>TƯỜNG ĐỨNG</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269434652"/>
                  </a:ext>
                </a:extLst>
              </a:tr>
              <a:tr h="6749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Times New Roman" panose="02020603050405020304" pitchFamily="18" charset="0"/>
                          <a:cs typeface="Times New Roman" panose="02020603050405020304" pitchFamily="18" charset="0"/>
                        </a:rPr>
                        <a:t>KHU ẨM ƯỚT, WC</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562145600"/>
                  </a:ext>
                </a:extLst>
              </a:tr>
              <a:tr h="674901">
                <a:tc>
                  <a:txBody>
                    <a:bodyPr/>
                    <a:lstStyle/>
                    <a:p>
                      <a:r>
                        <a:rPr lang="en-US" b="1" dirty="0">
                          <a:latin typeface="Times New Roman" panose="02020603050405020304" pitchFamily="18" charset="0"/>
                          <a:cs typeface="Times New Roman" panose="02020603050405020304" pitchFamily="18" charset="0"/>
                        </a:rPr>
                        <a:t>BỂ</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462065410"/>
                  </a:ext>
                </a:extLst>
              </a:tr>
              <a:tr h="674901">
                <a:tc>
                  <a:txBody>
                    <a:bodyPr/>
                    <a:lstStyle/>
                    <a:p>
                      <a:r>
                        <a:rPr lang="en-US" b="1" dirty="0">
                          <a:latin typeface="Times New Roman" panose="02020603050405020304" pitchFamily="18" charset="0"/>
                          <a:cs typeface="Times New Roman" panose="02020603050405020304" pitchFamily="18" charset="0"/>
                        </a:rPr>
                        <a:t>TẦNG HẦM</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793363066"/>
                  </a:ext>
                </a:extLst>
              </a:tr>
            </a:tbl>
          </a:graphicData>
        </a:graphic>
      </p:graphicFrame>
      <p:pic>
        <p:nvPicPr>
          <p:cNvPr id="10" name="Hình ảnh 9">
            <a:extLst>
              <a:ext uri="{FF2B5EF4-FFF2-40B4-BE49-F238E27FC236}">
                <a16:creationId xmlns:a16="http://schemas.microsoft.com/office/drawing/2014/main" id="{6CA3A533-7E35-6E1E-4D33-7B988B4E25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8979" y="2579740"/>
            <a:ext cx="466532" cy="466532"/>
          </a:xfrm>
          <a:prstGeom prst="rect">
            <a:avLst/>
          </a:prstGeom>
        </p:spPr>
      </p:pic>
      <p:pic>
        <p:nvPicPr>
          <p:cNvPr id="50" name="Hình ảnh 49">
            <a:extLst>
              <a:ext uri="{FF2B5EF4-FFF2-40B4-BE49-F238E27FC236}">
                <a16:creationId xmlns:a16="http://schemas.microsoft.com/office/drawing/2014/main" id="{17E6D6AB-670F-60F0-1D97-265A21B605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8979" y="3986494"/>
            <a:ext cx="466532" cy="466532"/>
          </a:xfrm>
          <a:prstGeom prst="rect">
            <a:avLst/>
          </a:prstGeom>
        </p:spPr>
      </p:pic>
      <p:pic>
        <p:nvPicPr>
          <p:cNvPr id="51" name="Hình ảnh 50">
            <a:extLst>
              <a:ext uri="{FF2B5EF4-FFF2-40B4-BE49-F238E27FC236}">
                <a16:creationId xmlns:a16="http://schemas.microsoft.com/office/drawing/2014/main" id="{A62A01D5-DA49-A6FC-24E5-4035DB8292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8979" y="4625127"/>
            <a:ext cx="466532" cy="466532"/>
          </a:xfrm>
          <a:prstGeom prst="rect">
            <a:avLst/>
          </a:prstGeom>
        </p:spPr>
      </p:pic>
      <p:pic>
        <p:nvPicPr>
          <p:cNvPr id="52" name="Hình ảnh 51">
            <a:extLst>
              <a:ext uri="{FF2B5EF4-FFF2-40B4-BE49-F238E27FC236}">
                <a16:creationId xmlns:a16="http://schemas.microsoft.com/office/drawing/2014/main" id="{EF76C832-5E28-7855-BC75-564232B49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8979" y="5263760"/>
            <a:ext cx="466532" cy="466532"/>
          </a:xfrm>
          <a:prstGeom prst="rect">
            <a:avLst/>
          </a:prstGeom>
        </p:spPr>
      </p:pic>
      <p:pic>
        <p:nvPicPr>
          <p:cNvPr id="53" name="Hình ảnh 52">
            <a:extLst>
              <a:ext uri="{FF2B5EF4-FFF2-40B4-BE49-F238E27FC236}">
                <a16:creationId xmlns:a16="http://schemas.microsoft.com/office/drawing/2014/main" id="{B473DD81-056E-A790-7422-9CB872B28D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2979" y="2579740"/>
            <a:ext cx="466532" cy="466532"/>
          </a:xfrm>
          <a:prstGeom prst="rect">
            <a:avLst/>
          </a:prstGeom>
        </p:spPr>
      </p:pic>
      <p:pic>
        <p:nvPicPr>
          <p:cNvPr id="54" name="Hình ảnh 53">
            <a:extLst>
              <a:ext uri="{FF2B5EF4-FFF2-40B4-BE49-F238E27FC236}">
                <a16:creationId xmlns:a16="http://schemas.microsoft.com/office/drawing/2014/main" id="{C285BE31-3D0B-7071-015D-A2E01A5E4B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2979" y="3986494"/>
            <a:ext cx="466532" cy="466532"/>
          </a:xfrm>
          <a:prstGeom prst="rect">
            <a:avLst/>
          </a:prstGeom>
        </p:spPr>
      </p:pic>
      <p:pic>
        <p:nvPicPr>
          <p:cNvPr id="56" name="Hình ảnh 55">
            <a:extLst>
              <a:ext uri="{FF2B5EF4-FFF2-40B4-BE49-F238E27FC236}">
                <a16:creationId xmlns:a16="http://schemas.microsoft.com/office/drawing/2014/main" id="{085AF7DA-8B07-76A7-B68D-34B2A01F6D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2979" y="5263760"/>
            <a:ext cx="466532" cy="466532"/>
          </a:xfrm>
          <a:prstGeom prst="rect">
            <a:avLst/>
          </a:prstGeom>
        </p:spPr>
      </p:pic>
      <p:pic>
        <p:nvPicPr>
          <p:cNvPr id="57" name="Hình ảnh 56">
            <a:extLst>
              <a:ext uri="{FF2B5EF4-FFF2-40B4-BE49-F238E27FC236}">
                <a16:creationId xmlns:a16="http://schemas.microsoft.com/office/drawing/2014/main" id="{60DCF3C4-899E-564F-BFB9-0C31F050D9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6290" y="2579740"/>
            <a:ext cx="466532" cy="466532"/>
          </a:xfrm>
          <a:prstGeom prst="rect">
            <a:avLst/>
          </a:prstGeom>
        </p:spPr>
      </p:pic>
      <p:pic>
        <p:nvPicPr>
          <p:cNvPr id="58" name="Hình ảnh 57">
            <a:extLst>
              <a:ext uri="{FF2B5EF4-FFF2-40B4-BE49-F238E27FC236}">
                <a16:creationId xmlns:a16="http://schemas.microsoft.com/office/drawing/2014/main" id="{38B355F6-6FC2-6144-E47C-D8348D234B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7175" y="3298542"/>
            <a:ext cx="466532" cy="466532"/>
          </a:xfrm>
          <a:prstGeom prst="rect">
            <a:avLst/>
          </a:prstGeom>
        </p:spPr>
      </p:pic>
      <p:pic>
        <p:nvPicPr>
          <p:cNvPr id="61" name="Hình ảnh 60">
            <a:extLst>
              <a:ext uri="{FF2B5EF4-FFF2-40B4-BE49-F238E27FC236}">
                <a16:creationId xmlns:a16="http://schemas.microsoft.com/office/drawing/2014/main" id="{6CF74834-74A0-2C5F-27F6-FBA1931B23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8200" y="2579740"/>
            <a:ext cx="466532" cy="466532"/>
          </a:xfrm>
          <a:prstGeom prst="rect">
            <a:avLst/>
          </a:prstGeom>
        </p:spPr>
      </p:pic>
      <p:pic>
        <p:nvPicPr>
          <p:cNvPr id="62" name="Hình ảnh 61">
            <a:extLst>
              <a:ext uri="{FF2B5EF4-FFF2-40B4-BE49-F238E27FC236}">
                <a16:creationId xmlns:a16="http://schemas.microsoft.com/office/drawing/2014/main" id="{5E5FECE6-1856-6D51-26DB-69AB9C1B47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8200" y="3986494"/>
            <a:ext cx="466532" cy="466532"/>
          </a:xfrm>
          <a:prstGeom prst="rect">
            <a:avLst/>
          </a:prstGeom>
        </p:spPr>
      </p:pic>
      <p:pic>
        <p:nvPicPr>
          <p:cNvPr id="65" name="Hình ảnh 64">
            <a:extLst>
              <a:ext uri="{FF2B5EF4-FFF2-40B4-BE49-F238E27FC236}">
                <a16:creationId xmlns:a16="http://schemas.microsoft.com/office/drawing/2014/main" id="{332235C7-4C22-5BA1-0375-C87ECE49A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1409" y="2579740"/>
            <a:ext cx="466532" cy="466532"/>
          </a:xfrm>
          <a:prstGeom prst="rect">
            <a:avLst/>
          </a:prstGeom>
        </p:spPr>
      </p:pic>
      <p:pic>
        <p:nvPicPr>
          <p:cNvPr id="66" name="Hình ảnh 65">
            <a:extLst>
              <a:ext uri="{FF2B5EF4-FFF2-40B4-BE49-F238E27FC236}">
                <a16:creationId xmlns:a16="http://schemas.microsoft.com/office/drawing/2014/main" id="{C8EE0D67-122E-C3E7-0990-148BDC5E32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1409" y="3986494"/>
            <a:ext cx="466532" cy="466532"/>
          </a:xfrm>
          <a:prstGeom prst="rect">
            <a:avLst/>
          </a:prstGeom>
        </p:spPr>
      </p:pic>
      <p:pic>
        <p:nvPicPr>
          <p:cNvPr id="67" name="Hình ảnh 66">
            <a:extLst>
              <a:ext uri="{FF2B5EF4-FFF2-40B4-BE49-F238E27FC236}">
                <a16:creationId xmlns:a16="http://schemas.microsoft.com/office/drawing/2014/main" id="{F7CB7B26-40C0-F142-3D48-1CF83A1D3A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1409" y="4625127"/>
            <a:ext cx="466532" cy="466532"/>
          </a:xfrm>
          <a:prstGeom prst="rect">
            <a:avLst/>
          </a:prstGeom>
        </p:spPr>
      </p:pic>
      <p:pic>
        <p:nvPicPr>
          <p:cNvPr id="68" name="Hình ảnh 67">
            <a:extLst>
              <a:ext uri="{FF2B5EF4-FFF2-40B4-BE49-F238E27FC236}">
                <a16:creationId xmlns:a16="http://schemas.microsoft.com/office/drawing/2014/main" id="{C95EF19F-6058-85DC-CE39-EFB0C7163B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1409" y="5263760"/>
            <a:ext cx="466532" cy="466532"/>
          </a:xfrm>
          <a:prstGeom prst="rect">
            <a:avLst/>
          </a:prstGeom>
        </p:spPr>
      </p:pic>
      <p:pic>
        <p:nvPicPr>
          <p:cNvPr id="69" name="Hình ảnh 68">
            <a:extLst>
              <a:ext uri="{FF2B5EF4-FFF2-40B4-BE49-F238E27FC236}">
                <a16:creationId xmlns:a16="http://schemas.microsoft.com/office/drawing/2014/main" id="{A759CB25-53BD-6841-3B34-9173F619E9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1409" y="3283117"/>
            <a:ext cx="466532" cy="466532"/>
          </a:xfrm>
          <a:prstGeom prst="rect">
            <a:avLst/>
          </a:prstGeom>
        </p:spPr>
      </p:pic>
    </p:spTree>
    <p:extLst>
      <p:ext uri="{BB962C8B-B14F-4D97-AF65-F5344CB8AC3E}">
        <p14:creationId xmlns:p14="http://schemas.microsoft.com/office/powerpoint/2010/main" val="300864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3">
            <a:extLst>
              <a:ext uri="{FF2B5EF4-FFF2-40B4-BE49-F238E27FC236}">
                <a16:creationId xmlns:a16="http://schemas.microsoft.com/office/drawing/2014/main" id="{8D3108BD-0BC3-45F3-B838-3066174B598E}"/>
              </a:ext>
            </a:extLst>
          </p:cNvPr>
          <p:cNvSpPr/>
          <p:nvPr/>
        </p:nvSpPr>
        <p:spPr>
          <a:xfrm>
            <a:off x="422564" y="1115874"/>
            <a:ext cx="5908568" cy="364160"/>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000" b="1" dirty="0">
                <a:latin typeface="Times New Roman" panose="02020603050405020304" pitchFamily="18" charset="0"/>
                <a:cs typeface="Times New Roman" panose="02020603050405020304" pitchFamily="18" charset="0"/>
              </a:rPr>
              <a:t>HỆ THỐNG VẬT LIỆU</a:t>
            </a:r>
          </a:p>
        </p:txBody>
      </p:sp>
      <p:sp>
        <p:nvSpPr>
          <p:cNvPr id="2" name="Pentagon 1"/>
          <p:cNvSpPr/>
          <p:nvPr/>
        </p:nvSpPr>
        <p:spPr>
          <a:xfrm>
            <a:off x="870856" y="1916974"/>
            <a:ext cx="2558144" cy="662940"/>
          </a:xfrm>
          <a:prstGeom prst="homePlate">
            <a:avLst/>
          </a:prstGeom>
        </p:spPr>
        <p:style>
          <a:lnRef idx="1">
            <a:schemeClr val="accent3"/>
          </a:lnRef>
          <a:fillRef idx="1001">
            <a:schemeClr val="lt2"/>
          </a:fillRef>
          <a:effectRef idx="1">
            <a:schemeClr val="accent3"/>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3" name="TextBox 2"/>
          <p:cNvSpPr txBox="1"/>
          <p:nvPr/>
        </p:nvSpPr>
        <p:spPr>
          <a:xfrm>
            <a:off x="1006930" y="3016854"/>
            <a:ext cx="1894697"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GỐC VẬT LIỆU</a:t>
            </a:r>
          </a:p>
        </p:txBody>
      </p:sp>
      <p:sp>
        <p:nvSpPr>
          <p:cNvPr id="15" name="Pentagon 14"/>
          <p:cNvSpPr/>
          <p:nvPr/>
        </p:nvSpPr>
        <p:spPr>
          <a:xfrm>
            <a:off x="870856" y="3022450"/>
            <a:ext cx="2558144" cy="662940"/>
          </a:xfrm>
          <a:prstGeom prst="homePlate">
            <a:avLst/>
          </a:prstGeom>
        </p:spPr>
        <p:style>
          <a:lnRef idx="1">
            <a:schemeClr val="accent3"/>
          </a:lnRef>
          <a:fillRef idx="1001">
            <a:schemeClr val="lt2"/>
          </a:fillRef>
          <a:effectRef idx="1">
            <a:schemeClr val="accent3"/>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16" name="TextBox 15"/>
          <p:cNvSpPr txBox="1"/>
          <p:nvPr/>
        </p:nvSpPr>
        <p:spPr>
          <a:xfrm>
            <a:off x="1202579" y="2063778"/>
            <a:ext cx="1894697"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GỐC VẬT LIỆU</a:t>
            </a:r>
          </a:p>
        </p:txBody>
      </p:sp>
      <p:sp>
        <p:nvSpPr>
          <p:cNvPr id="17" name="TextBox 16"/>
          <p:cNvSpPr txBox="1"/>
          <p:nvPr/>
        </p:nvSpPr>
        <p:spPr>
          <a:xfrm>
            <a:off x="1143004" y="3166456"/>
            <a:ext cx="1894697"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VẬT LIỆU CHÍNH</a:t>
            </a:r>
          </a:p>
        </p:txBody>
      </p:sp>
      <p:sp>
        <p:nvSpPr>
          <p:cNvPr id="18" name="TextBox 17"/>
          <p:cNvSpPr txBox="1"/>
          <p:nvPr/>
        </p:nvSpPr>
        <p:spPr>
          <a:xfrm>
            <a:off x="1006930" y="4103510"/>
            <a:ext cx="1894697"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GỐC VẬT LIỆU</a:t>
            </a:r>
          </a:p>
        </p:txBody>
      </p:sp>
      <p:sp>
        <p:nvSpPr>
          <p:cNvPr id="19" name="Pentagon 18"/>
          <p:cNvSpPr/>
          <p:nvPr/>
        </p:nvSpPr>
        <p:spPr>
          <a:xfrm>
            <a:off x="870856" y="4109106"/>
            <a:ext cx="2558144" cy="662940"/>
          </a:xfrm>
          <a:prstGeom prst="homePlate">
            <a:avLst/>
          </a:prstGeom>
        </p:spPr>
        <p:style>
          <a:lnRef idx="1">
            <a:schemeClr val="accent3"/>
          </a:lnRef>
          <a:fillRef idx="1001">
            <a:schemeClr val="lt2"/>
          </a:fillRef>
          <a:effectRef idx="1">
            <a:schemeClr val="accent3"/>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20" name="TextBox 19"/>
          <p:cNvSpPr txBox="1"/>
          <p:nvPr/>
        </p:nvSpPr>
        <p:spPr>
          <a:xfrm>
            <a:off x="1143004" y="4253112"/>
            <a:ext cx="1894697"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VẬT LIỆU LÓT</a:t>
            </a:r>
          </a:p>
        </p:txBody>
      </p:sp>
      <p:sp>
        <p:nvSpPr>
          <p:cNvPr id="21" name="TextBox 20"/>
          <p:cNvSpPr txBox="1"/>
          <p:nvPr/>
        </p:nvSpPr>
        <p:spPr>
          <a:xfrm>
            <a:off x="1006930" y="5179884"/>
            <a:ext cx="1894697"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GỐC VẬT LIỆU</a:t>
            </a:r>
          </a:p>
        </p:txBody>
      </p:sp>
      <p:sp>
        <p:nvSpPr>
          <p:cNvPr id="22" name="Pentagon 21"/>
          <p:cNvSpPr/>
          <p:nvPr/>
        </p:nvSpPr>
        <p:spPr>
          <a:xfrm>
            <a:off x="870856" y="5185480"/>
            <a:ext cx="2558144" cy="662940"/>
          </a:xfrm>
          <a:prstGeom prst="homePlate">
            <a:avLst/>
          </a:prstGeom>
        </p:spPr>
        <p:style>
          <a:lnRef idx="1">
            <a:schemeClr val="accent3"/>
          </a:lnRef>
          <a:fillRef idx="1001">
            <a:schemeClr val="lt2"/>
          </a:fillRef>
          <a:effectRef idx="1">
            <a:schemeClr val="accent3"/>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23" name="TextBox 22"/>
          <p:cNvSpPr txBox="1"/>
          <p:nvPr/>
        </p:nvSpPr>
        <p:spPr>
          <a:xfrm>
            <a:off x="1143004" y="5329486"/>
            <a:ext cx="1894697"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VẬT LIỆU PHỤ</a:t>
            </a:r>
          </a:p>
        </p:txBody>
      </p:sp>
      <p:sp>
        <p:nvSpPr>
          <p:cNvPr id="24" name="Rounded Rectangle 23"/>
          <p:cNvSpPr/>
          <p:nvPr/>
        </p:nvSpPr>
        <p:spPr>
          <a:xfrm>
            <a:off x="6453051" y="1909354"/>
            <a:ext cx="2490652" cy="6629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Times New Roman" panose="02020603050405020304" pitchFamily="18" charset="0"/>
                <a:cs typeface="Times New Roman" panose="02020603050405020304" pitchFamily="18" charset="0"/>
              </a:rPr>
              <a:t>ACRYLIC HỆ NƯỚC</a:t>
            </a:r>
          </a:p>
        </p:txBody>
      </p:sp>
      <p:sp>
        <p:nvSpPr>
          <p:cNvPr id="28" name="Rounded Rectangle 27"/>
          <p:cNvSpPr/>
          <p:nvPr/>
        </p:nvSpPr>
        <p:spPr>
          <a:xfrm>
            <a:off x="3937947" y="3166456"/>
            <a:ext cx="1634342" cy="51893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29" name="Rounded Rectangle 28"/>
          <p:cNvSpPr/>
          <p:nvPr/>
        </p:nvSpPr>
        <p:spPr>
          <a:xfrm>
            <a:off x="5859781" y="3173782"/>
            <a:ext cx="1673133" cy="51893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30" name="Rounded Rectangle 29"/>
          <p:cNvSpPr/>
          <p:nvPr/>
        </p:nvSpPr>
        <p:spPr>
          <a:xfrm>
            <a:off x="7814509" y="3176090"/>
            <a:ext cx="1663342" cy="51893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cxnSp>
        <p:nvCxnSpPr>
          <p:cNvPr id="34" name="Straight Connector 33"/>
          <p:cNvCxnSpPr/>
          <p:nvPr/>
        </p:nvCxnSpPr>
        <p:spPr>
          <a:xfrm flipH="1">
            <a:off x="7689668" y="2927169"/>
            <a:ext cx="870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5164184" y="2927169"/>
            <a:ext cx="53668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164182" y="2927169"/>
            <a:ext cx="3" cy="2392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endCxn id="30" idx="0"/>
          </p:cNvCxnSpPr>
          <p:nvPr/>
        </p:nvCxnSpPr>
        <p:spPr>
          <a:xfrm>
            <a:off x="8646180" y="2945799"/>
            <a:ext cx="0" cy="230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24" idx="2"/>
          </p:cNvCxnSpPr>
          <p:nvPr/>
        </p:nvCxnSpPr>
        <p:spPr>
          <a:xfrm>
            <a:off x="7698377" y="2572294"/>
            <a:ext cx="0" cy="354875"/>
          </a:xfrm>
          <a:prstGeom prst="line">
            <a:avLst/>
          </a:prstGeom>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4087823" y="3258021"/>
            <a:ext cx="1689463"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Silatex</a:t>
            </a:r>
            <a:r>
              <a:rPr lang="en-US" sz="1600" dirty="0">
                <a:latin typeface="Times New Roman" panose="02020603050405020304" pitchFamily="18" charset="0"/>
                <a:cs typeface="Times New Roman" panose="02020603050405020304" pitchFamily="18" charset="0"/>
              </a:rPr>
              <a:t>® Super</a:t>
            </a:r>
          </a:p>
        </p:txBody>
      </p:sp>
      <p:sp>
        <p:nvSpPr>
          <p:cNvPr id="66" name="TextBox 65"/>
          <p:cNvSpPr txBox="1"/>
          <p:nvPr/>
        </p:nvSpPr>
        <p:spPr>
          <a:xfrm>
            <a:off x="5903227" y="3250205"/>
            <a:ext cx="1629687"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Silatex</a:t>
            </a:r>
            <a:r>
              <a:rPr lang="en-US" sz="1600" dirty="0">
                <a:latin typeface="Times New Roman" panose="02020603050405020304" pitchFamily="18" charset="0"/>
                <a:cs typeface="Times New Roman" panose="02020603050405020304" pitchFamily="18" charset="0"/>
              </a:rPr>
              <a:t>® Reflect</a:t>
            </a:r>
          </a:p>
        </p:txBody>
      </p:sp>
      <p:sp>
        <p:nvSpPr>
          <p:cNvPr id="67" name="TextBox 66"/>
          <p:cNvSpPr txBox="1"/>
          <p:nvPr/>
        </p:nvSpPr>
        <p:spPr>
          <a:xfrm>
            <a:off x="7822031" y="3231403"/>
            <a:ext cx="1576144"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Revinex</a:t>
            </a:r>
            <a:r>
              <a:rPr lang="en-US" sz="1600" dirty="0">
                <a:latin typeface="Times New Roman" panose="02020603050405020304" pitchFamily="18" charset="0"/>
                <a:cs typeface="Times New Roman" panose="02020603050405020304" pitchFamily="18" charset="0"/>
              </a:rPr>
              <a:t>® Roof</a:t>
            </a:r>
          </a:p>
        </p:txBody>
      </p:sp>
      <p:cxnSp>
        <p:nvCxnSpPr>
          <p:cNvPr id="75" name="Straight Connector 74"/>
          <p:cNvCxnSpPr/>
          <p:nvPr/>
        </p:nvCxnSpPr>
        <p:spPr>
          <a:xfrm>
            <a:off x="4755118" y="3978525"/>
            <a:ext cx="5775904" cy="6208"/>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stCxn id="29" idx="2"/>
          </p:cNvCxnSpPr>
          <p:nvPr/>
        </p:nvCxnSpPr>
        <p:spPr>
          <a:xfrm>
            <a:off x="6696348" y="3692716"/>
            <a:ext cx="0" cy="285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a:stCxn id="30" idx="2"/>
          </p:cNvCxnSpPr>
          <p:nvPr/>
        </p:nvCxnSpPr>
        <p:spPr>
          <a:xfrm>
            <a:off x="8646180" y="3695024"/>
            <a:ext cx="0" cy="3021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stCxn id="28" idx="2"/>
          </p:cNvCxnSpPr>
          <p:nvPr/>
        </p:nvCxnSpPr>
        <p:spPr>
          <a:xfrm>
            <a:off x="4755118" y="3685390"/>
            <a:ext cx="5624" cy="2931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7709270" y="3962400"/>
            <a:ext cx="6527" cy="516672"/>
          </a:xfrm>
          <a:prstGeom prst="line">
            <a:avLst/>
          </a:prstGeom>
        </p:spPr>
        <p:style>
          <a:lnRef idx="1">
            <a:schemeClr val="accent1"/>
          </a:lnRef>
          <a:fillRef idx="0">
            <a:schemeClr val="accent1"/>
          </a:fillRef>
          <a:effectRef idx="0">
            <a:schemeClr val="accent1"/>
          </a:effectRef>
          <a:fontRef idx="minor">
            <a:schemeClr val="tx1"/>
          </a:fontRef>
        </p:style>
      </p:cxnSp>
      <p:sp>
        <p:nvSpPr>
          <p:cNvPr id="92" name="Rounded Rectangle 91"/>
          <p:cNvSpPr/>
          <p:nvPr/>
        </p:nvSpPr>
        <p:spPr>
          <a:xfrm>
            <a:off x="4576358" y="4237722"/>
            <a:ext cx="2107474" cy="4827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94" name="TextBox 93"/>
          <p:cNvSpPr txBox="1"/>
          <p:nvPr/>
        </p:nvSpPr>
        <p:spPr>
          <a:xfrm>
            <a:off x="5027032" y="4272787"/>
            <a:ext cx="1426020"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Revinex</a:t>
            </a:r>
            <a:r>
              <a:rPr lang="en-US" sz="1600" dirty="0">
                <a:latin typeface="Times New Roman" panose="02020603050405020304" pitchFamily="18" charset="0"/>
                <a:cs typeface="Times New Roman" panose="02020603050405020304" pitchFamily="18" charset="0"/>
              </a:rPr>
              <a:t>®</a:t>
            </a:r>
          </a:p>
        </p:txBody>
      </p:sp>
      <p:sp>
        <p:nvSpPr>
          <p:cNvPr id="95" name="Rounded Rectangle 94"/>
          <p:cNvSpPr/>
          <p:nvPr/>
        </p:nvSpPr>
        <p:spPr>
          <a:xfrm>
            <a:off x="8739075" y="4237722"/>
            <a:ext cx="2107474" cy="48269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96" name="TextBox 95"/>
          <p:cNvSpPr txBox="1"/>
          <p:nvPr/>
        </p:nvSpPr>
        <p:spPr>
          <a:xfrm>
            <a:off x="9043859" y="4294405"/>
            <a:ext cx="1689463"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Silatex</a:t>
            </a:r>
            <a:r>
              <a:rPr lang="en-US" sz="1600" dirty="0">
                <a:latin typeface="Times New Roman" panose="02020603050405020304" pitchFamily="18" charset="0"/>
                <a:cs typeface="Times New Roman" panose="02020603050405020304" pitchFamily="18" charset="0"/>
              </a:rPr>
              <a:t>® Primer</a:t>
            </a:r>
          </a:p>
        </p:txBody>
      </p:sp>
      <p:cxnSp>
        <p:nvCxnSpPr>
          <p:cNvPr id="98" name="Straight Connector 97"/>
          <p:cNvCxnSpPr>
            <a:stCxn id="92" idx="3"/>
            <a:endCxn id="95" idx="1"/>
          </p:cNvCxnSpPr>
          <p:nvPr/>
        </p:nvCxnSpPr>
        <p:spPr>
          <a:xfrm>
            <a:off x="6683832" y="4479072"/>
            <a:ext cx="2055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7715797" y="4479072"/>
            <a:ext cx="0" cy="535975"/>
          </a:xfrm>
          <a:prstGeom prst="line">
            <a:avLst/>
          </a:prstGeom>
        </p:spPr>
        <p:style>
          <a:lnRef idx="1">
            <a:schemeClr val="accent1"/>
          </a:lnRef>
          <a:fillRef idx="0">
            <a:schemeClr val="accent1"/>
          </a:fillRef>
          <a:effectRef idx="0">
            <a:schemeClr val="accent1"/>
          </a:effectRef>
          <a:fontRef idx="minor">
            <a:schemeClr val="tx1"/>
          </a:fontRef>
        </p:style>
      </p:cxnSp>
      <p:sp>
        <p:nvSpPr>
          <p:cNvPr id="108" name="Rounded Rectangle 107"/>
          <p:cNvSpPr/>
          <p:nvPr/>
        </p:nvSpPr>
        <p:spPr>
          <a:xfrm>
            <a:off x="4153985" y="5218906"/>
            <a:ext cx="2107474" cy="51893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109" name="Rounded Rectangle 108"/>
          <p:cNvSpPr/>
          <p:nvPr/>
        </p:nvSpPr>
        <p:spPr>
          <a:xfrm>
            <a:off x="6664229" y="5218906"/>
            <a:ext cx="2120537" cy="51893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110" name="Rounded Rectangle 109"/>
          <p:cNvSpPr/>
          <p:nvPr/>
        </p:nvSpPr>
        <p:spPr>
          <a:xfrm>
            <a:off x="9265922" y="5218906"/>
            <a:ext cx="2072640" cy="51893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cxnSp>
        <p:nvCxnSpPr>
          <p:cNvPr id="111" name="Straight Connector 110"/>
          <p:cNvCxnSpPr/>
          <p:nvPr/>
        </p:nvCxnSpPr>
        <p:spPr>
          <a:xfrm flipH="1">
            <a:off x="7724498" y="4979619"/>
            <a:ext cx="870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H="1">
            <a:off x="5199013" y="4979619"/>
            <a:ext cx="51032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p:nvPr/>
        </p:nvCxnSpPr>
        <p:spPr>
          <a:xfrm>
            <a:off x="5199012" y="4979619"/>
            <a:ext cx="3" cy="2392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a:endCxn id="110" idx="0"/>
          </p:cNvCxnSpPr>
          <p:nvPr/>
        </p:nvCxnSpPr>
        <p:spPr>
          <a:xfrm>
            <a:off x="10302242" y="4979619"/>
            <a:ext cx="0" cy="2392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6" name="TextBox 115"/>
          <p:cNvSpPr txBox="1"/>
          <p:nvPr/>
        </p:nvSpPr>
        <p:spPr>
          <a:xfrm>
            <a:off x="4340635" y="5310471"/>
            <a:ext cx="1920824"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Neotextile</a:t>
            </a:r>
            <a:r>
              <a:rPr lang="en-US" sz="1600" dirty="0">
                <a:latin typeface="Times New Roman" panose="02020603050405020304" pitchFamily="18" charset="0"/>
                <a:cs typeface="Times New Roman" panose="02020603050405020304" pitchFamily="18" charset="0"/>
              </a:rPr>
              <a:t>® NTP</a:t>
            </a:r>
          </a:p>
        </p:txBody>
      </p:sp>
      <p:sp>
        <p:nvSpPr>
          <p:cNvPr id="117" name="TextBox 116"/>
          <p:cNvSpPr txBox="1"/>
          <p:nvPr/>
        </p:nvSpPr>
        <p:spPr>
          <a:xfrm>
            <a:off x="7258400" y="5288915"/>
            <a:ext cx="1177963"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Jointex</a:t>
            </a:r>
            <a:r>
              <a:rPr lang="en-US" sz="1600" dirty="0">
                <a:latin typeface="Times New Roman" panose="02020603050405020304" pitchFamily="18" charset="0"/>
                <a:cs typeface="Times New Roman" panose="02020603050405020304" pitchFamily="18" charset="0"/>
              </a:rPr>
              <a:t>®</a:t>
            </a:r>
          </a:p>
        </p:txBody>
      </p:sp>
      <p:sp>
        <p:nvSpPr>
          <p:cNvPr id="118" name="TextBox 117"/>
          <p:cNvSpPr txBox="1"/>
          <p:nvPr/>
        </p:nvSpPr>
        <p:spPr>
          <a:xfrm>
            <a:off x="9557662" y="5294099"/>
            <a:ext cx="1689463"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BS-LM 8620</a:t>
            </a:r>
          </a:p>
        </p:txBody>
      </p:sp>
      <p:cxnSp>
        <p:nvCxnSpPr>
          <p:cNvPr id="123" name="Straight Arrow Connector 122"/>
          <p:cNvCxnSpPr/>
          <p:nvPr/>
        </p:nvCxnSpPr>
        <p:spPr>
          <a:xfrm>
            <a:off x="7712793" y="4970354"/>
            <a:ext cx="5864" cy="2405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Rounded Rectangle 59"/>
          <p:cNvSpPr/>
          <p:nvPr/>
        </p:nvSpPr>
        <p:spPr>
          <a:xfrm>
            <a:off x="9726993" y="3177950"/>
            <a:ext cx="1568896" cy="518934"/>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65" name="TextBox 64"/>
          <p:cNvSpPr txBox="1"/>
          <p:nvPr/>
        </p:nvSpPr>
        <p:spPr>
          <a:xfrm>
            <a:off x="9746574" y="3242506"/>
            <a:ext cx="1653928"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Revinex</a:t>
            </a:r>
            <a:r>
              <a:rPr lang="en-US" sz="1600" dirty="0">
                <a:latin typeface="Times New Roman" panose="02020603050405020304" pitchFamily="18" charset="0"/>
                <a:cs typeface="Times New Roman" panose="02020603050405020304" pitchFamily="18" charset="0"/>
              </a:rPr>
              <a:t>® Elastic</a:t>
            </a:r>
          </a:p>
        </p:txBody>
      </p:sp>
      <p:cxnSp>
        <p:nvCxnSpPr>
          <p:cNvPr id="72" name="Straight Arrow Connector 71"/>
          <p:cNvCxnSpPr/>
          <p:nvPr/>
        </p:nvCxnSpPr>
        <p:spPr>
          <a:xfrm flipH="1">
            <a:off x="6740995" y="2927169"/>
            <a:ext cx="3934" cy="2466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10531022" y="2927169"/>
            <a:ext cx="1" cy="2504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10531022" y="3692716"/>
            <a:ext cx="0" cy="3021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endCxn id="92" idx="3"/>
          </p:cNvCxnSpPr>
          <p:nvPr/>
        </p:nvCxnSpPr>
        <p:spPr>
          <a:xfrm flipH="1">
            <a:off x="6683832" y="4479071"/>
            <a:ext cx="103196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endCxn id="95" idx="1"/>
          </p:cNvCxnSpPr>
          <p:nvPr/>
        </p:nvCxnSpPr>
        <p:spPr>
          <a:xfrm flipV="1">
            <a:off x="7724497" y="4479072"/>
            <a:ext cx="1014578" cy="12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5" name="Picture 84">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2" name="Slide Number Placeholder 51"/>
          <p:cNvSpPr>
            <a:spLocks noGrp="1"/>
          </p:cNvSpPr>
          <p:nvPr>
            <p:ph type="sldNum" sz="quarter" idx="12"/>
          </p:nvPr>
        </p:nvSpPr>
        <p:spPr/>
        <p:txBody>
          <a:bodyPr/>
          <a:lstStyle/>
          <a:p>
            <a:fld id="{0D73C79B-82CF-47D8-A911-EA90D1133969}" type="slidenum">
              <a:rPr lang="en-US" smtClean="0"/>
              <a:t>6</a:t>
            </a:fld>
            <a:endParaRPr lang="en-US"/>
          </a:p>
        </p:txBody>
      </p:sp>
    </p:spTree>
    <p:extLst>
      <p:ext uri="{BB962C8B-B14F-4D97-AF65-F5344CB8AC3E}">
        <p14:creationId xmlns:p14="http://schemas.microsoft.com/office/powerpoint/2010/main" val="76128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arn(inVertical)">
                                      <p:cBhvr>
                                        <p:cTn id="25" dur="500"/>
                                        <p:tgtEl>
                                          <p:spTgt spid="17"/>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barn(inVertical)">
                                      <p:cBhvr>
                                        <p:cTn id="28" dur="500"/>
                                        <p:tgtEl>
                                          <p:spTgt spid="18"/>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arn(inVertical)">
                                      <p:cBhvr>
                                        <p:cTn id="31" dur="500"/>
                                        <p:tgtEl>
                                          <p:spTgt spid="19"/>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barn(inVertical)">
                                      <p:cBhvr>
                                        <p:cTn id="34" dur="500"/>
                                        <p:tgtEl>
                                          <p:spTgt spid="20"/>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arn(inVertical)">
                                      <p:cBhvr>
                                        <p:cTn id="37" dur="500"/>
                                        <p:tgtEl>
                                          <p:spTgt spid="21"/>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barn(inVertical)">
                                      <p:cBhvr>
                                        <p:cTn id="40" dur="500"/>
                                        <p:tgtEl>
                                          <p:spTgt spid="22"/>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barn(inVertical)">
                                      <p:cBhvr>
                                        <p:cTn id="43" dur="500"/>
                                        <p:tgtEl>
                                          <p:spTgt spid="23"/>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barn(inVertical)">
                                      <p:cBhvr>
                                        <p:cTn id="46" dur="500"/>
                                        <p:tgtEl>
                                          <p:spTgt spid="24"/>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barn(inVertical)">
                                      <p:cBhvr>
                                        <p:cTn id="49" dur="500"/>
                                        <p:tgtEl>
                                          <p:spTgt spid="28"/>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barn(inVertical)">
                                      <p:cBhvr>
                                        <p:cTn id="52" dur="500"/>
                                        <p:tgtEl>
                                          <p:spTgt spid="29"/>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barn(inVertical)">
                                      <p:cBhvr>
                                        <p:cTn id="55" dur="500"/>
                                        <p:tgtEl>
                                          <p:spTgt spid="30"/>
                                        </p:tgtEl>
                                      </p:cBhvr>
                                    </p:animEffect>
                                  </p:childTnLst>
                                </p:cTn>
                              </p:par>
                              <p:par>
                                <p:cTn id="56" presetID="16" presetClass="entr" presetSubtype="21" fill="hold"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barn(inVertical)">
                                      <p:cBhvr>
                                        <p:cTn id="58" dur="500"/>
                                        <p:tgtEl>
                                          <p:spTgt spid="34"/>
                                        </p:tgtEl>
                                      </p:cBhvr>
                                    </p:animEffect>
                                  </p:childTnLst>
                                </p:cTn>
                              </p:par>
                              <p:par>
                                <p:cTn id="59" presetID="16" presetClass="entr" presetSubtype="21" fill="hold"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barn(inVertical)">
                                      <p:cBhvr>
                                        <p:cTn id="61" dur="500"/>
                                        <p:tgtEl>
                                          <p:spTgt spid="38"/>
                                        </p:tgtEl>
                                      </p:cBhvr>
                                    </p:animEffect>
                                  </p:childTnLst>
                                </p:cTn>
                              </p:par>
                              <p:par>
                                <p:cTn id="62" presetID="16" presetClass="entr" presetSubtype="21" fill="hold"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barn(inVertical)">
                                      <p:cBhvr>
                                        <p:cTn id="64" dur="500"/>
                                        <p:tgtEl>
                                          <p:spTgt spid="41"/>
                                        </p:tgtEl>
                                      </p:cBhvr>
                                    </p:animEffect>
                                  </p:childTnLst>
                                </p:cTn>
                              </p:par>
                              <p:par>
                                <p:cTn id="65" presetID="16" presetClass="entr" presetSubtype="21"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barn(inVertical)">
                                      <p:cBhvr>
                                        <p:cTn id="67" dur="500"/>
                                        <p:tgtEl>
                                          <p:spTgt spid="54"/>
                                        </p:tgtEl>
                                      </p:cBhvr>
                                    </p:animEffect>
                                  </p:childTnLst>
                                </p:cTn>
                              </p:par>
                              <p:par>
                                <p:cTn id="68" presetID="16" presetClass="entr" presetSubtype="21" fill="hold"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barn(inVertical)">
                                      <p:cBhvr>
                                        <p:cTn id="70" dur="500"/>
                                        <p:tgtEl>
                                          <p:spTgt spid="56"/>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63"/>
                                        </p:tgtEl>
                                        <p:attrNameLst>
                                          <p:attrName>style.visibility</p:attrName>
                                        </p:attrNameLst>
                                      </p:cBhvr>
                                      <p:to>
                                        <p:strVal val="visible"/>
                                      </p:to>
                                    </p:set>
                                    <p:animEffect transition="in" filter="barn(inVertical)">
                                      <p:cBhvr>
                                        <p:cTn id="73" dur="500"/>
                                        <p:tgtEl>
                                          <p:spTgt spid="63"/>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barn(inVertical)">
                                      <p:cBhvr>
                                        <p:cTn id="76" dur="500"/>
                                        <p:tgtEl>
                                          <p:spTgt spid="66"/>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barn(inVertical)">
                                      <p:cBhvr>
                                        <p:cTn id="79" dur="500"/>
                                        <p:tgtEl>
                                          <p:spTgt spid="67"/>
                                        </p:tgtEl>
                                      </p:cBhvr>
                                    </p:animEffect>
                                  </p:childTnLst>
                                </p:cTn>
                              </p:par>
                              <p:par>
                                <p:cTn id="80" presetID="16" presetClass="entr" presetSubtype="21" fill="hold" nodeType="withEffect">
                                  <p:stCondLst>
                                    <p:cond delay="0"/>
                                  </p:stCondLst>
                                  <p:childTnLst>
                                    <p:set>
                                      <p:cBhvr>
                                        <p:cTn id="81" dur="1" fill="hold">
                                          <p:stCondLst>
                                            <p:cond delay="0"/>
                                          </p:stCondLst>
                                        </p:cTn>
                                        <p:tgtEl>
                                          <p:spTgt spid="75"/>
                                        </p:tgtEl>
                                        <p:attrNameLst>
                                          <p:attrName>style.visibility</p:attrName>
                                        </p:attrNameLst>
                                      </p:cBhvr>
                                      <p:to>
                                        <p:strVal val="visible"/>
                                      </p:to>
                                    </p:set>
                                    <p:animEffect transition="in" filter="barn(inVertical)">
                                      <p:cBhvr>
                                        <p:cTn id="82" dur="500"/>
                                        <p:tgtEl>
                                          <p:spTgt spid="75"/>
                                        </p:tgtEl>
                                      </p:cBhvr>
                                    </p:animEffect>
                                  </p:childTnLst>
                                </p:cTn>
                              </p:par>
                              <p:par>
                                <p:cTn id="83" presetID="16" presetClass="entr" presetSubtype="21"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animEffect transition="in" filter="barn(inVertical)">
                                      <p:cBhvr>
                                        <p:cTn id="85" dur="500"/>
                                        <p:tgtEl>
                                          <p:spTgt spid="80"/>
                                        </p:tgtEl>
                                      </p:cBhvr>
                                    </p:animEffect>
                                  </p:childTnLst>
                                </p:cTn>
                              </p:par>
                              <p:par>
                                <p:cTn id="86" presetID="16" presetClass="entr" presetSubtype="21" fill="hold" nodeType="withEffect">
                                  <p:stCondLst>
                                    <p:cond delay="0"/>
                                  </p:stCondLst>
                                  <p:childTnLst>
                                    <p:set>
                                      <p:cBhvr>
                                        <p:cTn id="87" dur="1" fill="hold">
                                          <p:stCondLst>
                                            <p:cond delay="0"/>
                                          </p:stCondLst>
                                        </p:cTn>
                                        <p:tgtEl>
                                          <p:spTgt spid="83"/>
                                        </p:tgtEl>
                                        <p:attrNameLst>
                                          <p:attrName>style.visibility</p:attrName>
                                        </p:attrNameLst>
                                      </p:cBhvr>
                                      <p:to>
                                        <p:strVal val="visible"/>
                                      </p:to>
                                    </p:set>
                                    <p:animEffect transition="in" filter="barn(inVertical)">
                                      <p:cBhvr>
                                        <p:cTn id="88" dur="500"/>
                                        <p:tgtEl>
                                          <p:spTgt spid="83"/>
                                        </p:tgtEl>
                                      </p:cBhvr>
                                    </p:animEffect>
                                  </p:childTnLst>
                                </p:cTn>
                              </p:par>
                              <p:par>
                                <p:cTn id="89" presetID="16" presetClass="entr" presetSubtype="21" fill="hold" nodeType="withEffect">
                                  <p:stCondLst>
                                    <p:cond delay="0"/>
                                  </p:stCondLst>
                                  <p:childTnLst>
                                    <p:set>
                                      <p:cBhvr>
                                        <p:cTn id="90" dur="1" fill="hold">
                                          <p:stCondLst>
                                            <p:cond delay="0"/>
                                          </p:stCondLst>
                                        </p:cTn>
                                        <p:tgtEl>
                                          <p:spTgt spid="86"/>
                                        </p:tgtEl>
                                        <p:attrNameLst>
                                          <p:attrName>style.visibility</p:attrName>
                                        </p:attrNameLst>
                                      </p:cBhvr>
                                      <p:to>
                                        <p:strVal val="visible"/>
                                      </p:to>
                                    </p:set>
                                    <p:animEffect transition="in" filter="barn(inVertical)">
                                      <p:cBhvr>
                                        <p:cTn id="91" dur="500"/>
                                        <p:tgtEl>
                                          <p:spTgt spid="86"/>
                                        </p:tgtEl>
                                      </p:cBhvr>
                                    </p:animEffect>
                                  </p:childTnLst>
                                </p:cTn>
                              </p:par>
                              <p:par>
                                <p:cTn id="92" presetID="16" presetClass="entr" presetSubtype="21" fill="hold" nodeType="withEffect">
                                  <p:stCondLst>
                                    <p:cond delay="0"/>
                                  </p:stCondLst>
                                  <p:childTnLst>
                                    <p:set>
                                      <p:cBhvr>
                                        <p:cTn id="93" dur="1" fill="hold">
                                          <p:stCondLst>
                                            <p:cond delay="0"/>
                                          </p:stCondLst>
                                        </p:cTn>
                                        <p:tgtEl>
                                          <p:spTgt spid="91"/>
                                        </p:tgtEl>
                                        <p:attrNameLst>
                                          <p:attrName>style.visibility</p:attrName>
                                        </p:attrNameLst>
                                      </p:cBhvr>
                                      <p:to>
                                        <p:strVal val="visible"/>
                                      </p:to>
                                    </p:set>
                                    <p:animEffect transition="in" filter="barn(inVertical)">
                                      <p:cBhvr>
                                        <p:cTn id="94" dur="500"/>
                                        <p:tgtEl>
                                          <p:spTgt spid="91"/>
                                        </p:tgtEl>
                                      </p:cBhvr>
                                    </p:animEffect>
                                  </p:childTnLst>
                                </p:cTn>
                              </p:par>
                              <p:par>
                                <p:cTn id="95" presetID="16" presetClass="entr" presetSubtype="21" fill="hold" grpId="0" nodeType="withEffect">
                                  <p:stCondLst>
                                    <p:cond delay="0"/>
                                  </p:stCondLst>
                                  <p:childTnLst>
                                    <p:set>
                                      <p:cBhvr>
                                        <p:cTn id="96" dur="1" fill="hold">
                                          <p:stCondLst>
                                            <p:cond delay="0"/>
                                          </p:stCondLst>
                                        </p:cTn>
                                        <p:tgtEl>
                                          <p:spTgt spid="92"/>
                                        </p:tgtEl>
                                        <p:attrNameLst>
                                          <p:attrName>style.visibility</p:attrName>
                                        </p:attrNameLst>
                                      </p:cBhvr>
                                      <p:to>
                                        <p:strVal val="visible"/>
                                      </p:to>
                                    </p:set>
                                    <p:animEffect transition="in" filter="barn(inVertical)">
                                      <p:cBhvr>
                                        <p:cTn id="97" dur="500"/>
                                        <p:tgtEl>
                                          <p:spTgt spid="92"/>
                                        </p:tgtEl>
                                      </p:cBhvr>
                                    </p:animEffect>
                                  </p:childTnLst>
                                </p:cTn>
                              </p:par>
                              <p:par>
                                <p:cTn id="98" presetID="16" presetClass="entr" presetSubtype="21" fill="hold" grpId="0" nodeType="withEffect">
                                  <p:stCondLst>
                                    <p:cond delay="0"/>
                                  </p:stCondLst>
                                  <p:childTnLst>
                                    <p:set>
                                      <p:cBhvr>
                                        <p:cTn id="99" dur="1" fill="hold">
                                          <p:stCondLst>
                                            <p:cond delay="0"/>
                                          </p:stCondLst>
                                        </p:cTn>
                                        <p:tgtEl>
                                          <p:spTgt spid="94"/>
                                        </p:tgtEl>
                                        <p:attrNameLst>
                                          <p:attrName>style.visibility</p:attrName>
                                        </p:attrNameLst>
                                      </p:cBhvr>
                                      <p:to>
                                        <p:strVal val="visible"/>
                                      </p:to>
                                    </p:set>
                                    <p:animEffect transition="in" filter="barn(inVertical)">
                                      <p:cBhvr>
                                        <p:cTn id="100" dur="500"/>
                                        <p:tgtEl>
                                          <p:spTgt spid="94"/>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95"/>
                                        </p:tgtEl>
                                        <p:attrNameLst>
                                          <p:attrName>style.visibility</p:attrName>
                                        </p:attrNameLst>
                                      </p:cBhvr>
                                      <p:to>
                                        <p:strVal val="visible"/>
                                      </p:to>
                                    </p:set>
                                    <p:animEffect transition="in" filter="barn(inVertical)">
                                      <p:cBhvr>
                                        <p:cTn id="103" dur="500"/>
                                        <p:tgtEl>
                                          <p:spTgt spid="95"/>
                                        </p:tgtEl>
                                      </p:cBhvr>
                                    </p:animEffect>
                                  </p:childTnLst>
                                </p:cTn>
                              </p:par>
                              <p:par>
                                <p:cTn id="104" presetID="16" presetClass="entr" presetSubtype="21" fill="hold" grpId="0" nodeType="withEffect">
                                  <p:stCondLst>
                                    <p:cond delay="0"/>
                                  </p:stCondLst>
                                  <p:childTnLst>
                                    <p:set>
                                      <p:cBhvr>
                                        <p:cTn id="105" dur="1" fill="hold">
                                          <p:stCondLst>
                                            <p:cond delay="0"/>
                                          </p:stCondLst>
                                        </p:cTn>
                                        <p:tgtEl>
                                          <p:spTgt spid="96"/>
                                        </p:tgtEl>
                                        <p:attrNameLst>
                                          <p:attrName>style.visibility</p:attrName>
                                        </p:attrNameLst>
                                      </p:cBhvr>
                                      <p:to>
                                        <p:strVal val="visible"/>
                                      </p:to>
                                    </p:set>
                                    <p:animEffect transition="in" filter="barn(inVertical)">
                                      <p:cBhvr>
                                        <p:cTn id="106" dur="500"/>
                                        <p:tgtEl>
                                          <p:spTgt spid="96"/>
                                        </p:tgtEl>
                                      </p:cBhvr>
                                    </p:animEffect>
                                  </p:childTnLst>
                                </p:cTn>
                              </p:par>
                              <p:par>
                                <p:cTn id="107" presetID="16" presetClass="entr" presetSubtype="21" fill="hold" nodeType="withEffect">
                                  <p:stCondLst>
                                    <p:cond delay="0"/>
                                  </p:stCondLst>
                                  <p:childTnLst>
                                    <p:set>
                                      <p:cBhvr>
                                        <p:cTn id="108" dur="1" fill="hold">
                                          <p:stCondLst>
                                            <p:cond delay="0"/>
                                          </p:stCondLst>
                                        </p:cTn>
                                        <p:tgtEl>
                                          <p:spTgt spid="98"/>
                                        </p:tgtEl>
                                        <p:attrNameLst>
                                          <p:attrName>style.visibility</p:attrName>
                                        </p:attrNameLst>
                                      </p:cBhvr>
                                      <p:to>
                                        <p:strVal val="visible"/>
                                      </p:to>
                                    </p:set>
                                    <p:animEffect transition="in" filter="barn(inVertical)">
                                      <p:cBhvr>
                                        <p:cTn id="109" dur="500"/>
                                        <p:tgtEl>
                                          <p:spTgt spid="98"/>
                                        </p:tgtEl>
                                      </p:cBhvr>
                                    </p:animEffect>
                                  </p:childTnLst>
                                </p:cTn>
                              </p:par>
                              <p:par>
                                <p:cTn id="110" presetID="16" presetClass="entr" presetSubtype="21" fill="hold" nodeType="withEffect">
                                  <p:stCondLst>
                                    <p:cond delay="0"/>
                                  </p:stCondLst>
                                  <p:childTnLst>
                                    <p:set>
                                      <p:cBhvr>
                                        <p:cTn id="111" dur="1" fill="hold">
                                          <p:stCondLst>
                                            <p:cond delay="0"/>
                                          </p:stCondLst>
                                        </p:cTn>
                                        <p:tgtEl>
                                          <p:spTgt spid="105"/>
                                        </p:tgtEl>
                                        <p:attrNameLst>
                                          <p:attrName>style.visibility</p:attrName>
                                        </p:attrNameLst>
                                      </p:cBhvr>
                                      <p:to>
                                        <p:strVal val="visible"/>
                                      </p:to>
                                    </p:set>
                                    <p:animEffect transition="in" filter="barn(inVertical)">
                                      <p:cBhvr>
                                        <p:cTn id="112" dur="500"/>
                                        <p:tgtEl>
                                          <p:spTgt spid="105"/>
                                        </p:tgtEl>
                                      </p:cBhvr>
                                    </p:animEffect>
                                  </p:childTnLst>
                                </p:cTn>
                              </p:par>
                              <p:par>
                                <p:cTn id="113" presetID="16" presetClass="entr" presetSubtype="21" fill="hold" grpId="0" nodeType="withEffect">
                                  <p:stCondLst>
                                    <p:cond delay="0"/>
                                  </p:stCondLst>
                                  <p:childTnLst>
                                    <p:set>
                                      <p:cBhvr>
                                        <p:cTn id="114" dur="1" fill="hold">
                                          <p:stCondLst>
                                            <p:cond delay="0"/>
                                          </p:stCondLst>
                                        </p:cTn>
                                        <p:tgtEl>
                                          <p:spTgt spid="108"/>
                                        </p:tgtEl>
                                        <p:attrNameLst>
                                          <p:attrName>style.visibility</p:attrName>
                                        </p:attrNameLst>
                                      </p:cBhvr>
                                      <p:to>
                                        <p:strVal val="visible"/>
                                      </p:to>
                                    </p:set>
                                    <p:animEffect transition="in" filter="barn(inVertical)">
                                      <p:cBhvr>
                                        <p:cTn id="115" dur="500"/>
                                        <p:tgtEl>
                                          <p:spTgt spid="108"/>
                                        </p:tgtEl>
                                      </p:cBhvr>
                                    </p:animEffect>
                                  </p:childTnLst>
                                </p:cTn>
                              </p:par>
                              <p:par>
                                <p:cTn id="116" presetID="16" presetClass="entr" presetSubtype="21" fill="hold" grpId="0" nodeType="withEffect">
                                  <p:stCondLst>
                                    <p:cond delay="0"/>
                                  </p:stCondLst>
                                  <p:childTnLst>
                                    <p:set>
                                      <p:cBhvr>
                                        <p:cTn id="117" dur="1" fill="hold">
                                          <p:stCondLst>
                                            <p:cond delay="0"/>
                                          </p:stCondLst>
                                        </p:cTn>
                                        <p:tgtEl>
                                          <p:spTgt spid="109"/>
                                        </p:tgtEl>
                                        <p:attrNameLst>
                                          <p:attrName>style.visibility</p:attrName>
                                        </p:attrNameLst>
                                      </p:cBhvr>
                                      <p:to>
                                        <p:strVal val="visible"/>
                                      </p:to>
                                    </p:set>
                                    <p:animEffect transition="in" filter="barn(inVertical)">
                                      <p:cBhvr>
                                        <p:cTn id="118" dur="500"/>
                                        <p:tgtEl>
                                          <p:spTgt spid="109"/>
                                        </p:tgtEl>
                                      </p:cBhvr>
                                    </p:animEffect>
                                  </p:childTnLst>
                                </p:cTn>
                              </p:par>
                              <p:par>
                                <p:cTn id="119" presetID="16" presetClass="entr" presetSubtype="21" fill="hold" grpId="0" nodeType="withEffect">
                                  <p:stCondLst>
                                    <p:cond delay="0"/>
                                  </p:stCondLst>
                                  <p:childTnLst>
                                    <p:set>
                                      <p:cBhvr>
                                        <p:cTn id="120" dur="1" fill="hold">
                                          <p:stCondLst>
                                            <p:cond delay="0"/>
                                          </p:stCondLst>
                                        </p:cTn>
                                        <p:tgtEl>
                                          <p:spTgt spid="110"/>
                                        </p:tgtEl>
                                        <p:attrNameLst>
                                          <p:attrName>style.visibility</p:attrName>
                                        </p:attrNameLst>
                                      </p:cBhvr>
                                      <p:to>
                                        <p:strVal val="visible"/>
                                      </p:to>
                                    </p:set>
                                    <p:animEffect transition="in" filter="barn(inVertical)">
                                      <p:cBhvr>
                                        <p:cTn id="121" dur="500"/>
                                        <p:tgtEl>
                                          <p:spTgt spid="110"/>
                                        </p:tgtEl>
                                      </p:cBhvr>
                                    </p:animEffect>
                                  </p:childTnLst>
                                </p:cTn>
                              </p:par>
                              <p:par>
                                <p:cTn id="122" presetID="16" presetClass="entr" presetSubtype="21" fill="hold" nodeType="withEffect">
                                  <p:stCondLst>
                                    <p:cond delay="0"/>
                                  </p:stCondLst>
                                  <p:childTnLst>
                                    <p:set>
                                      <p:cBhvr>
                                        <p:cTn id="123" dur="1" fill="hold">
                                          <p:stCondLst>
                                            <p:cond delay="0"/>
                                          </p:stCondLst>
                                        </p:cTn>
                                        <p:tgtEl>
                                          <p:spTgt spid="111"/>
                                        </p:tgtEl>
                                        <p:attrNameLst>
                                          <p:attrName>style.visibility</p:attrName>
                                        </p:attrNameLst>
                                      </p:cBhvr>
                                      <p:to>
                                        <p:strVal val="visible"/>
                                      </p:to>
                                    </p:set>
                                    <p:animEffect transition="in" filter="barn(inVertical)">
                                      <p:cBhvr>
                                        <p:cTn id="124" dur="500"/>
                                        <p:tgtEl>
                                          <p:spTgt spid="111"/>
                                        </p:tgtEl>
                                      </p:cBhvr>
                                    </p:animEffect>
                                  </p:childTnLst>
                                </p:cTn>
                              </p:par>
                              <p:par>
                                <p:cTn id="125" presetID="16" presetClass="entr" presetSubtype="21" fill="hold" nodeType="withEffect">
                                  <p:stCondLst>
                                    <p:cond delay="0"/>
                                  </p:stCondLst>
                                  <p:childTnLst>
                                    <p:set>
                                      <p:cBhvr>
                                        <p:cTn id="126" dur="1" fill="hold">
                                          <p:stCondLst>
                                            <p:cond delay="0"/>
                                          </p:stCondLst>
                                        </p:cTn>
                                        <p:tgtEl>
                                          <p:spTgt spid="112"/>
                                        </p:tgtEl>
                                        <p:attrNameLst>
                                          <p:attrName>style.visibility</p:attrName>
                                        </p:attrNameLst>
                                      </p:cBhvr>
                                      <p:to>
                                        <p:strVal val="visible"/>
                                      </p:to>
                                    </p:set>
                                    <p:animEffect transition="in" filter="barn(inVertical)">
                                      <p:cBhvr>
                                        <p:cTn id="127" dur="500"/>
                                        <p:tgtEl>
                                          <p:spTgt spid="112"/>
                                        </p:tgtEl>
                                      </p:cBhvr>
                                    </p:animEffect>
                                  </p:childTnLst>
                                </p:cTn>
                              </p:par>
                              <p:par>
                                <p:cTn id="128" presetID="16" presetClass="entr" presetSubtype="21" fill="hold" nodeType="withEffect">
                                  <p:stCondLst>
                                    <p:cond delay="0"/>
                                  </p:stCondLst>
                                  <p:childTnLst>
                                    <p:set>
                                      <p:cBhvr>
                                        <p:cTn id="129" dur="1" fill="hold">
                                          <p:stCondLst>
                                            <p:cond delay="0"/>
                                          </p:stCondLst>
                                        </p:cTn>
                                        <p:tgtEl>
                                          <p:spTgt spid="113"/>
                                        </p:tgtEl>
                                        <p:attrNameLst>
                                          <p:attrName>style.visibility</p:attrName>
                                        </p:attrNameLst>
                                      </p:cBhvr>
                                      <p:to>
                                        <p:strVal val="visible"/>
                                      </p:to>
                                    </p:set>
                                    <p:animEffect transition="in" filter="barn(inVertical)">
                                      <p:cBhvr>
                                        <p:cTn id="130" dur="500"/>
                                        <p:tgtEl>
                                          <p:spTgt spid="113"/>
                                        </p:tgtEl>
                                      </p:cBhvr>
                                    </p:animEffect>
                                  </p:childTnLst>
                                </p:cTn>
                              </p:par>
                              <p:par>
                                <p:cTn id="131" presetID="16" presetClass="entr" presetSubtype="21" fill="hold" nodeType="withEffect">
                                  <p:stCondLst>
                                    <p:cond delay="0"/>
                                  </p:stCondLst>
                                  <p:childTnLst>
                                    <p:set>
                                      <p:cBhvr>
                                        <p:cTn id="132" dur="1" fill="hold">
                                          <p:stCondLst>
                                            <p:cond delay="0"/>
                                          </p:stCondLst>
                                        </p:cTn>
                                        <p:tgtEl>
                                          <p:spTgt spid="114"/>
                                        </p:tgtEl>
                                        <p:attrNameLst>
                                          <p:attrName>style.visibility</p:attrName>
                                        </p:attrNameLst>
                                      </p:cBhvr>
                                      <p:to>
                                        <p:strVal val="visible"/>
                                      </p:to>
                                    </p:set>
                                    <p:animEffect transition="in" filter="barn(inVertical)">
                                      <p:cBhvr>
                                        <p:cTn id="133" dur="500"/>
                                        <p:tgtEl>
                                          <p:spTgt spid="114"/>
                                        </p:tgtEl>
                                      </p:cBhvr>
                                    </p:animEffect>
                                  </p:childTnLst>
                                </p:cTn>
                              </p:par>
                              <p:par>
                                <p:cTn id="134" presetID="16" presetClass="entr" presetSubtype="21" fill="hold" grpId="0" nodeType="withEffect">
                                  <p:stCondLst>
                                    <p:cond delay="0"/>
                                  </p:stCondLst>
                                  <p:childTnLst>
                                    <p:set>
                                      <p:cBhvr>
                                        <p:cTn id="135" dur="1" fill="hold">
                                          <p:stCondLst>
                                            <p:cond delay="0"/>
                                          </p:stCondLst>
                                        </p:cTn>
                                        <p:tgtEl>
                                          <p:spTgt spid="116"/>
                                        </p:tgtEl>
                                        <p:attrNameLst>
                                          <p:attrName>style.visibility</p:attrName>
                                        </p:attrNameLst>
                                      </p:cBhvr>
                                      <p:to>
                                        <p:strVal val="visible"/>
                                      </p:to>
                                    </p:set>
                                    <p:animEffect transition="in" filter="barn(inVertical)">
                                      <p:cBhvr>
                                        <p:cTn id="136" dur="500"/>
                                        <p:tgtEl>
                                          <p:spTgt spid="116"/>
                                        </p:tgtEl>
                                      </p:cBhvr>
                                    </p:animEffect>
                                  </p:childTnLst>
                                </p:cTn>
                              </p:par>
                              <p:par>
                                <p:cTn id="137" presetID="16" presetClass="entr" presetSubtype="21" fill="hold" grpId="0" nodeType="withEffect">
                                  <p:stCondLst>
                                    <p:cond delay="0"/>
                                  </p:stCondLst>
                                  <p:childTnLst>
                                    <p:set>
                                      <p:cBhvr>
                                        <p:cTn id="138" dur="1" fill="hold">
                                          <p:stCondLst>
                                            <p:cond delay="0"/>
                                          </p:stCondLst>
                                        </p:cTn>
                                        <p:tgtEl>
                                          <p:spTgt spid="117"/>
                                        </p:tgtEl>
                                        <p:attrNameLst>
                                          <p:attrName>style.visibility</p:attrName>
                                        </p:attrNameLst>
                                      </p:cBhvr>
                                      <p:to>
                                        <p:strVal val="visible"/>
                                      </p:to>
                                    </p:set>
                                    <p:animEffect transition="in" filter="barn(inVertical)">
                                      <p:cBhvr>
                                        <p:cTn id="139" dur="500"/>
                                        <p:tgtEl>
                                          <p:spTgt spid="117"/>
                                        </p:tgtEl>
                                      </p:cBhvr>
                                    </p:animEffect>
                                  </p:childTnLst>
                                </p:cTn>
                              </p:par>
                              <p:par>
                                <p:cTn id="140" presetID="16" presetClass="entr" presetSubtype="21" fill="hold" grpId="0" nodeType="withEffect">
                                  <p:stCondLst>
                                    <p:cond delay="0"/>
                                  </p:stCondLst>
                                  <p:childTnLst>
                                    <p:set>
                                      <p:cBhvr>
                                        <p:cTn id="141" dur="1" fill="hold">
                                          <p:stCondLst>
                                            <p:cond delay="0"/>
                                          </p:stCondLst>
                                        </p:cTn>
                                        <p:tgtEl>
                                          <p:spTgt spid="118"/>
                                        </p:tgtEl>
                                        <p:attrNameLst>
                                          <p:attrName>style.visibility</p:attrName>
                                        </p:attrNameLst>
                                      </p:cBhvr>
                                      <p:to>
                                        <p:strVal val="visible"/>
                                      </p:to>
                                    </p:set>
                                    <p:animEffect transition="in" filter="barn(inVertical)">
                                      <p:cBhvr>
                                        <p:cTn id="142" dur="500"/>
                                        <p:tgtEl>
                                          <p:spTgt spid="118"/>
                                        </p:tgtEl>
                                      </p:cBhvr>
                                    </p:animEffect>
                                  </p:childTnLst>
                                </p:cTn>
                              </p:par>
                              <p:par>
                                <p:cTn id="143" presetID="16" presetClass="entr" presetSubtype="21" fill="hold" nodeType="withEffect">
                                  <p:stCondLst>
                                    <p:cond delay="0"/>
                                  </p:stCondLst>
                                  <p:childTnLst>
                                    <p:set>
                                      <p:cBhvr>
                                        <p:cTn id="144" dur="1" fill="hold">
                                          <p:stCondLst>
                                            <p:cond delay="0"/>
                                          </p:stCondLst>
                                        </p:cTn>
                                        <p:tgtEl>
                                          <p:spTgt spid="123"/>
                                        </p:tgtEl>
                                        <p:attrNameLst>
                                          <p:attrName>style.visibility</p:attrName>
                                        </p:attrNameLst>
                                      </p:cBhvr>
                                      <p:to>
                                        <p:strVal val="visible"/>
                                      </p:to>
                                    </p:set>
                                    <p:animEffect transition="in" filter="barn(inVertical)">
                                      <p:cBhvr>
                                        <p:cTn id="145" dur="500"/>
                                        <p:tgtEl>
                                          <p:spTgt spid="123"/>
                                        </p:tgtEl>
                                      </p:cBhvr>
                                    </p:animEffect>
                                  </p:childTnLst>
                                </p:cTn>
                              </p:par>
                              <p:par>
                                <p:cTn id="146" presetID="16" presetClass="entr" presetSubtype="21" fill="hold" grpId="0" nodeType="with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barn(inVertical)">
                                      <p:cBhvr>
                                        <p:cTn id="148" dur="500"/>
                                        <p:tgtEl>
                                          <p:spTgt spid="60"/>
                                        </p:tgtEl>
                                      </p:cBhvr>
                                    </p:animEffect>
                                  </p:childTnLst>
                                </p:cTn>
                              </p:par>
                              <p:par>
                                <p:cTn id="149" presetID="16" presetClass="entr" presetSubtype="21" fill="hold" grpId="0" nodeType="withEffect">
                                  <p:stCondLst>
                                    <p:cond delay="0"/>
                                  </p:stCondLst>
                                  <p:childTnLst>
                                    <p:set>
                                      <p:cBhvr>
                                        <p:cTn id="150" dur="1" fill="hold">
                                          <p:stCondLst>
                                            <p:cond delay="0"/>
                                          </p:stCondLst>
                                        </p:cTn>
                                        <p:tgtEl>
                                          <p:spTgt spid="65"/>
                                        </p:tgtEl>
                                        <p:attrNameLst>
                                          <p:attrName>style.visibility</p:attrName>
                                        </p:attrNameLst>
                                      </p:cBhvr>
                                      <p:to>
                                        <p:strVal val="visible"/>
                                      </p:to>
                                    </p:set>
                                    <p:animEffect transition="in" filter="barn(inVertical)">
                                      <p:cBhvr>
                                        <p:cTn id="151" dur="500"/>
                                        <p:tgtEl>
                                          <p:spTgt spid="65"/>
                                        </p:tgtEl>
                                      </p:cBhvr>
                                    </p:animEffect>
                                  </p:childTnLst>
                                </p:cTn>
                              </p:par>
                              <p:par>
                                <p:cTn id="152" presetID="16" presetClass="entr" presetSubtype="21" fill="hold" nodeType="withEffect">
                                  <p:stCondLst>
                                    <p:cond delay="0"/>
                                  </p:stCondLst>
                                  <p:childTnLst>
                                    <p:set>
                                      <p:cBhvr>
                                        <p:cTn id="153" dur="1" fill="hold">
                                          <p:stCondLst>
                                            <p:cond delay="0"/>
                                          </p:stCondLst>
                                        </p:cTn>
                                        <p:tgtEl>
                                          <p:spTgt spid="72"/>
                                        </p:tgtEl>
                                        <p:attrNameLst>
                                          <p:attrName>style.visibility</p:attrName>
                                        </p:attrNameLst>
                                      </p:cBhvr>
                                      <p:to>
                                        <p:strVal val="visible"/>
                                      </p:to>
                                    </p:set>
                                    <p:animEffect transition="in" filter="barn(inVertical)">
                                      <p:cBhvr>
                                        <p:cTn id="154" dur="500"/>
                                        <p:tgtEl>
                                          <p:spTgt spid="72"/>
                                        </p:tgtEl>
                                      </p:cBhvr>
                                    </p:animEffect>
                                  </p:childTnLst>
                                </p:cTn>
                              </p:par>
                              <p:par>
                                <p:cTn id="155" presetID="16" presetClass="entr" presetSubtype="21" fill="hold" nodeType="withEffect">
                                  <p:stCondLst>
                                    <p:cond delay="0"/>
                                  </p:stCondLst>
                                  <p:childTnLst>
                                    <p:set>
                                      <p:cBhvr>
                                        <p:cTn id="156" dur="1" fill="hold">
                                          <p:stCondLst>
                                            <p:cond delay="0"/>
                                          </p:stCondLst>
                                        </p:cTn>
                                        <p:tgtEl>
                                          <p:spTgt spid="74"/>
                                        </p:tgtEl>
                                        <p:attrNameLst>
                                          <p:attrName>style.visibility</p:attrName>
                                        </p:attrNameLst>
                                      </p:cBhvr>
                                      <p:to>
                                        <p:strVal val="visible"/>
                                      </p:to>
                                    </p:set>
                                    <p:animEffect transition="in" filter="barn(inVertical)">
                                      <p:cBhvr>
                                        <p:cTn id="157" dur="500"/>
                                        <p:tgtEl>
                                          <p:spTgt spid="74"/>
                                        </p:tgtEl>
                                      </p:cBhvr>
                                    </p:animEffect>
                                  </p:childTnLst>
                                </p:cTn>
                              </p:par>
                              <p:par>
                                <p:cTn id="158" presetID="16" presetClass="entr" presetSubtype="21" fill="hold" nodeType="withEffect">
                                  <p:stCondLst>
                                    <p:cond delay="0"/>
                                  </p:stCondLst>
                                  <p:childTnLst>
                                    <p:set>
                                      <p:cBhvr>
                                        <p:cTn id="159" dur="1" fill="hold">
                                          <p:stCondLst>
                                            <p:cond delay="0"/>
                                          </p:stCondLst>
                                        </p:cTn>
                                        <p:tgtEl>
                                          <p:spTgt spid="78"/>
                                        </p:tgtEl>
                                        <p:attrNameLst>
                                          <p:attrName>style.visibility</p:attrName>
                                        </p:attrNameLst>
                                      </p:cBhvr>
                                      <p:to>
                                        <p:strVal val="visible"/>
                                      </p:to>
                                    </p:set>
                                    <p:animEffect transition="in" filter="barn(inVertical)">
                                      <p:cBhvr>
                                        <p:cTn id="160" dur="500"/>
                                        <p:tgtEl>
                                          <p:spTgt spid="78"/>
                                        </p:tgtEl>
                                      </p:cBhvr>
                                    </p:animEffect>
                                  </p:childTnLst>
                                </p:cTn>
                              </p:par>
                              <p:par>
                                <p:cTn id="161" presetID="16" presetClass="entr" presetSubtype="21" fill="hold" nodeType="withEffect">
                                  <p:stCondLst>
                                    <p:cond delay="0"/>
                                  </p:stCondLst>
                                  <p:childTnLst>
                                    <p:set>
                                      <p:cBhvr>
                                        <p:cTn id="162" dur="1" fill="hold">
                                          <p:stCondLst>
                                            <p:cond delay="0"/>
                                          </p:stCondLst>
                                        </p:cTn>
                                        <p:tgtEl>
                                          <p:spTgt spid="48"/>
                                        </p:tgtEl>
                                        <p:attrNameLst>
                                          <p:attrName>style.visibility</p:attrName>
                                        </p:attrNameLst>
                                      </p:cBhvr>
                                      <p:to>
                                        <p:strVal val="visible"/>
                                      </p:to>
                                    </p:set>
                                    <p:animEffect transition="in" filter="barn(inVertical)">
                                      <p:cBhvr>
                                        <p:cTn id="163" dur="500"/>
                                        <p:tgtEl>
                                          <p:spTgt spid="48"/>
                                        </p:tgtEl>
                                      </p:cBhvr>
                                    </p:animEffect>
                                  </p:childTnLst>
                                </p:cTn>
                              </p:par>
                              <p:par>
                                <p:cTn id="164" presetID="16" presetClass="entr" presetSubtype="21" fill="hold" nodeType="withEffect">
                                  <p:stCondLst>
                                    <p:cond delay="0"/>
                                  </p:stCondLst>
                                  <p:childTnLst>
                                    <p:set>
                                      <p:cBhvr>
                                        <p:cTn id="165" dur="1" fill="hold">
                                          <p:stCondLst>
                                            <p:cond delay="0"/>
                                          </p:stCondLst>
                                        </p:cTn>
                                        <p:tgtEl>
                                          <p:spTgt spid="50"/>
                                        </p:tgtEl>
                                        <p:attrNameLst>
                                          <p:attrName>style.visibility</p:attrName>
                                        </p:attrNameLst>
                                      </p:cBhvr>
                                      <p:to>
                                        <p:strVal val="visible"/>
                                      </p:to>
                                    </p:set>
                                    <p:animEffect transition="in" filter="barn(inVertical)">
                                      <p:cBhvr>
                                        <p:cTn id="16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3" grpId="0"/>
      <p:bldP spid="15" grpId="0" animBg="1"/>
      <p:bldP spid="16" grpId="0"/>
      <p:bldP spid="17" grpId="0"/>
      <p:bldP spid="18" grpId="0"/>
      <p:bldP spid="19" grpId="0" animBg="1"/>
      <p:bldP spid="20" grpId="0"/>
      <p:bldP spid="21" grpId="0"/>
      <p:bldP spid="22" grpId="0" animBg="1"/>
      <p:bldP spid="23" grpId="0"/>
      <p:bldP spid="24" grpId="0" animBg="1"/>
      <p:bldP spid="28" grpId="0" animBg="1"/>
      <p:bldP spid="29" grpId="0" animBg="1"/>
      <p:bldP spid="30" grpId="0" animBg="1"/>
      <p:bldP spid="63" grpId="0"/>
      <p:bldP spid="66" grpId="0"/>
      <p:bldP spid="67" grpId="0"/>
      <p:bldP spid="92" grpId="0" animBg="1"/>
      <p:bldP spid="94" grpId="0"/>
      <p:bldP spid="95" grpId="0" animBg="1"/>
      <p:bldP spid="96" grpId="0"/>
      <p:bldP spid="108" grpId="0" animBg="1"/>
      <p:bldP spid="109" grpId="0" animBg="1"/>
      <p:bldP spid="110" grpId="0" animBg="1"/>
      <p:bldP spid="116" grpId="0"/>
      <p:bldP spid="117" grpId="0"/>
      <p:bldP spid="118" grpId="0"/>
      <p:bldP spid="60" grpId="0" animBg="1"/>
      <p:bldP spid="6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Hexagon 11"/>
          <p:cNvSpPr/>
          <p:nvPr/>
        </p:nvSpPr>
        <p:spPr>
          <a:xfrm>
            <a:off x="7445842" y="1506583"/>
            <a:ext cx="1715591" cy="1406433"/>
          </a:xfrm>
          <a:prstGeom prst="hexag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550" b="1" dirty="0">
                <a:latin typeface="Arial" panose="020B0604020202020204" pitchFamily="34" charset="0"/>
                <a:cs typeface="Arial" panose="020B0604020202020204" pitchFamily="34" charset="0"/>
              </a:rPr>
              <a:t>BÁM DÍNH</a:t>
            </a:r>
          </a:p>
        </p:txBody>
      </p:sp>
      <p:sp>
        <p:nvSpPr>
          <p:cNvPr id="13" name="Hexagon 12"/>
          <p:cNvSpPr/>
          <p:nvPr/>
        </p:nvSpPr>
        <p:spPr>
          <a:xfrm>
            <a:off x="9061286" y="2325188"/>
            <a:ext cx="1637210" cy="1406433"/>
          </a:xfrm>
          <a:prstGeom prst="hexag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600" b="1" dirty="0">
                <a:latin typeface="Arial" panose="020B0604020202020204" pitchFamily="34" charset="0"/>
                <a:cs typeface="Arial" panose="020B0604020202020204" pitchFamily="34" charset="0"/>
              </a:rPr>
              <a:t>GIÃN DÀI</a:t>
            </a:r>
          </a:p>
        </p:txBody>
      </p:sp>
      <p:sp>
        <p:nvSpPr>
          <p:cNvPr id="14" name="Hexagon 13"/>
          <p:cNvSpPr/>
          <p:nvPr/>
        </p:nvSpPr>
        <p:spPr>
          <a:xfrm>
            <a:off x="9061286" y="3914501"/>
            <a:ext cx="1709215" cy="1406433"/>
          </a:xfrm>
          <a:prstGeom prst="hexag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b="1" dirty="0">
                <a:latin typeface="Arial" panose="020B0604020202020204" pitchFamily="34" charset="0"/>
                <a:cs typeface="Arial" panose="020B0604020202020204" pitchFamily="34" charset="0"/>
              </a:rPr>
              <a:t>ĐỘ CỨNG</a:t>
            </a:r>
          </a:p>
        </p:txBody>
      </p:sp>
      <p:sp>
        <p:nvSpPr>
          <p:cNvPr id="15" name="Hexagon 14"/>
          <p:cNvSpPr/>
          <p:nvPr/>
        </p:nvSpPr>
        <p:spPr>
          <a:xfrm>
            <a:off x="7524224" y="4701400"/>
            <a:ext cx="1637209" cy="1406433"/>
          </a:xfrm>
          <a:prstGeom prst="hex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700" b="1" dirty="0">
                <a:latin typeface="Arial" panose="020B0604020202020204" pitchFamily="34" charset="0"/>
                <a:cs typeface="Arial" panose="020B0604020202020204" pitchFamily="34" charset="0"/>
              </a:rPr>
              <a:t>ĐỊNH MỨC</a:t>
            </a:r>
          </a:p>
        </p:txBody>
      </p:sp>
      <p:sp>
        <p:nvSpPr>
          <p:cNvPr id="16" name="Hexagon 15"/>
          <p:cNvSpPr/>
          <p:nvPr/>
        </p:nvSpPr>
        <p:spPr>
          <a:xfrm>
            <a:off x="5934910" y="3927564"/>
            <a:ext cx="1637209" cy="1406433"/>
          </a:xfrm>
          <a:prstGeom prst="hex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700" b="1" dirty="0">
                <a:latin typeface="Arial" panose="020B0604020202020204" pitchFamily="34" charset="0"/>
                <a:cs typeface="Arial" panose="020B0604020202020204" pitchFamily="34" charset="0"/>
              </a:rPr>
              <a:t>KHÁNG UV</a:t>
            </a:r>
          </a:p>
        </p:txBody>
      </p:sp>
      <p:sp>
        <p:nvSpPr>
          <p:cNvPr id="17" name="Hexagon 16"/>
          <p:cNvSpPr/>
          <p:nvPr/>
        </p:nvSpPr>
        <p:spPr>
          <a:xfrm>
            <a:off x="5934910" y="2336687"/>
            <a:ext cx="1637209" cy="1406433"/>
          </a:xfrm>
          <a:prstGeom prst="hexago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700" b="1" dirty="0">
                <a:latin typeface="Arial" panose="020B0604020202020204" pitchFamily="34" charset="0"/>
                <a:cs typeface="Arial" panose="020B0604020202020204" pitchFamily="34" charset="0"/>
              </a:rPr>
              <a:t>LOW VOC</a:t>
            </a:r>
          </a:p>
        </p:txBody>
      </p:sp>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9056" y="3127603"/>
            <a:ext cx="1602377" cy="1377854"/>
          </a:xfrm>
          <a:prstGeom prst="ellipse">
            <a:avLst/>
          </a:prstGeom>
          <a:ln>
            <a:noFill/>
          </a:ln>
          <a:effectLst>
            <a:outerShdw blurRad="107950" dist="12700" dir="5400000" algn="ctr">
              <a:srgbClr val="000000"/>
            </a:outerShdw>
            <a:softEdge rad="112500"/>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19" name="TextBox 18"/>
          <p:cNvSpPr txBox="1"/>
          <p:nvPr/>
        </p:nvSpPr>
        <p:spPr>
          <a:xfrm>
            <a:off x="500480" y="1532707"/>
            <a:ext cx="4254401" cy="1077218"/>
          </a:xfrm>
          <a:prstGeom prst="rect">
            <a:avLst/>
          </a:prstGeom>
          <a:solidFill>
            <a:schemeClr val="bg1"/>
          </a:solidFill>
          <a:ln>
            <a:solidFill>
              <a:schemeClr val="bg1"/>
            </a:solidFill>
          </a:ln>
        </p:spPr>
        <p:txBody>
          <a:bodyPr wrap="square" rtlCol="0">
            <a:spAutoFit/>
          </a:bodyPr>
          <a:lstStyle/>
          <a:p>
            <a:pPr algn="just"/>
            <a:r>
              <a:rPr lang="en-US" sz="1600" b="1" dirty="0" err="1">
                <a:solidFill>
                  <a:schemeClr val="accent1">
                    <a:lumMod val="50000"/>
                  </a:schemeClr>
                </a:solidFill>
                <a:latin typeface="Times New Roman" panose="02020603050405020304" pitchFamily="18" charset="0"/>
                <a:cs typeface="Times New Roman" panose="02020603050405020304" pitchFamily="18" charset="0"/>
              </a:rPr>
              <a:t>Silatex</a:t>
            </a:r>
            <a:r>
              <a:rPr lang="en-US" sz="1600" b="1" dirty="0">
                <a:solidFill>
                  <a:schemeClr val="accent1">
                    <a:lumMod val="50000"/>
                  </a:schemeClr>
                </a:solidFill>
                <a:latin typeface="Times New Roman" panose="02020603050405020304" pitchFamily="18" charset="0"/>
                <a:cs typeface="Times New Roman" panose="02020603050405020304" pitchFamily="18" charset="0"/>
              </a:rPr>
              <a:t>® Super </a:t>
            </a:r>
            <a:r>
              <a:rPr lang="en-US" sz="1600" i="1" dirty="0" err="1">
                <a:latin typeface="Times New Roman" panose="02020603050405020304" pitchFamily="18" charset="0"/>
                <a:cs typeface="Times New Roman" panose="02020603050405020304" pitchFamily="18" charset="0"/>
              </a:rPr>
              <a:t>là</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vật</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liệu</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chống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thấm</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gốc</a:t>
            </a:r>
            <a:r>
              <a:rPr lang="en-US" sz="1600" i="1" dirty="0">
                <a:latin typeface="Times New Roman" panose="02020603050405020304" pitchFamily="18" charset="0"/>
                <a:cs typeface="Times New Roman" panose="02020603050405020304" pitchFamily="18" charset="0"/>
              </a:rPr>
              <a:t> Acrylic </a:t>
            </a:r>
            <a:r>
              <a:rPr lang="en-US" sz="1600" i="1" dirty="0" err="1">
                <a:latin typeface="Times New Roman" panose="02020603050405020304" pitchFamily="18" charset="0"/>
                <a:cs typeface="Times New Roman" panose="02020603050405020304" pitchFamily="18" charset="0"/>
              </a:rPr>
              <a:t>hệ</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nước</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dành</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cho</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mái</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và</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tường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đứng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có</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độ</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đàn</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hồi</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cao</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và</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khả</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năng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chống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bức</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xạ</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tia</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cực</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tím</a:t>
            </a:r>
            <a:r>
              <a:rPr lang="en-US" sz="1600" i="1" dirty="0">
                <a:latin typeface="Times New Roman" panose="02020603050405020304" pitchFamily="18" charset="0"/>
                <a:cs typeface="Times New Roman" panose="02020603050405020304" pitchFamily="18" charset="0"/>
              </a:rPr>
              <a:t>.</a:t>
            </a:r>
          </a:p>
        </p:txBody>
      </p:sp>
      <p:sp>
        <p:nvSpPr>
          <p:cNvPr id="20" name="Parallelogram 19"/>
          <p:cNvSpPr/>
          <p:nvPr/>
        </p:nvSpPr>
        <p:spPr>
          <a:xfrm>
            <a:off x="481833" y="920254"/>
            <a:ext cx="4718958" cy="448282"/>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2000" b="1" dirty="0"/>
              <a:t>SẢN PHẨM</a:t>
            </a:r>
          </a:p>
        </p:txBody>
      </p:sp>
      <p:sp>
        <p:nvSpPr>
          <p:cNvPr id="21" name="TextBox 20"/>
          <p:cNvSpPr txBox="1"/>
          <p:nvPr/>
        </p:nvSpPr>
        <p:spPr>
          <a:xfrm>
            <a:off x="491155" y="3939893"/>
            <a:ext cx="4273048" cy="1077218"/>
          </a:xfrm>
          <a:prstGeom prst="rect">
            <a:avLst/>
          </a:prstGeom>
          <a:solidFill>
            <a:schemeClr val="bg1"/>
          </a:solidFill>
          <a:ln>
            <a:solidFill>
              <a:schemeClr val="bg1"/>
            </a:solidFill>
          </a:ln>
        </p:spPr>
        <p:txBody>
          <a:bodyPr wrap="square" rtlCol="0">
            <a:spAutoFit/>
          </a:bodyPr>
          <a:lstStyle/>
          <a:p>
            <a:pPr algn="just"/>
            <a:r>
              <a:rPr lang="en-US" sz="1600" b="1" dirty="0" err="1">
                <a:solidFill>
                  <a:schemeClr val="accent1">
                    <a:lumMod val="50000"/>
                  </a:schemeClr>
                </a:solidFill>
                <a:latin typeface="Arial" panose="020B0604020202020204" pitchFamily="34" charset="0"/>
                <a:cs typeface="Arial" panose="020B0604020202020204" pitchFamily="34" charset="0"/>
              </a:rPr>
              <a:t>Revinex</a:t>
            </a:r>
            <a:r>
              <a:rPr lang="en-US" sz="1600" b="1" dirty="0">
                <a:solidFill>
                  <a:schemeClr val="accent1">
                    <a:lumMod val="50000"/>
                  </a:schemeClr>
                </a:solidFill>
                <a:latin typeface="Arial" panose="020B0604020202020204" pitchFamily="34" charset="0"/>
                <a:cs typeface="Arial" panose="020B0604020202020204" pitchFamily="34" charset="0"/>
              </a:rPr>
              <a:t>® Roof </a:t>
            </a:r>
            <a:r>
              <a:rPr lang="en-US" sz="1600" i="1" dirty="0" err="1">
                <a:latin typeface="Times New Roman" panose="02020603050405020304" pitchFamily="18" charset="0"/>
                <a:cs typeface="Times New Roman" panose="02020603050405020304" pitchFamily="18" charset="0"/>
              </a:rPr>
              <a:t>là</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vật</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liệu</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chống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thấm</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gốc</a:t>
            </a:r>
            <a:r>
              <a:rPr lang="en-US" sz="1600" i="1" dirty="0">
                <a:latin typeface="Times New Roman" panose="02020603050405020304" pitchFamily="18" charset="0"/>
                <a:cs typeface="Times New Roman" panose="02020603050405020304" pitchFamily="18" charset="0"/>
              </a:rPr>
              <a:t> acrylic </a:t>
            </a:r>
            <a:r>
              <a:rPr lang="en-US" sz="1600" i="1" dirty="0" err="1">
                <a:latin typeface="Times New Roman" panose="02020603050405020304" pitchFamily="18" charset="0"/>
                <a:cs typeface="Times New Roman" panose="02020603050405020304" pitchFamily="18" charset="0"/>
              </a:rPr>
              <a:t>đàn</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hồi</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hệ</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nước</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có</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độ</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bền</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hoàn</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hảo</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Nó</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chứa</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phụ</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gia</a:t>
            </a:r>
            <a:r>
              <a:rPr lang="en-US" sz="1600" i="1" dirty="0">
                <a:latin typeface="Times New Roman" panose="02020603050405020304" pitchFamily="18" charset="0"/>
                <a:cs typeface="Times New Roman" panose="02020603050405020304" pitchFamily="18" charset="0"/>
              </a:rPr>
              <a:t> xi-</a:t>
            </a:r>
            <a:r>
              <a:rPr lang="en-US" sz="1600" i="1" dirty="0" err="1">
                <a:latin typeface="Times New Roman" panose="02020603050405020304" pitchFamily="18" charset="0"/>
                <a:cs typeface="Times New Roman" panose="02020603050405020304" pitchFamily="18" charset="0"/>
              </a:rPr>
              <a:t>lan</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đặc</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biệt</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làm</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gia</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tăng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khả</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năng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bám</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dính</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lên</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bề</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mặt</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công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trình</a:t>
            </a:r>
            <a:r>
              <a:rPr lang="en-US" sz="1600" i="1" dirty="0">
                <a:latin typeface="Times New Roman" panose="02020603050405020304" pitchFamily="18" charset="0"/>
                <a:cs typeface="Times New Roman" panose="02020603050405020304" pitchFamily="18" charset="0"/>
              </a:rPr>
              <a:t>.</a:t>
            </a:r>
          </a:p>
        </p:txBody>
      </p:sp>
      <p:sp>
        <p:nvSpPr>
          <p:cNvPr id="22" name="TextBox 21"/>
          <p:cNvSpPr txBox="1"/>
          <p:nvPr/>
        </p:nvSpPr>
        <p:spPr>
          <a:xfrm>
            <a:off x="500479" y="2609925"/>
            <a:ext cx="4254401" cy="1323439"/>
          </a:xfrm>
          <a:prstGeom prst="rect">
            <a:avLst/>
          </a:prstGeom>
          <a:solidFill>
            <a:schemeClr val="bg1"/>
          </a:solidFill>
          <a:ln>
            <a:solidFill>
              <a:schemeClr val="bg1"/>
            </a:solidFill>
          </a:ln>
        </p:spPr>
        <p:txBody>
          <a:bodyPr wrap="square" rtlCol="0">
            <a:spAutoFit/>
          </a:bodyPr>
          <a:lstStyle/>
          <a:p>
            <a:pPr algn="just"/>
            <a:r>
              <a:rPr lang="en-US" sz="1600" b="1" dirty="0" err="1">
                <a:solidFill>
                  <a:schemeClr val="accent1">
                    <a:lumMod val="50000"/>
                  </a:schemeClr>
                </a:solidFill>
                <a:latin typeface="Times New Roman" panose="02020603050405020304" pitchFamily="18" charset="0"/>
                <a:cs typeface="Times New Roman" panose="02020603050405020304" pitchFamily="18" charset="0"/>
              </a:rPr>
              <a:t>Silatex</a:t>
            </a:r>
            <a:r>
              <a:rPr lang="en-US" sz="1600" b="1" dirty="0">
                <a:solidFill>
                  <a:schemeClr val="accent1">
                    <a:lumMod val="50000"/>
                  </a:schemeClr>
                </a:solidFill>
                <a:latin typeface="Times New Roman" panose="02020603050405020304" pitchFamily="18" charset="0"/>
                <a:cs typeface="Times New Roman" panose="02020603050405020304" pitchFamily="18" charset="0"/>
              </a:rPr>
              <a:t>® Reflect </a:t>
            </a:r>
            <a:r>
              <a:rPr lang="en-US" sz="1600" i="1" dirty="0" err="1">
                <a:latin typeface="Times New Roman" panose="02020603050405020304" pitchFamily="18" charset="0"/>
                <a:cs typeface="Times New Roman" panose="02020603050405020304" pitchFamily="18" charset="0"/>
              </a:rPr>
              <a:t>là</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vật</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liệu</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chống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thấm</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gốc</a:t>
            </a:r>
            <a:r>
              <a:rPr lang="en-US" sz="1600" i="1" dirty="0">
                <a:latin typeface="Times New Roman" panose="02020603050405020304" pitchFamily="18" charset="0"/>
                <a:cs typeface="Times New Roman" panose="02020603050405020304" pitchFamily="18" charset="0"/>
              </a:rPr>
              <a:t> Acrylic </a:t>
            </a:r>
            <a:r>
              <a:rPr lang="en-US" sz="1600" i="1" dirty="0" err="1">
                <a:latin typeface="Times New Roman" panose="02020603050405020304" pitchFamily="18" charset="0"/>
                <a:cs typeface="Times New Roman" panose="02020603050405020304" pitchFamily="18" charset="0"/>
              </a:rPr>
              <a:t>hệ</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nước</a:t>
            </a:r>
            <a:r>
              <a:rPr lang="en-US" sz="1600" i="1" dirty="0">
                <a:latin typeface="Times New Roman" panose="02020603050405020304" pitchFamily="18" charset="0"/>
                <a:cs typeface="Times New Roman" panose="02020603050405020304" pitchFamily="18" charset="0"/>
              </a:rPr>
              <a:t> </a:t>
            </a:r>
            <a:r>
              <a:rPr lang="vi-VN" sz="1600" i="1" dirty="0">
                <a:latin typeface="Times New Roman" panose="02020603050405020304" pitchFamily="18" charset="0"/>
                <a:cs typeface="Times New Roman" panose="02020603050405020304" pitchFamily="18" charset="0"/>
              </a:rPr>
              <a:t>đàn hồi, phản quang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ánh</a:t>
            </a:r>
            <a:r>
              <a:rPr lang="en-US" sz="1600" i="1" dirty="0">
                <a:latin typeface="Times New Roman" panose="02020603050405020304" pitchFamily="18" charset="0"/>
                <a:cs typeface="Times New Roman" panose="02020603050405020304" pitchFamily="18" charset="0"/>
              </a:rPr>
              <a:t> sang.</a:t>
            </a:r>
            <a:r>
              <a:rPr lang="vi-VN" sz="1600" i="1"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Ứ</a:t>
            </a:r>
            <a:r>
              <a:rPr lang="vi-VN" sz="1600" i="1" dirty="0">
                <a:latin typeface="Times New Roman" panose="02020603050405020304" pitchFamily="18" charset="0"/>
                <a:cs typeface="Times New Roman" panose="02020603050405020304" pitchFamily="18" charset="0"/>
              </a:rPr>
              <a:t>ng dụng cho tường ngoại thất và mặt </a:t>
            </a:r>
            <a:r>
              <a:rPr lang="en-US" sz="1600" i="1" dirty="0">
                <a:latin typeface="Times New Roman" panose="02020603050405020304" pitchFamily="18" charset="0"/>
                <a:cs typeface="Times New Roman" panose="02020603050405020304" pitchFamily="18" charset="0"/>
              </a:rPr>
              <a:t>n</a:t>
            </a:r>
            <a:r>
              <a:rPr lang="vi-VN" sz="1600" i="1" dirty="0">
                <a:latin typeface="Times New Roman" panose="02020603050405020304" pitchFamily="18" charset="0"/>
                <a:cs typeface="Times New Roman" panose="02020603050405020304" pitchFamily="18" charset="0"/>
              </a:rPr>
              <a:t>ền, có đặc </a:t>
            </a:r>
            <a:r>
              <a:rPr lang="en-US" sz="1600" i="1" dirty="0" err="1">
                <a:latin typeface="Times New Roman" panose="02020603050405020304" pitchFamily="18" charset="0"/>
                <a:cs typeface="Times New Roman" panose="02020603050405020304" pitchFamily="18" charset="0"/>
              </a:rPr>
              <a:t>tính</a:t>
            </a:r>
            <a:r>
              <a:rPr lang="en-US" sz="1600" i="1" dirty="0">
                <a:latin typeface="Times New Roman" panose="02020603050405020304" pitchFamily="18" charset="0"/>
                <a:cs typeface="Times New Roman" panose="02020603050405020304" pitchFamily="18" charset="0"/>
              </a:rPr>
              <a:t> </a:t>
            </a:r>
            <a:r>
              <a:rPr lang="vi-VN" sz="1600" i="1" dirty="0">
                <a:latin typeface="Times New Roman" panose="02020603050405020304" pitchFamily="18" charset="0"/>
                <a:cs typeface="Times New Roman" panose="02020603050405020304" pitchFamily="18" charset="0"/>
              </a:rPr>
              <a:t> phản xạ ánh nắng mặt trời và tỏa nhiệt cao</a:t>
            </a:r>
            <a:r>
              <a:rPr lang="en-US" sz="1600" i="1" dirty="0">
                <a:latin typeface="Times New Roman" panose="02020603050405020304" pitchFamily="18" charset="0"/>
                <a:cs typeface="Times New Roman" panose="02020603050405020304" pitchFamily="18" charset="0"/>
              </a:rPr>
              <a:t>.</a:t>
            </a:r>
          </a:p>
        </p:txBody>
      </p:sp>
      <p:sp>
        <p:nvSpPr>
          <p:cNvPr id="23" name="TextBox 22"/>
          <p:cNvSpPr txBox="1"/>
          <p:nvPr/>
        </p:nvSpPr>
        <p:spPr>
          <a:xfrm>
            <a:off x="481832" y="5138050"/>
            <a:ext cx="4273048" cy="830997"/>
          </a:xfrm>
          <a:prstGeom prst="rect">
            <a:avLst/>
          </a:prstGeom>
          <a:solidFill>
            <a:schemeClr val="bg1"/>
          </a:solidFill>
          <a:ln>
            <a:solidFill>
              <a:schemeClr val="bg1"/>
            </a:solidFill>
          </a:ln>
        </p:spPr>
        <p:txBody>
          <a:bodyPr wrap="square" rtlCol="0">
            <a:spAutoFit/>
          </a:bodyPr>
          <a:lstStyle/>
          <a:p>
            <a:pPr algn="just"/>
            <a:r>
              <a:rPr lang="en-US" sz="1600" b="1" dirty="0" err="1">
                <a:solidFill>
                  <a:schemeClr val="accent1">
                    <a:lumMod val="50000"/>
                  </a:schemeClr>
                </a:solidFill>
                <a:latin typeface="Arial" panose="020B0604020202020204" pitchFamily="34" charset="0"/>
                <a:cs typeface="Arial" panose="020B0604020202020204" pitchFamily="34" charset="0"/>
              </a:rPr>
              <a:t>Revinex</a:t>
            </a:r>
            <a:r>
              <a:rPr lang="en-US" sz="1600" b="1" dirty="0">
                <a:solidFill>
                  <a:schemeClr val="accent1">
                    <a:lumMod val="50000"/>
                  </a:schemeClr>
                </a:solidFill>
                <a:latin typeface="Arial" panose="020B0604020202020204" pitchFamily="34" charset="0"/>
                <a:cs typeface="Arial" panose="020B0604020202020204" pitchFamily="34" charset="0"/>
              </a:rPr>
              <a:t>® Elastic </a:t>
            </a:r>
            <a:r>
              <a:rPr lang="en-US" sz="1600" i="1" dirty="0" err="1">
                <a:latin typeface="Times New Roman" panose="02020603050405020304" pitchFamily="18" charset="0"/>
                <a:cs typeface="Times New Roman" panose="02020603050405020304" pitchFamily="18" charset="0"/>
              </a:rPr>
              <a:t>là</a:t>
            </a:r>
            <a:r>
              <a:rPr lang="en-US" sz="1600" b="1" dirty="0">
                <a:solidFill>
                  <a:schemeClr val="accent1">
                    <a:lumMod val="50000"/>
                  </a:schemeClr>
                </a:solidFill>
                <a:latin typeface="Arial" panose="020B0604020202020204" pitchFamily="34" charset="0"/>
                <a:cs typeface="Arial" panose="020B0604020202020204" pitchFamily="34" charset="0"/>
              </a:rPr>
              <a:t> </a:t>
            </a:r>
            <a:r>
              <a:rPr lang="en-US" sz="1600" i="1" dirty="0" err="1">
                <a:latin typeface="Times New Roman" panose="02020603050405020304" pitchFamily="18" charset="0"/>
                <a:cs typeface="Times New Roman" panose="02020603050405020304" pitchFamily="18" charset="0"/>
              </a:rPr>
              <a:t>lớp</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phủ</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chống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thấm</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đàn</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hồi</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silane</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biến</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tính</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ứng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dụng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cho</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bề</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mặt</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đứng</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ngoại</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thất</a:t>
            </a:r>
            <a:endParaRPr lang="en-US" sz="1600" i="1" dirty="0">
              <a:latin typeface="Times New Roman" panose="020206030504050203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7</a:t>
            </a:fld>
            <a:endParaRPr lang="en-US"/>
          </a:p>
        </p:txBody>
      </p:sp>
    </p:spTree>
    <p:extLst>
      <p:ext uri="{BB962C8B-B14F-4D97-AF65-F5344CB8AC3E}">
        <p14:creationId xmlns:p14="http://schemas.microsoft.com/office/powerpoint/2010/main" val="152115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arn(inVertical)">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arn(inVertic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par>
                                <p:cTn id="43" presetID="22" presetClass="entr" presetSubtype="4"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9" grpId="0" animBg="1"/>
      <p:bldP spid="21" grpId="0" animBg="1"/>
      <p:bldP spid="22"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rallelogram 6"/>
          <p:cNvSpPr/>
          <p:nvPr/>
        </p:nvSpPr>
        <p:spPr>
          <a:xfrm>
            <a:off x="612321" y="930730"/>
            <a:ext cx="4077040" cy="39929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THÔNG SỐ KỸ THUẬT</a:t>
            </a:r>
          </a:p>
        </p:txBody>
      </p:sp>
      <p:graphicFrame>
        <p:nvGraphicFramePr>
          <p:cNvPr id="8" name="Table 7">
            <a:extLst>
              <a:ext uri="{FF2B5EF4-FFF2-40B4-BE49-F238E27FC236}">
                <a16:creationId xmlns:a16="http://schemas.microsoft.com/office/drawing/2014/main" id="{421C35C4-8D41-49DB-B22B-501A746F0CA9}"/>
              </a:ext>
            </a:extLst>
          </p:cNvPr>
          <p:cNvGraphicFramePr>
            <a:graphicFrameLocks noGrp="1"/>
          </p:cNvGraphicFramePr>
          <p:nvPr>
            <p:extLst>
              <p:ext uri="{D42A27DB-BD31-4B8C-83A1-F6EECF244321}">
                <p14:modId xmlns:p14="http://schemas.microsoft.com/office/powerpoint/2010/main" val="1625631491"/>
              </p:ext>
            </p:extLst>
          </p:nvPr>
        </p:nvGraphicFramePr>
        <p:xfrm>
          <a:off x="612321" y="1413148"/>
          <a:ext cx="11245061" cy="4965858"/>
        </p:xfrm>
        <a:graphic>
          <a:graphicData uri="http://schemas.openxmlformats.org/drawingml/2006/table">
            <a:tbl>
              <a:tblPr firstRow="1" bandRow="1">
                <a:tableStyleId>{5C22544A-7EE6-4342-B048-85BDC9FD1C3A}</a:tableStyleId>
              </a:tblPr>
              <a:tblGrid>
                <a:gridCol w="2474828">
                  <a:extLst>
                    <a:ext uri="{9D8B030D-6E8A-4147-A177-3AD203B41FA5}">
                      <a16:colId xmlns:a16="http://schemas.microsoft.com/office/drawing/2014/main" val="361950580"/>
                    </a:ext>
                  </a:extLst>
                </a:gridCol>
                <a:gridCol w="2122414">
                  <a:extLst>
                    <a:ext uri="{9D8B030D-6E8A-4147-A177-3AD203B41FA5}">
                      <a16:colId xmlns:a16="http://schemas.microsoft.com/office/drawing/2014/main" val="2815174833"/>
                    </a:ext>
                  </a:extLst>
                </a:gridCol>
                <a:gridCol w="2332140">
                  <a:extLst>
                    <a:ext uri="{9D8B030D-6E8A-4147-A177-3AD203B41FA5}">
                      <a16:colId xmlns:a16="http://schemas.microsoft.com/office/drawing/2014/main" val="1053818956"/>
                    </a:ext>
                  </a:extLst>
                </a:gridCol>
                <a:gridCol w="2147581">
                  <a:extLst>
                    <a:ext uri="{9D8B030D-6E8A-4147-A177-3AD203B41FA5}">
                      <a16:colId xmlns:a16="http://schemas.microsoft.com/office/drawing/2014/main" val="1808891009"/>
                    </a:ext>
                  </a:extLst>
                </a:gridCol>
                <a:gridCol w="2168098">
                  <a:extLst>
                    <a:ext uri="{9D8B030D-6E8A-4147-A177-3AD203B41FA5}">
                      <a16:colId xmlns:a16="http://schemas.microsoft.com/office/drawing/2014/main" val="3338181638"/>
                    </a:ext>
                  </a:extLst>
                </a:gridCol>
              </a:tblGrid>
              <a:tr h="346555">
                <a:tc>
                  <a:txBody>
                    <a:bodyPr/>
                    <a:lstStyle/>
                    <a:p>
                      <a:pPr algn="ctr"/>
                      <a:r>
                        <a:rPr lang="en-US" sz="1600" dirty="0"/>
                        <a:t>CÁC</a:t>
                      </a:r>
                      <a:r>
                        <a:rPr lang="en-US" sz="1600" baseline="0" dirty="0"/>
                        <a:t> CHỈ TIÊU</a:t>
                      </a:r>
                      <a:endParaRPr lang="en-US" sz="1600" dirty="0"/>
                    </a:p>
                  </a:txBody>
                  <a:tcPr/>
                </a:tc>
                <a:tc>
                  <a:txBody>
                    <a:bodyPr/>
                    <a:lstStyle/>
                    <a:p>
                      <a:pPr algn="ctr"/>
                      <a:r>
                        <a:rPr lang="en-US" sz="1600" dirty="0"/>
                        <a:t>SILATEX</a:t>
                      </a:r>
                      <a:r>
                        <a:rPr lang="en-US" sz="1600" dirty="0">
                          <a:latin typeface="Arial" panose="020B0604020202020204" pitchFamily="34" charset="0"/>
                          <a:cs typeface="Arial" panose="020B0604020202020204" pitchFamily="34" charset="0"/>
                        </a:rPr>
                        <a:t>®</a:t>
                      </a:r>
                      <a:r>
                        <a:rPr lang="en-US" sz="1600" dirty="0"/>
                        <a:t> SUPER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SILATEX</a:t>
                      </a:r>
                      <a:r>
                        <a:rPr lang="en-US" sz="1600" dirty="0">
                          <a:latin typeface="Arial" panose="020B0604020202020204" pitchFamily="34" charset="0"/>
                          <a:cs typeface="Arial" panose="020B0604020202020204" pitchFamily="34" charset="0"/>
                        </a:rPr>
                        <a:t>®</a:t>
                      </a:r>
                      <a:r>
                        <a:rPr lang="en-US" sz="1600" dirty="0"/>
                        <a:t> REFLECT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cs typeface="+mn-cs"/>
                        </a:rPr>
                        <a:t>REVINEX</a:t>
                      </a:r>
                      <a:r>
                        <a:rPr lang="en-US" sz="1600" dirty="0">
                          <a:latin typeface="Arial" panose="020B0604020202020204" pitchFamily="34" charset="0"/>
                          <a:cs typeface="Arial" panose="020B0604020202020204" pitchFamily="34" charset="0"/>
                        </a:rPr>
                        <a:t>®</a:t>
                      </a:r>
                      <a:r>
                        <a:rPr lang="en-US" sz="1600" dirty="0"/>
                        <a:t> ELASTIC</a:t>
                      </a:r>
                    </a:p>
                  </a:txBody>
                  <a:tcPr/>
                </a:tc>
                <a:tc>
                  <a:txBody>
                    <a:bodyPr/>
                    <a:lstStyle/>
                    <a:p>
                      <a:pPr algn="ctr"/>
                      <a:r>
                        <a:rPr lang="en-US" sz="1600" dirty="0"/>
                        <a:t>REVINEX</a:t>
                      </a:r>
                      <a:r>
                        <a:rPr lang="en-US" sz="1600" dirty="0">
                          <a:latin typeface="Arial" panose="020B0604020202020204" pitchFamily="34" charset="0"/>
                          <a:cs typeface="Arial" panose="020B0604020202020204" pitchFamily="34" charset="0"/>
                        </a:rPr>
                        <a:t>®</a:t>
                      </a:r>
                      <a:r>
                        <a:rPr lang="en-US" sz="1600" dirty="0"/>
                        <a:t> ROOF</a:t>
                      </a:r>
                    </a:p>
                  </a:txBody>
                  <a:tcPr/>
                </a:tc>
                <a:extLst>
                  <a:ext uri="{0D108BD9-81ED-4DB2-BD59-A6C34878D82A}">
                    <a16:rowId xmlns:a16="http://schemas.microsoft.com/office/drawing/2014/main" val="3128427717"/>
                  </a:ext>
                </a:extLst>
              </a:tr>
              <a:tr h="334864">
                <a:tc>
                  <a:txBody>
                    <a:bodyPr/>
                    <a:lstStyle/>
                    <a:p>
                      <a:r>
                        <a:rPr lang="en-US" sz="1400" dirty="0" err="1">
                          <a:latin typeface="Times New Roman" panose="02020603050405020304" pitchFamily="18" charset="0"/>
                          <a:cs typeface="Times New Roman" panose="02020603050405020304" pitchFamily="18" charset="0"/>
                        </a:rPr>
                        <a:t>Gố</a:t>
                      </a:r>
                      <a:r>
                        <a:rPr lang="en-US" sz="1400" baseline="0" dirty="0" err="1">
                          <a:latin typeface="Times New Roman" panose="02020603050405020304" pitchFamily="18" charset="0"/>
                          <a:cs typeface="Times New Roman" panose="02020603050405020304" pitchFamily="18" charset="0"/>
                        </a:rPr>
                        <a:t>c</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sản</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phẩm</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Acrylic</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Acrylic</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Acrylic</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aseline="0" dirty="0">
                          <a:latin typeface="Times New Roman" panose="02020603050405020304" pitchFamily="18" charset="0"/>
                          <a:cs typeface="Times New Roman" panose="02020603050405020304" pitchFamily="18" charset="0"/>
                        </a:rPr>
                        <a:t>Acrylic xi-</a:t>
                      </a:r>
                      <a:r>
                        <a:rPr lang="en-US" sz="1400" baseline="0" dirty="0" err="1">
                          <a:latin typeface="Times New Roman" panose="02020603050405020304" pitchFamily="18" charset="0"/>
                          <a:cs typeface="Times New Roman" panose="02020603050405020304" pitchFamily="18" charset="0"/>
                        </a:rPr>
                        <a:t>lan</a:t>
                      </a:r>
                      <a:endParaRPr lang="en-US" sz="1400" baseline="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00273539"/>
                  </a:ext>
                </a:extLst>
              </a:tr>
              <a:tr h="595872">
                <a:tc>
                  <a:txBody>
                    <a:bodyPr/>
                    <a:lstStyle/>
                    <a:p>
                      <a:r>
                        <a:rPr lang="en-US" sz="1400" dirty="0" err="1">
                          <a:latin typeface="Times New Roman" panose="02020603050405020304" pitchFamily="18" charset="0"/>
                          <a:cs typeface="Times New Roman" panose="02020603050405020304" pitchFamily="18" charset="0"/>
                        </a:rPr>
                        <a:t>Định</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mức</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1</a:t>
                      </a:r>
                      <a:r>
                        <a:rPr lang="en-US" sz="1400" baseline="0" dirty="0">
                          <a:latin typeface="Times New Roman" panose="02020603050405020304" pitchFamily="18" charset="0"/>
                          <a:cs typeface="Times New Roman" panose="02020603050405020304" pitchFamily="18" charset="0"/>
                        </a:rPr>
                        <a:t> kg/m²/2 </a:t>
                      </a:r>
                      <a:r>
                        <a:rPr lang="en-US" sz="1400" baseline="0" dirty="0" err="1">
                          <a:latin typeface="Times New Roman" panose="02020603050405020304" pitchFamily="18" charset="0"/>
                          <a:cs typeface="Times New Roman" panose="02020603050405020304" pitchFamily="18" charset="0"/>
                        </a:rPr>
                        <a:t>lớp</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mái</a:t>
                      </a:r>
                      <a:r>
                        <a:rPr lang="en-US" sz="1400" baseline="0" dirty="0">
                          <a:latin typeface="Times New Roman" panose="02020603050405020304" pitchFamily="18" charset="0"/>
                          <a:cs typeface="Times New Roman" panose="02020603050405020304" pitchFamily="18" charset="0"/>
                        </a:rPr>
                        <a:t>)</a:t>
                      </a:r>
                    </a:p>
                    <a:p>
                      <a:pPr algn="ctr"/>
                      <a:r>
                        <a:rPr lang="en-US" sz="1400" baseline="0" dirty="0">
                          <a:latin typeface="Times New Roman" panose="02020603050405020304" pitchFamily="18" charset="0"/>
                          <a:cs typeface="Times New Roman" panose="02020603050405020304" pitchFamily="18" charset="0"/>
                        </a:rPr>
                        <a:t>0.32 kg/m²/2 </a:t>
                      </a:r>
                      <a:r>
                        <a:rPr lang="en-US" sz="1400" baseline="0" dirty="0" err="1">
                          <a:latin typeface="Times New Roman" panose="02020603050405020304" pitchFamily="18" charset="0"/>
                          <a:cs typeface="Times New Roman" panose="02020603050405020304" pitchFamily="18" charset="0"/>
                        </a:rPr>
                        <a:t>lớp</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tường</a:t>
                      </a:r>
                      <a:r>
                        <a:rPr lang="en-US" sz="1400" baseline="0" dirty="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0,3kg/m2/2</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lớp</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tường</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đứng</a:t>
                      </a:r>
                      <a:r>
                        <a:rPr lang="en-US" sz="1400" baseline="0" dirty="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0,3kg/m2/2</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lớp</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tường</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đứng</a:t>
                      </a:r>
                      <a:r>
                        <a:rPr lang="en-US" sz="1400" baseline="0" dirty="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1</a:t>
                      </a:r>
                      <a:r>
                        <a:rPr lang="en-US" sz="1400" baseline="0" dirty="0">
                          <a:latin typeface="Times New Roman" panose="02020603050405020304" pitchFamily="18" charset="0"/>
                          <a:cs typeface="Times New Roman" panose="02020603050405020304" pitchFamily="18" charset="0"/>
                        </a:rPr>
                        <a:t> kg/m²/2 </a:t>
                      </a:r>
                      <a:r>
                        <a:rPr lang="en-US" sz="1400" baseline="0" dirty="0" err="1">
                          <a:latin typeface="Times New Roman" panose="02020603050405020304" pitchFamily="18" charset="0"/>
                          <a:cs typeface="Times New Roman" panose="02020603050405020304" pitchFamily="18" charset="0"/>
                        </a:rPr>
                        <a:t>lớp</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mái</a:t>
                      </a:r>
                      <a:r>
                        <a:rPr lang="en-US" sz="1400" baseline="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2631230158"/>
                  </a:ext>
                </a:extLst>
              </a:tr>
              <a:tr h="334864">
                <a:tc>
                  <a:txBody>
                    <a:bodyPr/>
                    <a:lstStyle/>
                    <a:p>
                      <a:r>
                        <a:rPr lang="en-US" sz="1400" baseline="0" dirty="0" err="1">
                          <a:latin typeface="Times New Roman" panose="02020603050405020304" pitchFamily="18" charset="0"/>
                          <a:cs typeface="Times New Roman" panose="02020603050405020304" pitchFamily="18" charset="0"/>
                        </a:rPr>
                        <a:t>Độ</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bám</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dính</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2,24 N/mm2</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&gt; 1,5N/mm2</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&gt; 2,5N/mm2</a:t>
                      </a:r>
                    </a:p>
                  </a:txBody>
                  <a:tcPr/>
                </a:tc>
                <a:tc>
                  <a:txBody>
                    <a:bodyPr/>
                    <a:lstStyle/>
                    <a:p>
                      <a:pPr algn="ctr"/>
                      <a:r>
                        <a:rPr lang="en-US" sz="1400" dirty="0">
                          <a:latin typeface="Times New Roman" panose="02020603050405020304" pitchFamily="18" charset="0"/>
                          <a:cs typeface="Times New Roman" panose="02020603050405020304" pitchFamily="18" charset="0"/>
                        </a:rPr>
                        <a:t>≥ 3N/mm2</a:t>
                      </a:r>
                    </a:p>
                  </a:txBody>
                  <a:tcPr/>
                </a:tc>
                <a:extLst>
                  <a:ext uri="{0D108BD9-81ED-4DB2-BD59-A6C34878D82A}">
                    <a16:rowId xmlns:a16="http://schemas.microsoft.com/office/drawing/2014/main" val="4121662506"/>
                  </a:ext>
                </a:extLst>
              </a:tr>
              <a:tr h="334864">
                <a:tc>
                  <a:txBody>
                    <a:bodyPr/>
                    <a:lstStyle/>
                    <a:p>
                      <a:r>
                        <a:rPr lang="en-US" sz="1400" dirty="0" err="1">
                          <a:latin typeface="Times New Roman" panose="02020603050405020304" pitchFamily="18" charset="0"/>
                          <a:cs typeface="Times New Roman" panose="02020603050405020304" pitchFamily="18" charset="0"/>
                        </a:rPr>
                        <a:t>Độ</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dãn</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dài</a:t>
                      </a:r>
                      <a:endParaRPr lang="en-US" sz="14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a:latin typeface="Times New Roman" panose="02020603050405020304" pitchFamily="18" charset="0"/>
                          <a:cs typeface="Times New Roman" panose="02020603050405020304" pitchFamily="18" charset="0"/>
                        </a:rPr>
                        <a:t>370%</a:t>
                      </a:r>
                      <a:r>
                        <a:rPr lang="en-US" sz="1400" dirty="0">
                          <a:latin typeface="Times New Roman" panose="02020603050405020304" pitchFamily="18" charset="0"/>
                          <a:cs typeface="Times New Roman" panose="02020603050405020304" pitchFamily="18" charset="0"/>
                        </a:rPr>
                        <a:t>± 20%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a:t>
                      </a:r>
                    </a:p>
                  </a:txBody>
                  <a:tcPr/>
                </a:tc>
                <a:tc>
                  <a:txBody>
                    <a:bodyPr/>
                    <a:lstStyle/>
                    <a:p>
                      <a:pPr algn="ctr"/>
                      <a:r>
                        <a:rPr lang="en-US" sz="1400" dirty="0">
                          <a:latin typeface="Times New Roman" panose="02020603050405020304" pitchFamily="18" charset="0"/>
                          <a:cs typeface="Times New Roman" panose="02020603050405020304" pitchFamily="18" charset="0"/>
                        </a:rPr>
                        <a:t>380%± 20%</a:t>
                      </a:r>
                    </a:p>
                  </a:txBody>
                  <a:tcPr/>
                </a:tc>
                <a:extLst>
                  <a:ext uri="{0D108BD9-81ED-4DB2-BD59-A6C34878D82A}">
                    <a16:rowId xmlns:a16="http://schemas.microsoft.com/office/drawing/2014/main" val="275253985"/>
                  </a:ext>
                </a:extLst>
              </a:tr>
              <a:tr h="334864">
                <a:tc>
                  <a:txBody>
                    <a:bodyPr/>
                    <a:lstStyle/>
                    <a:p>
                      <a:r>
                        <a:rPr lang="en-US" sz="1400" dirty="0" err="1">
                          <a:latin typeface="Times New Roman" panose="02020603050405020304" pitchFamily="18" charset="0"/>
                          <a:cs typeface="Times New Roman" panose="02020603050405020304" pitchFamily="18" charset="0"/>
                        </a:rPr>
                        <a:t>Độ</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cứng</a:t>
                      </a:r>
                      <a:r>
                        <a:rPr lang="en-US" sz="1400" baseline="0" dirty="0">
                          <a:latin typeface="Times New Roman" panose="02020603050405020304" pitchFamily="18" charset="0"/>
                          <a:cs typeface="Times New Roman" panose="02020603050405020304" pitchFamily="18" charset="0"/>
                        </a:rPr>
                        <a:t> Shore A </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60</a:t>
                      </a:r>
                    </a:p>
                  </a:txBody>
                  <a:tcPr/>
                </a:tc>
                <a:tc>
                  <a:txBody>
                    <a:bodyPr/>
                    <a:lstStyle/>
                    <a:p>
                      <a:pPr algn="ctr"/>
                      <a:r>
                        <a:rPr lang="en-US" sz="1400" dirty="0">
                          <a:latin typeface="Times New Roman" panose="02020603050405020304" pitchFamily="18" charset="0"/>
                          <a:cs typeface="Times New Roman" panose="02020603050405020304" pitchFamily="18" charset="0"/>
                        </a:rPr>
                        <a:t>69</a:t>
                      </a:r>
                    </a:p>
                  </a:txBody>
                  <a:tcPr/>
                </a:tc>
                <a:tc>
                  <a:txBody>
                    <a:bodyPr/>
                    <a:lstStyle/>
                    <a:p>
                      <a:pPr algn="ctr"/>
                      <a:r>
                        <a:rPr lang="en-US" sz="1400" dirty="0">
                          <a:latin typeface="Times New Roman" panose="02020603050405020304" pitchFamily="18" charset="0"/>
                          <a:cs typeface="Times New Roman" panose="02020603050405020304" pitchFamily="18" charset="0"/>
                        </a:rPr>
                        <a:t>65</a:t>
                      </a:r>
                    </a:p>
                  </a:txBody>
                  <a:tcPr/>
                </a:tc>
                <a:tc>
                  <a:txBody>
                    <a:bodyPr/>
                    <a:lstStyle/>
                    <a:p>
                      <a:pPr algn="ctr"/>
                      <a:r>
                        <a:rPr lang="en-US" sz="1400" dirty="0">
                          <a:latin typeface="Times New Roman" panose="02020603050405020304" pitchFamily="18" charset="0"/>
                          <a:cs typeface="Times New Roman" panose="02020603050405020304" pitchFamily="18" charset="0"/>
                        </a:rPr>
                        <a:t>65</a:t>
                      </a:r>
                    </a:p>
                  </a:txBody>
                  <a:tcPr/>
                </a:tc>
                <a:extLst>
                  <a:ext uri="{0D108BD9-81ED-4DB2-BD59-A6C34878D82A}">
                    <a16:rowId xmlns:a16="http://schemas.microsoft.com/office/drawing/2014/main" val="2868163512"/>
                  </a:ext>
                </a:extLst>
              </a:tr>
              <a:tr h="334864">
                <a:tc>
                  <a:txBody>
                    <a:bodyPr/>
                    <a:lstStyle/>
                    <a:p>
                      <a:r>
                        <a:rPr lang="en-US" sz="1400" dirty="0" err="1">
                          <a:latin typeface="Times New Roman" panose="02020603050405020304" pitchFamily="18" charset="0"/>
                          <a:cs typeface="Times New Roman" panose="02020603050405020304" pitchFamily="18" charset="0"/>
                        </a:rPr>
                        <a:t>Độ</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bóng</a:t>
                      </a:r>
                      <a:r>
                        <a:rPr lang="en-US" sz="1400" baseline="0" dirty="0">
                          <a:latin typeface="Times New Roman" panose="02020603050405020304" pitchFamily="18" charset="0"/>
                          <a:cs typeface="Times New Roman" panose="02020603050405020304" pitchFamily="18" charset="0"/>
                        </a:rPr>
                        <a:t> (60°)</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b="0" dirty="0">
                          <a:latin typeface="Times New Roman" panose="02020603050405020304" pitchFamily="18" charset="0"/>
                          <a:cs typeface="Times New Roman" panose="02020603050405020304" pitchFamily="18" charset="0"/>
                        </a:rPr>
                        <a:t>-</a:t>
                      </a:r>
                    </a:p>
                  </a:txBody>
                  <a:tcPr/>
                </a:tc>
                <a:tc>
                  <a:txBody>
                    <a:bodyPr/>
                    <a:lstStyle/>
                    <a:p>
                      <a:pPr algn="ctr"/>
                      <a:r>
                        <a:rPr lang="en-US" sz="1400" b="0" dirty="0">
                          <a:latin typeface="Times New Roman" panose="02020603050405020304" pitchFamily="18" charset="0"/>
                          <a:cs typeface="Times New Roman" panose="02020603050405020304" pitchFamily="18" charset="0"/>
                        </a:rPr>
                        <a:t>&lt;10</a:t>
                      </a:r>
                    </a:p>
                  </a:txBody>
                  <a:tcPr/>
                </a:tc>
                <a:tc>
                  <a:txBody>
                    <a:bodyPr/>
                    <a:lstStyle/>
                    <a:p>
                      <a:pPr algn="ctr"/>
                      <a:r>
                        <a:rPr lang="en-US" sz="1400" b="0" dirty="0">
                          <a:latin typeface="Times New Roman" panose="02020603050405020304" pitchFamily="18" charset="0"/>
                          <a:cs typeface="Times New Roman" panose="02020603050405020304" pitchFamily="18" charset="0"/>
                        </a:rPr>
                        <a:t>5</a:t>
                      </a:r>
                    </a:p>
                  </a:txBody>
                  <a:tcPr/>
                </a:tc>
                <a:tc>
                  <a:txBody>
                    <a:bodyPr/>
                    <a:lstStyle/>
                    <a:p>
                      <a:pPr algn="ctr"/>
                      <a:r>
                        <a:rPr lang="en-US" sz="140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496227084"/>
                  </a:ext>
                </a:extLst>
              </a:tr>
              <a:tr h="406150">
                <a:tc>
                  <a:txBody>
                    <a:bodyPr/>
                    <a:lstStyle/>
                    <a:p>
                      <a:r>
                        <a:rPr lang="en-US" sz="1400" dirty="0" err="1">
                          <a:latin typeface="Times New Roman" panose="02020603050405020304" pitchFamily="18" charset="0"/>
                          <a:cs typeface="Times New Roman" panose="02020603050405020304" pitchFamily="18" charset="0"/>
                        </a:rPr>
                        <a:t>Phản</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xạ</a:t>
                      </a:r>
                      <a:r>
                        <a:rPr lang="en-US" sz="1400" baseline="0" dirty="0">
                          <a:latin typeface="Times New Roman" panose="02020603050405020304" pitchFamily="18" charset="0"/>
                          <a:cs typeface="Times New Roman" panose="02020603050405020304" pitchFamily="18" charset="0"/>
                        </a:rPr>
                        <a:t> SR %</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b="0" dirty="0">
                          <a:latin typeface="Times New Roman" panose="02020603050405020304" pitchFamily="18" charset="0"/>
                          <a:cs typeface="Times New Roman" panose="02020603050405020304" pitchFamily="18" charset="0"/>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a:latin typeface="Times New Roman" panose="02020603050405020304" pitchFamily="18" charset="0"/>
                          <a:cs typeface="Times New Roman" panose="02020603050405020304" pitchFamily="18" charset="0"/>
                        </a:rPr>
                        <a:t>88% (</a:t>
                      </a:r>
                      <a:r>
                        <a:rPr lang="en-US" sz="1400" b="0" dirty="0" err="1">
                          <a:latin typeface="Times New Roman" panose="02020603050405020304" pitchFamily="18" charset="0"/>
                          <a:cs typeface="Times New Roman" panose="02020603050405020304" pitchFamily="18" charset="0"/>
                        </a:rPr>
                        <a:t>trắng</a:t>
                      </a:r>
                      <a:r>
                        <a:rPr lang="en-US" sz="1400" b="0" dirty="0">
                          <a:latin typeface="Times New Roman" panose="02020603050405020304" pitchFamily="18" charset="0"/>
                          <a:cs typeface="Times New Roman" panose="02020603050405020304" pitchFamily="18" charset="0"/>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a:latin typeface="Times New Roman" panose="02020603050405020304" pitchFamily="18" charset="0"/>
                          <a:cs typeface="Times New Roman" panose="02020603050405020304" pitchFamily="18" charset="0"/>
                        </a:rPr>
                        <a:t>-</a:t>
                      </a:r>
                    </a:p>
                  </a:txBody>
                  <a:tcPr/>
                </a:tc>
                <a:tc>
                  <a:txBody>
                    <a:bodyPr/>
                    <a:lstStyle/>
                    <a:p>
                      <a:pPr algn="ctr"/>
                      <a:r>
                        <a:rPr lang="en-US" sz="140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480139075"/>
                  </a:ext>
                </a:extLst>
              </a:tr>
              <a:tr h="406150">
                <a:tc>
                  <a:txBody>
                    <a:bodyPr/>
                    <a:lstStyle/>
                    <a:p>
                      <a:r>
                        <a:rPr lang="en-US" sz="1400" dirty="0" err="1">
                          <a:latin typeface="Times New Roman" panose="02020603050405020304" pitchFamily="18" charset="0"/>
                          <a:cs typeface="Times New Roman" panose="02020603050405020304" pitchFamily="18" charset="0"/>
                        </a:rPr>
                        <a:t>Độ</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thấm</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hơi</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nước</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b="0" dirty="0" err="1">
                          <a:latin typeface="Times New Roman" panose="02020603050405020304" pitchFamily="18" charset="0"/>
                          <a:cs typeface="Times New Roman" panose="02020603050405020304" pitchFamily="18" charset="0"/>
                        </a:rPr>
                        <a:t>Sd</a:t>
                      </a:r>
                      <a:r>
                        <a:rPr lang="en-US" sz="1400" b="0" dirty="0">
                          <a:latin typeface="Times New Roman" panose="02020603050405020304" pitchFamily="18" charset="0"/>
                          <a:cs typeface="Times New Roman" panose="02020603050405020304" pitchFamily="18" charset="0"/>
                        </a:rPr>
                        <a:t> = 1,2m</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err="1">
                          <a:latin typeface="Times New Roman" panose="02020603050405020304" pitchFamily="18" charset="0"/>
                          <a:cs typeface="Times New Roman" panose="02020603050405020304" pitchFamily="18" charset="0"/>
                        </a:rPr>
                        <a:t>Sd</a:t>
                      </a:r>
                      <a:r>
                        <a:rPr lang="en-US" sz="1400" b="0" dirty="0">
                          <a:latin typeface="Times New Roman" panose="02020603050405020304" pitchFamily="18" charset="0"/>
                          <a:cs typeface="Times New Roman" panose="02020603050405020304" pitchFamily="18" charset="0"/>
                        </a:rPr>
                        <a:t> = 0,7m</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err="1">
                          <a:latin typeface="Times New Roman" panose="02020603050405020304" pitchFamily="18" charset="0"/>
                          <a:cs typeface="Times New Roman" panose="02020603050405020304" pitchFamily="18" charset="0"/>
                        </a:rPr>
                        <a:t>Sd</a:t>
                      </a:r>
                      <a:r>
                        <a:rPr lang="en-US" sz="1400" b="0" dirty="0">
                          <a:latin typeface="Times New Roman" panose="02020603050405020304" pitchFamily="18" charset="0"/>
                          <a:cs typeface="Times New Roman" panose="02020603050405020304" pitchFamily="18" charset="0"/>
                        </a:rPr>
                        <a:t> = 0,4m</a:t>
                      </a:r>
                    </a:p>
                  </a:txBody>
                  <a:tcPr/>
                </a:tc>
                <a:tc>
                  <a:txBody>
                    <a:bodyPr/>
                    <a:lstStyle/>
                    <a:p>
                      <a:pPr algn="ctr"/>
                      <a:r>
                        <a:rPr lang="en-US" sz="140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3809919381"/>
                  </a:ext>
                </a:extLst>
              </a:tr>
              <a:tr h="334864">
                <a:tc>
                  <a:txBody>
                    <a:bodyPr/>
                    <a:lstStyle/>
                    <a:p>
                      <a:r>
                        <a:rPr lang="en-US" sz="1400" baseline="0" dirty="0" err="1">
                          <a:latin typeface="Times New Roman" panose="02020603050405020304" pitchFamily="18" charset="0"/>
                          <a:cs typeface="Times New Roman" panose="02020603050405020304" pitchFamily="18" charset="0"/>
                        </a:rPr>
                        <a:t>Thời</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gian</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khô</a:t>
                      </a:r>
                      <a:r>
                        <a:rPr lang="en-US" sz="1400" baseline="0" dirty="0">
                          <a:latin typeface="Times New Roman" panose="02020603050405020304" pitchFamily="18" charset="0"/>
                          <a:cs typeface="Times New Roman" panose="02020603050405020304" pitchFamily="18" charset="0"/>
                        </a:rPr>
                        <a:t> (25°C)</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2</a:t>
                      </a:r>
                      <a:r>
                        <a:rPr lang="en-US" sz="1400" baseline="0" dirty="0">
                          <a:latin typeface="Times New Roman" panose="02020603050405020304" pitchFamily="18" charset="0"/>
                          <a:cs typeface="Times New Roman" panose="02020603050405020304" pitchFamily="18" charset="0"/>
                        </a:rPr>
                        <a:t> – 3 </a:t>
                      </a:r>
                      <a:r>
                        <a:rPr lang="en-US" sz="1400" baseline="0" dirty="0" err="1">
                          <a:latin typeface="Times New Roman" panose="02020603050405020304" pitchFamily="18" charset="0"/>
                          <a:cs typeface="Times New Roman" panose="02020603050405020304" pitchFamily="18" charset="0"/>
                        </a:rPr>
                        <a:t>giờ</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3</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giờ</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2-3</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giờ</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2</a:t>
                      </a:r>
                      <a:r>
                        <a:rPr lang="en-US" sz="1400" baseline="0" dirty="0">
                          <a:latin typeface="Times New Roman" panose="02020603050405020304" pitchFamily="18" charset="0"/>
                          <a:cs typeface="Times New Roman" panose="02020603050405020304" pitchFamily="18" charset="0"/>
                        </a:rPr>
                        <a:t> – 3h</a:t>
                      </a:r>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97421243"/>
                  </a:ext>
                </a:extLst>
              </a:tr>
              <a:tr h="422199">
                <a:tc>
                  <a:txBody>
                    <a:bodyPr/>
                    <a:lstStyle/>
                    <a:p>
                      <a:r>
                        <a:rPr lang="en-US" sz="1400" dirty="0" err="1">
                          <a:latin typeface="Times New Roman" panose="02020603050405020304" pitchFamily="18" charset="0"/>
                          <a:cs typeface="Times New Roman" panose="02020603050405020304" pitchFamily="18" charset="0"/>
                        </a:rPr>
                        <a:t>Thi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công</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lớp</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kế</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tiếp</a:t>
                      </a:r>
                      <a:r>
                        <a:rPr lang="en-US" sz="1400" baseline="0" dirty="0">
                          <a:latin typeface="Times New Roman" panose="02020603050405020304" pitchFamily="18" charset="0"/>
                          <a:cs typeface="Times New Roman" panose="02020603050405020304" pitchFamily="18" charset="0"/>
                        </a:rPr>
                        <a:t> (25°C)</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24h</a:t>
                      </a:r>
                    </a:p>
                  </a:txBody>
                  <a:tcPr/>
                </a:tc>
                <a:tc>
                  <a:txBody>
                    <a:bodyPr/>
                    <a:lstStyle/>
                    <a:p>
                      <a:pPr algn="ctr"/>
                      <a:r>
                        <a:rPr lang="en-US" sz="1400" dirty="0">
                          <a:latin typeface="Times New Roman" panose="02020603050405020304" pitchFamily="18" charset="0"/>
                          <a:cs typeface="Times New Roman" panose="02020603050405020304" pitchFamily="18" charset="0"/>
                        </a:rPr>
                        <a:t>24h</a:t>
                      </a:r>
                    </a:p>
                  </a:txBody>
                  <a:tcPr/>
                </a:tc>
                <a:tc>
                  <a:txBody>
                    <a:bodyPr/>
                    <a:lstStyle/>
                    <a:p>
                      <a:pPr algn="ctr"/>
                      <a:r>
                        <a:rPr lang="en-US" sz="1400" dirty="0">
                          <a:latin typeface="Times New Roman" panose="02020603050405020304" pitchFamily="18" charset="0"/>
                          <a:cs typeface="Times New Roman" panose="02020603050405020304" pitchFamily="18" charset="0"/>
                        </a:rPr>
                        <a:t>24h</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12h</a:t>
                      </a:r>
                    </a:p>
                  </a:txBody>
                  <a:tcPr/>
                </a:tc>
                <a:extLst>
                  <a:ext uri="{0D108BD9-81ED-4DB2-BD59-A6C34878D82A}">
                    <a16:rowId xmlns:a16="http://schemas.microsoft.com/office/drawing/2014/main" val="3055690404"/>
                  </a:ext>
                </a:extLst>
              </a:tr>
              <a:tr h="779748">
                <a:tc>
                  <a:txBody>
                    <a:bodyPr/>
                    <a:lstStyle/>
                    <a:p>
                      <a:r>
                        <a:rPr lang="en-US" sz="1400" dirty="0" err="1">
                          <a:latin typeface="Times New Roman" panose="02020603050405020304" pitchFamily="18" charset="0"/>
                          <a:cs typeface="Times New Roman" panose="02020603050405020304" pitchFamily="18" charset="0"/>
                        </a:rPr>
                        <a:t>Điều</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kiện</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thi</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công</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err="1">
                          <a:latin typeface="Times New Roman" panose="02020603050405020304" pitchFamily="18" charset="0"/>
                          <a:cs typeface="Times New Roman" panose="02020603050405020304" pitchFamily="18" charset="0"/>
                        </a:rPr>
                        <a:t>Độ</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ẩm</a:t>
                      </a:r>
                      <a:r>
                        <a:rPr lang="en-US" sz="1400" baseline="0" dirty="0">
                          <a:latin typeface="Times New Roman" panose="02020603050405020304" pitchFamily="18" charset="0"/>
                          <a:cs typeface="Times New Roman" panose="02020603050405020304" pitchFamily="18" charset="0"/>
                        </a:rPr>
                        <a:t> &lt; 4%, </a:t>
                      </a:r>
                      <a:r>
                        <a:rPr lang="en-US" sz="1400" baseline="0" dirty="0" err="1">
                          <a:latin typeface="Times New Roman" panose="02020603050405020304" pitchFamily="18" charset="0"/>
                          <a:cs typeface="Times New Roman" panose="02020603050405020304" pitchFamily="18" charset="0"/>
                        </a:rPr>
                        <a:t>nhiệt</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độ</a:t>
                      </a:r>
                      <a:r>
                        <a:rPr lang="en-US" sz="1400" baseline="0" dirty="0">
                          <a:latin typeface="Times New Roman" panose="02020603050405020304" pitchFamily="18" charset="0"/>
                          <a:cs typeface="Times New Roman" panose="02020603050405020304" pitchFamily="18" charset="0"/>
                        </a:rPr>
                        <a:t> </a:t>
                      </a:r>
                    </a:p>
                    <a:p>
                      <a:pPr algn="ctr"/>
                      <a:r>
                        <a:rPr lang="en-US" sz="1400" baseline="0" dirty="0">
                          <a:latin typeface="Times New Roman" panose="02020603050405020304" pitchFamily="18" charset="0"/>
                          <a:cs typeface="Times New Roman" panose="02020603050405020304" pitchFamily="18" charset="0"/>
                        </a:rPr>
                        <a:t>+8°C/ 35°C</a:t>
                      </a:r>
                    </a:p>
                  </a:txBody>
                  <a:tcPr/>
                </a:tc>
                <a:tc>
                  <a:txBody>
                    <a:bodyPr/>
                    <a:lstStyle/>
                    <a:p>
                      <a:pPr algn="ctr"/>
                      <a:r>
                        <a:rPr lang="en-US" sz="1400" dirty="0" err="1">
                          <a:latin typeface="Times New Roman" panose="02020603050405020304" pitchFamily="18" charset="0"/>
                          <a:cs typeface="Times New Roman" panose="02020603050405020304" pitchFamily="18" charset="0"/>
                        </a:rPr>
                        <a:t>Độ</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ẩm</a:t>
                      </a:r>
                      <a:r>
                        <a:rPr lang="en-US" sz="1400" baseline="0" dirty="0">
                          <a:latin typeface="Times New Roman" panose="02020603050405020304" pitchFamily="18" charset="0"/>
                          <a:cs typeface="Times New Roman" panose="02020603050405020304" pitchFamily="18" charset="0"/>
                        </a:rPr>
                        <a:t> &lt; 6%, </a:t>
                      </a:r>
                      <a:r>
                        <a:rPr lang="en-US" sz="1400" baseline="0" dirty="0" err="1">
                          <a:latin typeface="Times New Roman" panose="02020603050405020304" pitchFamily="18" charset="0"/>
                          <a:cs typeface="Times New Roman" panose="02020603050405020304" pitchFamily="18" charset="0"/>
                        </a:rPr>
                        <a:t>nhiệt</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độ</a:t>
                      </a:r>
                      <a:r>
                        <a:rPr lang="en-US" sz="1400" baseline="0" dirty="0">
                          <a:latin typeface="Times New Roman" panose="02020603050405020304" pitchFamily="18" charset="0"/>
                          <a:cs typeface="Times New Roman" panose="02020603050405020304" pitchFamily="18" charset="0"/>
                        </a:rPr>
                        <a:t> </a:t>
                      </a:r>
                    </a:p>
                    <a:p>
                      <a:pPr algn="ctr"/>
                      <a:r>
                        <a:rPr lang="en-US" sz="1400" baseline="0" dirty="0">
                          <a:latin typeface="Times New Roman" panose="02020603050405020304" pitchFamily="18" charset="0"/>
                          <a:cs typeface="Times New Roman" panose="02020603050405020304" pitchFamily="18" charset="0"/>
                        </a:rPr>
                        <a:t>+12°C/ 40°C</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err="1">
                          <a:latin typeface="Times New Roman" panose="02020603050405020304" pitchFamily="18" charset="0"/>
                          <a:cs typeface="Times New Roman" panose="02020603050405020304" pitchFamily="18" charset="0"/>
                        </a:rPr>
                        <a:t>Độ</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ẩm</a:t>
                      </a:r>
                      <a:r>
                        <a:rPr lang="en-US" sz="1400" baseline="0" dirty="0">
                          <a:latin typeface="Times New Roman" panose="02020603050405020304" pitchFamily="18" charset="0"/>
                          <a:cs typeface="Times New Roman" panose="02020603050405020304" pitchFamily="18" charset="0"/>
                        </a:rPr>
                        <a:t> &lt; 6%, </a:t>
                      </a:r>
                      <a:r>
                        <a:rPr lang="en-US" sz="1400" baseline="0" dirty="0" err="1">
                          <a:latin typeface="Times New Roman" panose="02020603050405020304" pitchFamily="18" charset="0"/>
                          <a:cs typeface="Times New Roman" panose="02020603050405020304" pitchFamily="18" charset="0"/>
                        </a:rPr>
                        <a:t>nhiệt</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độ</a:t>
                      </a:r>
                      <a:r>
                        <a:rPr lang="en-US" sz="1400" baseline="0" dirty="0">
                          <a:latin typeface="Times New Roman" panose="02020603050405020304" pitchFamily="18" charset="0"/>
                          <a:cs typeface="Times New Roman" panose="02020603050405020304" pitchFamily="18" charset="0"/>
                        </a:rPr>
                        <a:t> +12°C/ 40°C</a:t>
                      </a:r>
                      <a:endParaRPr lang="en-US"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err="1">
                          <a:latin typeface="Times New Roman" panose="02020603050405020304" pitchFamily="18" charset="0"/>
                          <a:cs typeface="Times New Roman" panose="02020603050405020304" pitchFamily="18" charset="0"/>
                        </a:rPr>
                        <a:t>Độ</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ẩm</a:t>
                      </a:r>
                      <a:r>
                        <a:rPr lang="en-US" sz="1400" baseline="0" dirty="0">
                          <a:latin typeface="Times New Roman" panose="02020603050405020304" pitchFamily="18" charset="0"/>
                          <a:cs typeface="Times New Roman" panose="02020603050405020304" pitchFamily="18" charset="0"/>
                        </a:rPr>
                        <a:t> &lt; 4%, </a:t>
                      </a:r>
                      <a:r>
                        <a:rPr lang="en-US" sz="1400" baseline="0" dirty="0" err="1">
                          <a:latin typeface="Times New Roman" panose="02020603050405020304" pitchFamily="18" charset="0"/>
                          <a:cs typeface="Times New Roman" panose="02020603050405020304" pitchFamily="18" charset="0"/>
                        </a:rPr>
                        <a:t>nhiệt</a:t>
                      </a:r>
                      <a:r>
                        <a:rPr lang="en-US" sz="1400" baseline="0" dirty="0">
                          <a:latin typeface="Times New Roman" panose="02020603050405020304" pitchFamily="18" charset="0"/>
                          <a:cs typeface="Times New Roman" panose="02020603050405020304" pitchFamily="18" charset="0"/>
                        </a:rPr>
                        <a:t> </a:t>
                      </a:r>
                      <a:r>
                        <a:rPr lang="en-US" sz="1400" baseline="0" dirty="0" err="1">
                          <a:latin typeface="Times New Roman" panose="02020603050405020304" pitchFamily="18" charset="0"/>
                          <a:cs typeface="Times New Roman" panose="02020603050405020304" pitchFamily="18" charset="0"/>
                        </a:rPr>
                        <a:t>độ</a:t>
                      </a:r>
                      <a:r>
                        <a:rPr lang="en-US" sz="1400" baseline="0" dirty="0">
                          <a:latin typeface="Times New Roman" panose="02020603050405020304" pitchFamily="18" charset="0"/>
                          <a:cs typeface="Times New Roman" panose="02020603050405020304" pitchFamily="18" charset="0"/>
                        </a:rPr>
                        <a:t> </a:t>
                      </a:r>
                    </a:p>
                    <a:p>
                      <a:pPr algn="ctr"/>
                      <a:r>
                        <a:rPr lang="en-US" sz="1400" baseline="0" dirty="0">
                          <a:latin typeface="Times New Roman" panose="02020603050405020304" pitchFamily="18" charset="0"/>
                          <a:cs typeface="Times New Roman" panose="02020603050405020304" pitchFamily="18" charset="0"/>
                        </a:rPr>
                        <a:t>+8°C/ 35°C</a:t>
                      </a:r>
                    </a:p>
                  </a:txBody>
                  <a:tcPr/>
                </a:tc>
                <a:extLst>
                  <a:ext uri="{0D108BD9-81ED-4DB2-BD59-A6C34878D82A}">
                    <a16:rowId xmlns:a16="http://schemas.microsoft.com/office/drawing/2014/main" val="1551093669"/>
                  </a:ext>
                </a:extLst>
              </a:tr>
            </a:tbl>
          </a:graphicData>
        </a:graphic>
      </p:graphicFrame>
      <p:pic>
        <p:nvPicPr>
          <p:cNvPr id="4" name="Picture 3">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8</a:t>
            </a:fld>
            <a:endParaRPr lang="en-US"/>
          </a:p>
        </p:txBody>
      </p:sp>
    </p:spTree>
    <p:extLst>
      <p:ext uri="{BB962C8B-B14F-4D97-AF65-F5344CB8AC3E}">
        <p14:creationId xmlns:p14="http://schemas.microsoft.com/office/powerpoint/2010/main" val="371846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4482" y="2978336"/>
            <a:ext cx="9236085" cy="2978331"/>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3283298721"/>
              </p:ext>
            </p:extLst>
          </p:nvPr>
        </p:nvGraphicFramePr>
        <p:xfrm>
          <a:off x="1554482" y="1666967"/>
          <a:ext cx="9236084" cy="1320800"/>
        </p:xfrm>
        <a:graphic>
          <a:graphicData uri="http://schemas.openxmlformats.org/drawingml/2006/table">
            <a:tbl>
              <a:tblPr firstRow="1" bandRow="1">
                <a:tableStyleId>{5C22544A-7EE6-4342-B048-85BDC9FD1C3A}</a:tableStyleId>
              </a:tblPr>
              <a:tblGrid>
                <a:gridCol w="3865514">
                  <a:extLst>
                    <a:ext uri="{9D8B030D-6E8A-4147-A177-3AD203B41FA5}">
                      <a16:colId xmlns:a16="http://schemas.microsoft.com/office/drawing/2014/main" val="2731082444"/>
                    </a:ext>
                  </a:extLst>
                </a:gridCol>
                <a:gridCol w="2286000">
                  <a:extLst>
                    <a:ext uri="{9D8B030D-6E8A-4147-A177-3AD203B41FA5}">
                      <a16:colId xmlns:a16="http://schemas.microsoft.com/office/drawing/2014/main" val="4228399722"/>
                    </a:ext>
                  </a:extLst>
                </a:gridCol>
                <a:gridCol w="1660071">
                  <a:extLst>
                    <a:ext uri="{9D8B030D-6E8A-4147-A177-3AD203B41FA5}">
                      <a16:colId xmlns:a16="http://schemas.microsoft.com/office/drawing/2014/main" val="3165552468"/>
                    </a:ext>
                  </a:extLst>
                </a:gridCol>
                <a:gridCol w="1424499">
                  <a:extLst>
                    <a:ext uri="{9D8B030D-6E8A-4147-A177-3AD203B41FA5}">
                      <a16:colId xmlns:a16="http://schemas.microsoft.com/office/drawing/2014/main" val="2650170742"/>
                    </a:ext>
                  </a:extLst>
                </a:gridCol>
              </a:tblGrid>
              <a:tr h="741680">
                <a:tc gridSpan="4">
                  <a:txBody>
                    <a:bodyPr/>
                    <a:lstStyle/>
                    <a:p>
                      <a:pPr algn="ctr"/>
                      <a:r>
                        <a:rPr lang="en-US" b="1" dirty="0"/>
                        <a:t>TUỔI</a:t>
                      </a:r>
                      <a:r>
                        <a:rPr lang="en-US" b="1" baseline="0" dirty="0"/>
                        <a:t> THỌ ƯỚC TÍNH CỦA HỆ THỐNG NEOTEX CHỐNG THẤM DẠNG LỎNG </a:t>
                      </a:r>
                    </a:p>
                    <a:p>
                      <a:pPr algn="ctr"/>
                      <a:r>
                        <a:rPr lang="en-US" b="1" baseline="0" dirty="0" err="1"/>
                        <a:t>Ứng</a:t>
                      </a:r>
                      <a:r>
                        <a:rPr lang="en-US" b="1" baseline="0" dirty="0"/>
                        <a:t> </a:t>
                      </a:r>
                      <a:r>
                        <a:rPr lang="en-US" b="1" baseline="0" dirty="0" err="1"/>
                        <a:t>dụng</a:t>
                      </a:r>
                      <a:r>
                        <a:rPr lang="en-US" b="1" baseline="0" dirty="0"/>
                        <a:t> </a:t>
                      </a:r>
                      <a:r>
                        <a:rPr lang="en-US" b="1" baseline="0" dirty="0" err="1"/>
                        <a:t>cho</a:t>
                      </a:r>
                      <a:r>
                        <a:rPr lang="en-US" b="1" baseline="0" dirty="0"/>
                        <a:t> </a:t>
                      </a:r>
                      <a:r>
                        <a:rPr lang="en-US" b="1" baseline="0" dirty="0" err="1"/>
                        <a:t>mái</a:t>
                      </a:r>
                      <a:endParaRPr lang="en-US" b="1" baseline="0" dirty="0"/>
                    </a:p>
                  </a:txBody>
                  <a:tcPr anchor="ct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79958721"/>
                  </a:ext>
                </a:extLst>
              </a:tr>
              <a:tr h="370840">
                <a:tc>
                  <a:txBody>
                    <a:bodyPr/>
                    <a:lstStyle/>
                    <a:p>
                      <a:pPr algn="ctr"/>
                      <a:r>
                        <a:rPr lang="en-US" sz="1600" b="1" dirty="0"/>
                        <a:t>SẢN</a:t>
                      </a:r>
                      <a:r>
                        <a:rPr lang="en-US" sz="1600" b="1" baseline="0" dirty="0"/>
                        <a:t> PHẨM</a:t>
                      </a:r>
                      <a:endParaRPr lang="en-US" sz="1600" b="1" dirty="0"/>
                    </a:p>
                  </a:txBody>
                  <a:tcPr anchor="ctr"/>
                </a:tc>
                <a:tc>
                  <a:txBody>
                    <a:bodyPr/>
                    <a:lstStyle/>
                    <a:p>
                      <a:pPr algn="ctr"/>
                      <a:r>
                        <a:rPr lang="en-US" sz="1600" b="1" dirty="0"/>
                        <a:t>THI CÔNG</a:t>
                      </a:r>
                    </a:p>
                  </a:txBody>
                  <a:tcPr anchor="ctr">
                    <a:solidFill>
                      <a:schemeClr val="accent1">
                        <a:lumMod val="60000"/>
                        <a:lumOff val="40000"/>
                      </a:schemeClr>
                    </a:solidFill>
                  </a:tcPr>
                </a:tc>
                <a:tc>
                  <a:txBody>
                    <a:bodyPr/>
                    <a:lstStyle/>
                    <a:p>
                      <a:pPr algn="ctr"/>
                      <a:r>
                        <a:rPr lang="en-US" sz="1600" b="1" dirty="0"/>
                        <a:t>ĐỊNH</a:t>
                      </a:r>
                      <a:r>
                        <a:rPr lang="en-US" sz="1600" b="1" baseline="0" dirty="0"/>
                        <a:t> MỨC (kg/m2)</a:t>
                      </a:r>
                      <a:endParaRPr lang="en-US" sz="1600" b="1" dirty="0"/>
                    </a:p>
                  </a:txBody>
                  <a:tcPr anchor="ctr">
                    <a:solidFill>
                      <a:schemeClr val="accent6">
                        <a:lumMod val="40000"/>
                        <a:lumOff val="60000"/>
                      </a:schemeClr>
                    </a:solidFill>
                  </a:tcPr>
                </a:tc>
                <a:tc>
                  <a:txBody>
                    <a:bodyPr/>
                    <a:lstStyle/>
                    <a:p>
                      <a:pPr algn="ctr"/>
                      <a:r>
                        <a:rPr lang="en-US" sz="1600" b="1" dirty="0"/>
                        <a:t>TUỔI</a:t>
                      </a:r>
                      <a:r>
                        <a:rPr lang="en-US" sz="1600" b="1" baseline="0" dirty="0"/>
                        <a:t> THỌ TỐI THIỂU (NĂM)</a:t>
                      </a:r>
                      <a:endParaRPr lang="en-US" sz="1600" b="1" dirty="0"/>
                    </a:p>
                  </a:txBody>
                  <a:tcPr anchor="ctr">
                    <a:solidFill>
                      <a:schemeClr val="accent2">
                        <a:lumMod val="20000"/>
                        <a:lumOff val="80000"/>
                      </a:schemeClr>
                    </a:solidFill>
                  </a:tcPr>
                </a:tc>
                <a:extLst>
                  <a:ext uri="{0D108BD9-81ED-4DB2-BD59-A6C34878D82A}">
                    <a16:rowId xmlns:a16="http://schemas.microsoft.com/office/drawing/2014/main" val="3222376722"/>
                  </a:ext>
                </a:extLst>
              </a:tr>
            </a:tbl>
          </a:graphicData>
        </a:graphic>
      </p:graphicFrame>
      <p:sp>
        <p:nvSpPr>
          <p:cNvPr id="13" name="Parallelogram 12"/>
          <p:cNvSpPr/>
          <p:nvPr/>
        </p:nvSpPr>
        <p:spPr>
          <a:xfrm>
            <a:off x="644978" y="1036864"/>
            <a:ext cx="3616779" cy="358475"/>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TUỔI THỌ SẢN PHẨM</a:t>
            </a:r>
          </a:p>
        </p:txBody>
      </p:sp>
      <p:pic>
        <p:nvPicPr>
          <p:cNvPr id="5" name="Picture 4">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9</a:t>
            </a:fld>
            <a:endParaRPr lang="en-US"/>
          </a:p>
        </p:txBody>
      </p:sp>
    </p:spTree>
    <p:extLst>
      <p:ext uri="{BB962C8B-B14F-4D97-AF65-F5344CB8AC3E}">
        <p14:creationId xmlns:p14="http://schemas.microsoft.com/office/powerpoint/2010/main" val="202174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079" y="946912"/>
            <a:ext cx="3759906" cy="530965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8381" y="862561"/>
            <a:ext cx="3833534" cy="5394008"/>
          </a:xfrm>
          <a:prstGeom prst="rect">
            <a:avLst/>
          </a:prstGeom>
        </p:spPr>
      </p:pic>
      <p:pic>
        <p:nvPicPr>
          <p:cNvPr id="4" name="Picture 3">
            <a:extLst>
              <a:ext uri="{FF2B5EF4-FFF2-40B4-BE49-F238E27FC236}">
                <a16:creationId xmlns:a16="http://schemas.microsoft.com/office/drawing/2014/main" id="{FAC2489F-5CF3-C0F4-316A-B88BFD787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10</a:t>
            </a:fld>
            <a:endParaRPr lang="en-US"/>
          </a:p>
        </p:txBody>
      </p:sp>
    </p:spTree>
    <p:extLst>
      <p:ext uri="{BB962C8B-B14F-4D97-AF65-F5344CB8AC3E}">
        <p14:creationId xmlns:p14="http://schemas.microsoft.com/office/powerpoint/2010/main" val="857617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0BB8A72-7F44-1847-A903-D0E2F299FE61}"/>
              </a:ext>
            </a:extLst>
          </p:cNvPr>
          <p:cNvSpPr txBox="1"/>
          <p:nvPr/>
        </p:nvSpPr>
        <p:spPr>
          <a:xfrm>
            <a:off x="863074" y="1406616"/>
            <a:ext cx="5015209" cy="3216265"/>
          </a:xfrm>
          <a:prstGeom prst="rect">
            <a:avLst/>
          </a:prstGeom>
          <a:noFill/>
        </p:spPr>
        <p:txBody>
          <a:bodyPr wrap="square" rtlCol="0">
            <a:spAutoFit/>
          </a:bodyPr>
          <a:lstStyle/>
          <a:p>
            <a:r>
              <a:rPr lang="en-US" b="1" dirty="0">
                <a:solidFill>
                  <a:srgbClr val="0070C0"/>
                </a:solidFill>
                <a:latin typeface="Times New Roman" panose="02020603050405020304" pitchFamily="18" charset="0"/>
                <a:cs typeface="Times New Roman" panose="02020603050405020304" pitchFamily="18" charset="0"/>
              </a:rPr>
              <a:t>- VOC </a:t>
            </a:r>
            <a:r>
              <a:rPr lang="en-US" b="1" dirty="0" err="1">
                <a:solidFill>
                  <a:srgbClr val="0070C0"/>
                </a:solidFill>
                <a:latin typeface="Times New Roman" panose="02020603050405020304" pitchFamily="18" charset="0"/>
                <a:cs typeface="Times New Roman" panose="02020603050405020304" pitchFamily="18" charset="0"/>
              </a:rPr>
              <a:t>là</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hợp</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chất</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hóa</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học</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hữu</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cơ</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có</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tính</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chất</a:t>
            </a:r>
            <a:r>
              <a:rPr lang="en-US" b="1" dirty="0">
                <a:solidFill>
                  <a:srgbClr val="0070C0"/>
                </a:solidFill>
                <a:latin typeface="Times New Roman" panose="02020603050405020304" pitchFamily="18" charset="0"/>
                <a:cs typeface="Times New Roman" panose="02020603050405020304" pitchFamily="18" charset="0"/>
              </a:rPr>
              <a:t> bay </a:t>
            </a:r>
            <a:r>
              <a:rPr lang="en-US" b="1" dirty="0" err="1">
                <a:solidFill>
                  <a:srgbClr val="0070C0"/>
                </a:solidFill>
                <a:latin typeface="Times New Roman" panose="02020603050405020304" pitchFamily="18" charset="0"/>
                <a:cs typeface="Times New Roman" panose="02020603050405020304" pitchFamily="18" charset="0"/>
              </a:rPr>
              <a:t>hơi</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tự</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nhiên</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trong</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điều</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kiện</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nhiệt</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độ</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và</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áp</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suất</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thông</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thường</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của</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môi</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trường</a:t>
            </a:r>
            <a:r>
              <a:rPr lang="en-US" b="1" dirty="0">
                <a:solidFill>
                  <a:srgbClr val="0070C0"/>
                </a:solidFill>
                <a:latin typeface="Times New Roman" panose="02020603050405020304" pitchFamily="18" charset="0"/>
                <a:cs typeface="Times New Roman" panose="02020603050405020304" pitchFamily="18" charset="0"/>
              </a:rPr>
              <a:t>. </a:t>
            </a:r>
          </a:p>
          <a:p>
            <a:endParaRPr lang="en-US" b="1" dirty="0">
              <a:solidFill>
                <a:srgbClr val="0070C0"/>
              </a:solidFill>
              <a:latin typeface="Times New Roman" panose="02020603050405020304" pitchFamily="18" charset="0"/>
              <a:cs typeface="Times New Roman" panose="02020603050405020304" pitchFamily="18" charset="0"/>
            </a:endParaRPr>
          </a:p>
          <a:p>
            <a:r>
              <a:rPr lang="en-US" b="1" dirty="0">
                <a:solidFill>
                  <a:srgbClr val="0070C0"/>
                </a:solidFill>
                <a:latin typeface="Times New Roman" panose="02020603050405020304" pitchFamily="18" charset="0"/>
                <a:cs typeface="Times New Roman" panose="02020603050405020304" pitchFamily="18" charset="0"/>
              </a:rPr>
              <a:t>- VOC </a:t>
            </a:r>
            <a:r>
              <a:rPr lang="en-US" b="1" dirty="0" err="1">
                <a:solidFill>
                  <a:srgbClr val="0070C0"/>
                </a:solidFill>
                <a:latin typeface="Times New Roman" panose="02020603050405020304" pitchFamily="18" charset="0"/>
                <a:cs typeface="Times New Roman" panose="02020603050405020304" pitchFamily="18" charset="0"/>
              </a:rPr>
              <a:t>là</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tác</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nhân</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gây</a:t>
            </a:r>
            <a:r>
              <a:rPr lang="en-US" b="1" dirty="0">
                <a:solidFill>
                  <a:srgbClr val="0070C0"/>
                </a:solidFill>
                <a:latin typeface="Times New Roman" panose="02020603050405020304" pitchFamily="18" charset="0"/>
                <a:cs typeface="Times New Roman" panose="02020603050405020304" pitchFamily="18" charset="0"/>
              </a:rPr>
              <a:t> ô </a:t>
            </a:r>
            <a:r>
              <a:rPr lang="en-US" b="1" dirty="0" err="1">
                <a:solidFill>
                  <a:srgbClr val="0070C0"/>
                </a:solidFill>
                <a:latin typeface="Times New Roman" panose="02020603050405020304" pitchFamily="18" charset="0"/>
                <a:cs typeface="Times New Roman" panose="02020603050405020304" pitchFamily="18" charset="0"/>
              </a:rPr>
              <a:t>nhiễm</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môi</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trường</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và</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ảnh</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hưởng</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sức</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khỏe</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của</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người</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sử</a:t>
            </a:r>
            <a:r>
              <a:rPr lang="en-US" b="1" dirty="0">
                <a:solidFill>
                  <a:srgbClr val="0070C0"/>
                </a:solidFill>
                <a:latin typeface="Times New Roman" panose="02020603050405020304" pitchFamily="18" charset="0"/>
                <a:cs typeface="Times New Roman" panose="02020603050405020304" pitchFamily="18" charset="0"/>
              </a:rPr>
              <a:t> dung </a:t>
            </a:r>
            <a:r>
              <a:rPr lang="en-US" b="1" dirty="0" err="1">
                <a:solidFill>
                  <a:srgbClr val="0070C0"/>
                </a:solidFill>
                <a:latin typeface="Times New Roman" panose="02020603050405020304" pitchFamily="18" charset="0"/>
                <a:cs typeface="Times New Roman" panose="02020603050405020304" pitchFamily="18" charset="0"/>
              </a:rPr>
              <a:t>sản</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phẩm</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trong</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công</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trình</a:t>
            </a:r>
            <a:r>
              <a:rPr lang="en-US" b="1" dirty="0">
                <a:solidFill>
                  <a:srgbClr val="0070C0"/>
                </a:solidFill>
                <a:latin typeface="Times New Roman" panose="02020603050405020304" pitchFamily="18" charset="0"/>
                <a:cs typeface="Times New Roman" panose="02020603050405020304" pitchFamily="18" charset="0"/>
              </a:rPr>
              <a:t>. </a:t>
            </a:r>
          </a:p>
          <a:p>
            <a:pPr marL="285750" indent="-285750">
              <a:buFontTx/>
              <a:buChar char="-"/>
            </a:pPr>
            <a:endParaRPr lang="en-US" b="1" dirty="0">
              <a:solidFill>
                <a:srgbClr val="0070C0"/>
              </a:solidFill>
              <a:latin typeface="Times New Roman" panose="02020603050405020304" pitchFamily="18" charset="0"/>
              <a:cs typeface="Times New Roman" panose="02020603050405020304" pitchFamily="18" charset="0"/>
            </a:endParaRPr>
          </a:p>
          <a:p>
            <a:pPr>
              <a:spcBef>
                <a:spcPts val="600"/>
              </a:spcBef>
            </a:pPr>
            <a:r>
              <a:rPr lang="en-US" b="1" dirty="0">
                <a:solidFill>
                  <a:srgbClr val="0070C0"/>
                </a:solidFill>
                <a:latin typeface="Times New Roman" panose="02020603050405020304" pitchFamily="18" charset="0"/>
                <a:cs typeface="Times New Roman" panose="02020603050405020304" pitchFamily="18" charset="0"/>
              </a:rPr>
              <a:t>- LOW VOC (≤ 150g/L) </a:t>
            </a:r>
            <a:r>
              <a:rPr lang="en-US" b="1" dirty="0" err="1">
                <a:solidFill>
                  <a:srgbClr val="0070C0"/>
                </a:solidFill>
                <a:latin typeface="Times New Roman" panose="02020603050405020304" pitchFamily="18" charset="0"/>
                <a:cs typeface="Times New Roman" panose="02020603050405020304" pitchFamily="18" charset="0"/>
              </a:rPr>
              <a:t>được</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chứng</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nhận</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theo</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tiêu</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chuẩn</a:t>
            </a:r>
            <a:r>
              <a:rPr lang="en-US" b="1" dirty="0">
                <a:solidFill>
                  <a:srgbClr val="0070C0"/>
                </a:solidFill>
                <a:latin typeface="Times New Roman" panose="02020603050405020304" pitchFamily="18" charset="0"/>
                <a:cs typeface="Times New Roman" panose="02020603050405020304" pitchFamily="18" charset="0"/>
              </a:rPr>
              <a:t> Standardization EN 16516 </a:t>
            </a:r>
            <a:r>
              <a:rPr lang="en-US" b="1" dirty="0" err="1">
                <a:solidFill>
                  <a:srgbClr val="0070C0"/>
                </a:solidFill>
                <a:latin typeface="Times New Roman" panose="02020603050405020304" pitchFamily="18" charset="0"/>
                <a:cs typeface="Times New Roman" panose="02020603050405020304" pitchFamily="18" charset="0"/>
              </a:rPr>
              <a:t>của</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Châu</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Âu</a:t>
            </a:r>
            <a:r>
              <a:rPr lang="en-US" b="1" dirty="0">
                <a:solidFill>
                  <a:srgbClr val="0070C0"/>
                </a:solidFill>
                <a:latin typeface="Times New Roman" panose="02020603050405020304" pitchFamily="18" charset="0"/>
                <a:cs typeface="Times New Roman" panose="02020603050405020304" pitchFamily="18" charset="0"/>
              </a:rPr>
              <a:t>.</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674" y="1406616"/>
            <a:ext cx="4833258" cy="4699001"/>
          </a:xfrm>
          <a:prstGeom prst="rect">
            <a:avLst/>
          </a:prstGeom>
        </p:spPr>
      </p:pic>
      <p:sp>
        <p:nvSpPr>
          <p:cNvPr id="9" name="Parallelogram 8"/>
          <p:cNvSpPr/>
          <p:nvPr/>
        </p:nvSpPr>
        <p:spPr>
          <a:xfrm>
            <a:off x="579663" y="958334"/>
            <a:ext cx="3780065" cy="391132"/>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latin typeface="Times New Roman" panose="02020603050405020304" pitchFamily="18" charset="0"/>
                <a:cs typeface="Times New Roman" panose="02020603050405020304" pitchFamily="18" charset="0"/>
              </a:rPr>
              <a:t>CHỨNG NHẬN LOW VOC</a:t>
            </a:r>
          </a:p>
        </p:txBody>
      </p:sp>
      <p:pic>
        <p:nvPicPr>
          <p:cNvPr id="5" name="Picture 4">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11</a:t>
            </a:fld>
            <a:endParaRPr lang="en-US"/>
          </a:p>
        </p:txBody>
      </p:sp>
    </p:spTree>
    <p:extLst>
      <p:ext uri="{BB962C8B-B14F-4D97-AF65-F5344CB8AC3E}">
        <p14:creationId xmlns:p14="http://schemas.microsoft.com/office/powerpoint/2010/main" val="45296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664" y="1632703"/>
            <a:ext cx="1665022" cy="2458992"/>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5950" y="1632702"/>
            <a:ext cx="1179216" cy="2426906"/>
          </a:xfrm>
          <a:prstGeom prst="rect">
            <a:avLst/>
          </a:prstGeom>
        </p:spPr>
      </p:pic>
      <p:sp>
        <p:nvSpPr>
          <p:cNvPr id="8" name="Parallelogram 7"/>
          <p:cNvSpPr/>
          <p:nvPr/>
        </p:nvSpPr>
        <p:spPr>
          <a:xfrm>
            <a:off x="2847789" y="1660894"/>
            <a:ext cx="2819526" cy="431073"/>
          </a:xfrm>
          <a:prstGeom prst="parallelogram">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Times New Roman" panose="02020603050405020304" pitchFamily="18" charset="0"/>
                <a:cs typeface="Times New Roman" panose="02020603050405020304" pitchFamily="18" charset="0"/>
              </a:rPr>
              <a:t>REVINEX®</a:t>
            </a:r>
          </a:p>
        </p:txBody>
      </p:sp>
      <p:sp>
        <p:nvSpPr>
          <p:cNvPr id="9" name="TextBox 8"/>
          <p:cNvSpPr txBox="1"/>
          <p:nvPr/>
        </p:nvSpPr>
        <p:spPr>
          <a:xfrm>
            <a:off x="2847789" y="2105802"/>
            <a:ext cx="3206460" cy="1815882"/>
          </a:xfrm>
          <a:prstGeom prst="rect">
            <a:avLst/>
          </a:prstGeom>
          <a:noFill/>
        </p:spPr>
        <p:txBody>
          <a:bodyPr wrap="square" rtlCol="0">
            <a:spAutoFit/>
          </a:bodyPr>
          <a:lstStyle/>
          <a:p>
            <a:pPr marL="285750" indent="-285750">
              <a:buFont typeface="Arial" panose="020B0604020202020204" pitchFamily="34" charset="0"/>
              <a:buChar char="•"/>
            </a:pPr>
            <a:r>
              <a:rPr lang="en-US" sz="1600" dirty="0" err="1">
                <a:solidFill>
                  <a:srgbClr val="0070C0"/>
                </a:solidFill>
                <a:latin typeface="Times New Roman" panose="02020603050405020304" pitchFamily="18" charset="0"/>
                <a:cs typeface="Times New Roman" panose="02020603050405020304" pitchFamily="18" charset="0"/>
              </a:rPr>
              <a:t>Gốc</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nhựa</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Compolyme</a:t>
            </a:r>
            <a:endParaRPr lang="en-US" sz="1600" dirty="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err="1">
                <a:solidFill>
                  <a:srgbClr val="0070C0"/>
                </a:solidFill>
                <a:latin typeface="Times New Roman" panose="02020603050405020304" pitchFamily="18" charset="0"/>
                <a:cs typeface="Times New Roman" panose="02020603050405020304" pitchFamily="18" charset="0"/>
              </a:rPr>
              <a:t>Màu</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trắng</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sữa</a:t>
            </a:r>
            <a:endParaRPr lang="en-US" sz="1600" dirty="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solidFill>
                  <a:srgbClr val="0070C0"/>
                </a:solidFill>
                <a:latin typeface="Times New Roman" panose="02020603050405020304" pitchFamily="18" charset="0"/>
                <a:cs typeface="Times New Roman" panose="02020603050405020304" pitchFamily="18" charset="0"/>
              </a:rPr>
              <a:t>Can 5kg</a:t>
            </a:r>
          </a:p>
          <a:p>
            <a:pPr marL="285750" indent="-285750">
              <a:buFont typeface="Arial" panose="020B0604020202020204" pitchFamily="34" charset="0"/>
              <a:buChar char="•"/>
            </a:pPr>
            <a:r>
              <a:rPr lang="en-US" sz="1600" dirty="0" err="1">
                <a:solidFill>
                  <a:srgbClr val="0070C0"/>
                </a:solidFill>
                <a:latin typeface="Times New Roman" panose="02020603050405020304" pitchFamily="18" charset="0"/>
                <a:cs typeface="Times New Roman" panose="02020603050405020304" pitchFamily="18" charset="0"/>
              </a:rPr>
              <a:t>Lớp</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lót</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bê</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tông</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mới</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tường</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đạt</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cường</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độ</a:t>
            </a:r>
            <a:r>
              <a:rPr lang="en-US" sz="1600" dirty="0">
                <a:solidFill>
                  <a:srgbClr val="0070C0"/>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en-US" sz="1600" dirty="0" err="1">
                <a:solidFill>
                  <a:srgbClr val="0070C0"/>
                </a:solidFill>
                <a:latin typeface="Times New Roman" panose="02020603050405020304" pitchFamily="18" charset="0"/>
                <a:cs typeface="Times New Roman" panose="02020603050405020304" pitchFamily="18" charset="0"/>
              </a:rPr>
              <a:t>Làm</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phụ</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gia</a:t>
            </a:r>
            <a:r>
              <a:rPr lang="en-US" sz="1600" dirty="0">
                <a:solidFill>
                  <a:srgbClr val="0070C0"/>
                </a:solidFill>
                <a:latin typeface="Times New Roman" panose="02020603050405020304" pitchFamily="18" charset="0"/>
                <a:cs typeface="Times New Roman" panose="02020603050405020304" pitchFamily="18" charset="0"/>
              </a:rPr>
              <a:t> tang </a:t>
            </a:r>
            <a:r>
              <a:rPr lang="en-US" sz="1600" dirty="0" err="1">
                <a:solidFill>
                  <a:srgbClr val="0070C0"/>
                </a:solidFill>
                <a:latin typeface="Times New Roman" panose="02020603050405020304" pitchFamily="18" charset="0"/>
                <a:cs typeface="Times New Roman" panose="02020603050405020304" pitchFamily="18" charset="0"/>
              </a:rPr>
              <a:t>cường</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kết</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dính</a:t>
            </a:r>
            <a:endParaRPr lang="en-US" sz="1600" dirty="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err="1">
                <a:solidFill>
                  <a:srgbClr val="0070C0"/>
                </a:solidFill>
                <a:latin typeface="Times New Roman" panose="02020603050405020304" pitchFamily="18" charset="0"/>
                <a:cs typeface="Times New Roman" panose="02020603050405020304" pitchFamily="18" charset="0"/>
              </a:rPr>
              <a:t>Định</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mức</a:t>
            </a:r>
            <a:r>
              <a:rPr lang="en-US" sz="1600" dirty="0">
                <a:solidFill>
                  <a:srgbClr val="0070C0"/>
                </a:solidFill>
                <a:latin typeface="Times New Roman" panose="02020603050405020304" pitchFamily="18" charset="0"/>
                <a:cs typeface="Times New Roman" panose="02020603050405020304" pitchFamily="18" charset="0"/>
              </a:rPr>
              <a:t>: 0,05 kg/m²/</a:t>
            </a:r>
            <a:r>
              <a:rPr lang="en-US" sz="1600" dirty="0" err="1">
                <a:solidFill>
                  <a:srgbClr val="0070C0"/>
                </a:solidFill>
                <a:latin typeface="Times New Roman" panose="02020603050405020304" pitchFamily="18" charset="0"/>
                <a:cs typeface="Times New Roman" panose="02020603050405020304" pitchFamily="18" charset="0"/>
              </a:rPr>
              <a:t>lớp</a:t>
            </a:r>
            <a:endParaRPr lang="en-US" sz="1600" dirty="0">
              <a:solidFill>
                <a:srgbClr val="0070C0"/>
              </a:solidFill>
              <a:latin typeface="Times New Roman" panose="02020603050405020304" pitchFamily="18" charset="0"/>
              <a:cs typeface="Times New Roman" panose="02020603050405020304" pitchFamily="18" charset="0"/>
            </a:endParaRPr>
          </a:p>
        </p:txBody>
      </p:sp>
      <p:sp>
        <p:nvSpPr>
          <p:cNvPr id="10" name="Parallelogram 9"/>
          <p:cNvSpPr/>
          <p:nvPr/>
        </p:nvSpPr>
        <p:spPr>
          <a:xfrm>
            <a:off x="8440695" y="1655898"/>
            <a:ext cx="2819526" cy="431073"/>
          </a:xfrm>
          <a:prstGeom prst="parallelogram">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Times New Roman" panose="02020603050405020304" pitchFamily="18" charset="0"/>
                <a:cs typeface="Times New Roman" panose="02020603050405020304" pitchFamily="18" charset="0"/>
              </a:rPr>
              <a:t>SILATEX® PRIMER</a:t>
            </a:r>
          </a:p>
        </p:txBody>
      </p:sp>
      <p:sp>
        <p:nvSpPr>
          <p:cNvPr id="11" name="TextBox 10"/>
          <p:cNvSpPr txBox="1"/>
          <p:nvPr/>
        </p:nvSpPr>
        <p:spPr>
          <a:xfrm>
            <a:off x="8440694" y="2243725"/>
            <a:ext cx="3152591"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err="1">
                <a:solidFill>
                  <a:srgbClr val="0070C0"/>
                </a:solidFill>
                <a:latin typeface="Times New Roman" panose="02020603050405020304" pitchFamily="18" charset="0"/>
                <a:cs typeface="Times New Roman" panose="02020603050405020304" pitchFamily="18" charset="0"/>
              </a:rPr>
              <a:t>Gốc</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dầu</a:t>
            </a:r>
            <a:r>
              <a:rPr lang="en-US" sz="1600" dirty="0">
                <a:solidFill>
                  <a:srgbClr val="0070C0"/>
                </a:solidFill>
                <a:latin typeface="Times New Roman" panose="02020603050405020304" pitchFamily="18" charset="0"/>
                <a:cs typeface="Times New Roman" panose="02020603050405020304" pitchFamily="18" charset="0"/>
              </a:rPr>
              <a:t> Acrylic</a:t>
            </a:r>
          </a:p>
          <a:p>
            <a:pPr marL="285750" indent="-285750">
              <a:buFont typeface="Arial" panose="020B0604020202020204" pitchFamily="34" charset="0"/>
              <a:buChar char="•"/>
            </a:pPr>
            <a:r>
              <a:rPr lang="en-US" sz="1600" dirty="0" err="1">
                <a:solidFill>
                  <a:srgbClr val="0070C0"/>
                </a:solidFill>
                <a:latin typeface="Times New Roman" panose="02020603050405020304" pitchFamily="18" charset="0"/>
                <a:cs typeface="Times New Roman" panose="02020603050405020304" pitchFamily="18" charset="0"/>
              </a:rPr>
              <a:t>Màu</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vàng</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nhạt</a:t>
            </a:r>
            <a:endParaRPr lang="en-US" sz="1600" dirty="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solidFill>
                  <a:srgbClr val="0070C0"/>
                </a:solidFill>
                <a:latin typeface="Times New Roman" panose="02020603050405020304" pitchFamily="18" charset="0"/>
                <a:cs typeface="Times New Roman" panose="02020603050405020304" pitchFamily="18" charset="0"/>
              </a:rPr>
              <a:t>Can 5kg</a:t>
            </a:r>
          </a:p>
          <a:p>
            <a:pPr marL="285750" indent="-285750">
              <a:buFont typeface="Arial" panose="020B0604020202020204" pitchFamily="34" charset="0"/>
              <a:buChar char="•"/>
            </a:pPr>
            <a:r>
              <a:rPr lang="en-US" sz="1600" dirty="0" err="1">
                <a:solidFill>
                  <a:srgbClr val="0070C0"/>
                </a:solidFill>
                <a:latin typeface="Times New Roman" panose="02020603050405020304" pitchFamily="18" charset="0"/>
                <a:cs typeface="Times New Roman" panose="02020603050405020304" pitchFamily="18" charset="0"/>
              </a:rPr>
              <a:t>Lớp</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lót</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bề</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mặt</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cường</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độ</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kém</a:t>
            </a:r>
            <a:r>
              <a:rPr lang="en-US" sz="1600" dirty="0">
                <a:solidFill>
                  <a:srgbClr val="0070C0"/>
                </a:solidFill>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sz="1600" dirty="0" err="1">
                <a:solidFill>
                  <a:srgbClr val="0070C0"/>
                </a:solidFill>
                <a:latin typeface="Times New Roman" panose="02020603050405020304" pitchFamily="18" charset="0"/>
                <a:cs typeface="Times New Roman" panose="02020603050405020304" pitchFamily="18" charset="0"/>
              </a:rPr>
              <a:t>Định</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mức</a:t>
            </a:r>
            <a:r>
              <a:rPr lang="en-US" sz="1600" dirty="0">
                <a:solidFill>
                  <a:srgbClr val="0070C0"/>
                </a:solidFill>
                <a:latin typeface="Times New Roman" panose="02020603050405020304" pitchFamily="18" charset="0"/>
                <a:cs typeface="Times New Roman" panose="02020603050405020304" pitchFamily="18" charset="0"/>
              </a:rPr>
              <a:t>: 0,16-0,18 kg/m²/</a:t>
            </a:r>
            <a:r>
              <a:rPr lang="en-US" sz="1600" dirty="0" err="1">
                <a:solidFill>
                  <a:srgbClr val="0070C0"/>
                </a:solidFill>
                <a:latin typeface="Times New Roman" panose="02020603050405020304" pitchFamily="18" charset="0"/>
                <a:cs typeface="Times New Roman" panose="02020603050405020304" pitchFamily="18" charset="0"/>
              </a:rPr>
              <a:t>lớp</a:t>
            </a:r>
            <a:endParaRPr lang="en-US" sz="1600" dirty="0">
              <a:solidFill>
                <a:srgbClr val="0070C0"/>
              </a:solidFill>
              <a:latin typeface="Times New Roman" panose="02020603050405020304" pitchFamily="18" charset="0"/>
              <a:cs typeface="Times New Roman" panose="02020603050405020304" pitchFamily="18" charset="0"/>
            </a:endParaRPr>
          </a:p>
        </p:txBody>
      </p:sp>
      <p:sp>
        <p:nvSpPr>
          <p:cNvPr id="12" name="Parallelogram 11"/>
          <p:cNvSpPr/>
          <p:nvPr/>
        </p:nvSpPr>
        <p:spPr>
          <a:xfrm>
            <a:off x="609698" y="973124"/>
            <a:ext cx="3526073" cy="27546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latin typeface="Times New Roman" panose="02020603050405020304" pitchFamily="18" charset="0"/>
                <a:cs typeface="Times New Roman" panose="02020603050405020304" pitchFamily="18" charset="0"/>
              </a:rPr>
              <a:t>SẢN PHẨM LÓT</a:t>
            </a:r>
          </a:p>
        </p:txBody>
      </p:sp>
      <p:pic>
        <p:nvPicPr>
          <p:cNvPr id="13" name="Picture 12">
            <a:extLst>
              <a:ext uri="{FF2B5EF4-FFF2-40B4-BE49-F238E27FC236}">
                <a16:creationId xmlns:a16="http://schemas.microsoft.com/office/drawing/2014/main" id="{7A5535E9-AB11-9E4E-9825-3DCEF9CBDE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331" t="4563" r="2680" b="3783"/>
          <a:stretch/>
        </p:blipFill>
        <p:spPr>
          <a:xfrm>
            <a:off x="849085" y="4543795"/>
            <a:ext cx="1747772" cy="1664637"/>
          </a:xfrm>
          <a:prstGeom prst="rect">
            <a:avLst/>
          </a:prstGeom>
        </p:spPr>
      </p:pic>
      <p:pic>
        <p:nvPicPr>
          <p:cNvPr id="14" name="Picture 13">
            <a:extLst>
              <a:ext uri="{FF2B5EF4-FFF2-40B4-BE49-F238E27FC236}">
                <a16:creationId xmlns:a16="http://schemas.microsoft.com/office/drawing/2014/main" id="{60D557EB-73AB-194D-BCEE-F57393C8FE56}"/>
              </a:ext>
            </a:extLst>
          </p:cNvPr>
          <p:cNvPicPr>
            <a:picLocks noChangeAspect="1"/>
          </p:cNvPicPr>
          <p:nvPr/>
        </p:nvPicPr>
        <p:blipFill rotWithShape="1">
          <a:blip r:embed="rId5">
            <a:extLst>
              <a:ext uri="{28A0092B-C50C-407E-A947-70E740481C1C}">
                <a14:useLocalDpi xmlns:a14="http://schemas.microsoft.com/office/drawing/2010/main" val="0"/>
              </a:ext>
            </a:extLst>
          </a:blip>
          <a:srcRect l="21133" t="23964" r="21682" b="23422"/>
          <a:stretch/>
        </p:blipFill>
        <p:spPr>
          <a:xfrm>
            <a:off x="5006116" y="4571574"/>
            <a:ext cx="1779141" cy="1636858"/>
          </a:xfrm>
          <a:prstGeom prst="rect">
            <a:avLst/>
          </a:prstGeom>
        </p:spPr>
      </p:pic>
      <p:pic>
        <p:nvPicPr>
          <p:cNvPr id="15" name="Picture 14">
            <a:extLst>
              <a:ext uri="{FF2B5EF4-FFF2-40B4-BE49-F238E27FC236}">
                <a16:creationId xmlns:a16="http://schemas.microsoft.com/office/drawing/2014/main" id="{A04239D6-A05A-BE43-A5A4-3921744A165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6434" t="10214" r="24537" b="10792"/>
          <a:stretch/>
        </p:blipFill>
        <p:spPr>
          <a:xfrm>
            <a:off x="9313816" y="4610694"/>
            <a:ext cx="845475" cy="1477328"/>
          </a:xfrm>
          <a:prstGeom prst="rect">
            <a:avLst/>
          </a:prstGeom>
        </p:spPr>
      </p:pic>
      <p:sp>
        <p:nvSpPr>
          <p:cNvPr id="16" name="TextBox 15">
            <a:extLst>
              <a:ext uri="{FF2B5EF4-FFF2-40B4-BE49-F238E27FC236}">
                <a16:creationId xmlns:a16="http://schemas.microsoft.com/office/drawing/2014/main" id="{DA5928A3-0A48-9C48-8598-9A57E9F91631}"/>
              </a:ext>
            </a:extLst>
          </p:cNvPr>
          <p:cNvSpPr txBox="1"/>
          <p:nvPr/>
        </p:nvSpPr>
        <p:spPr>
          <a:xfrm>
            <a:off x="2686520" y="4571574"/>
            <a:ext cx="1672791" cy="1323439"/>
          </a:xfrm>
          <a:prstGeom prst="rect">
            <a:avLst/>
          </a:prstGeom>
          <a:noFill/>
        </p:spPr>
        <p:txBody>
          <a:bodyPr wrap="square" rtlCol="0">
            <a:spAutoFit/>
          </a:bodyPr>
          <a:lstStyle/>
          <a:p>
            <a:pPr algn="ctr"/>
            <a:r>
              <a:rPr lang="en-US" sz="1600" b="1" dirty="0">
                <a:latin typeface="Times New Roman" panose="02020603050405020304" pitchFamily="18" charset="0"/>
                <a:cs typeface="Times New Roman" panose="02020603050405020304" pitchFamily="18" charset="0"/>
              </a:rPr>
              <a:t>NEOTEX INOX PRIMER</a:t>
            </a:r>
          </a:p>
          <a:p>
            <a:pPr algn="ctr"/>
            <a:r>
              <a:rPr lang="en-US" sz="1600" b="1" dirty="0" err="1">
                <a:solidFill>
                  <a:schemeClr val="accent1"/>
                </a:solidFill>
                <a:latin typeface="Times New Roman" panose="02020603050405020304" pitchFamily="18" charset="0"/>
                <a:cs typeface="Times New Roman" panose="02020603050405020304" pitchFamily="18" charset="0"/>
              </a:rPr>
              <a:t>Lớp</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lót</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bề</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mặt</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inox</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nhôm</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mạ</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kẽm</a:t>
            </a:r>
            <a:endParaRPr lang="en-US" sz="1600" b="1" dirty="0">
              <a:solidFill>
                <a:schemeClr val="accent1"/>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789DA764-5738-1341-BAEF-7A63CB38BCD6}"/>
              </a:ext>
            </a:extLst>
          </p:cNvPr>
          <p:cNvSpPr txBox="1"/>
          <p:nvPr/>
        </p:nvSpPr>
        <p:spPr>
          <a:xfrm>
            <a:off x="6917807" y="4610693"/>
            <a:ext cx="1481609" cy="1569660"/>
          </a:xfrm>
          <a:prstGeom prst="rect">
            <a:avLst/>
          </a:prstGeom>
          <a:noFill/>
        </p:spPr>
        <p:txBody>
          <a:bodyPr wrap="square" rtlCol="0">
            <a:spAutoFit/>
          </a:bodyPr>
          <a:lstStyle/>
          <a:p>
            <a:pPr algn="ctr"/>
            <a:r>
              <a:rPr lang="en-US" sz="1600" b="1" dirty="0">
                <a:latin typeface="Times New Roman" panose="02020603050405020304" pitchFamily="18" charset="0"/>
                <a:cs typeface="Times New Roman" panose="02020603050405020304" pitchFamily="18" charset="0"/>
              </a:rPr>
              <a:t>NEOTEX METAL PRIMER</a:t>
            </a:r>
          </a:p>
          <a:p>
            <a:pPr algn="ctr"/>
            <a:r>
              <a:rPr lang="en-US" sz="1600" b="1" dirty="0" err="1">
                <a:solidFill>
                  <a:schemeClr val="accent1"/>
                </a:solidFill>
                <a:latin typeface="Times New Roman" panose="02020603050405020304" pitchFamily="18" charset="0"/>
                <a:cs typeface="Times New Roman" panose="02020603050405020304" pitchFamily="18" charset="0"/>
              </a:rPr>
              <a:t>Lớp</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lót</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cho</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bề</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mặt</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kim</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loại</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chống</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ăn</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mòn</a:t>
            </a:r>
            <a:endParaRPr lang="en-US" sz="1600" b="1" dirty="0">
              <a:solidFill>
                <a:schemeClr val="accent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EAB55ED4-339D-834C-B367-49962F66A4F3}"/>
              </a:ext>
            </a:extLst>
          </p:cNvPr>
          <p:cNvSpPr txBox="1"/>
          <p:nvPr/>
        </p:nvSpPr>
        <p:spPr>
          <a:xfrm>
            <a:off x="10200846" y="4610693"/>
            <a:ext cx="1455268" cy="1569660"/>
          </a:xfrm>
          <a:prstGeom prst="rect">
            <a:avLst/>
          </a:prstGeom>
          <a:noFill/>
        </p:spPr>
        <p:txBody>
          <a:bodyPr wrap="square" rtlCol="0">
            <a:spAutoFit/>
          </a:bodyPr>
          <a:lstStyle/>
          <a:p>
            <a:pPr algn="ctr"/>
            <a:r>
              <a:rPr lang="en-US" sz="1600" b="1" dirty="0">
                <a:latin typeface="Times New Roman" panose="02020603050405020304" pitchFamily="18" charset="0"/>
                <a:cs typeface="Times New Roman" panose="02020603050405020304" pitchFamily="18" charset="0"/>
              </a:rPr>
              <a:t>NEOSIL BOND</a:t>
            </a:r>
          </a:p>
          <a:p>
            <a:pPr algn="ctr"/>
            <a:r>
              <a:rPr lang="en-US" sz="1600" b="1" dirty="0" err="1">
                <a:solidFill>
                  <a:schemeClr val="accent1"/>
                </a:solidFill>
                <a:latin typeface="Times New Roman" panose="02020603050405020304" pitchFamily="18" charset="0"/>
                <a:cs typeface="Times New Roman" panose="02020603050405020304" pitchFamily="18" charset="0"/>
              </a:rPr>
              <a:t>Lớp</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lót</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cho</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bề</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mặt</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vô</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cơ</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thủy</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tinh</a:t>
            </a: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gạch</a:t>
            </a:r>
            <a:endParaRPr lang="en-US" sz="1600" b="1" dirty="0">
              <a:solidFill>
                <a:schemeClr val="accent1"/>
              </a:solidFill>
              <a:latin typeface="Times New Roman" panose="02020603050405020304" pitchFamily="18" charset="0"/>
              <a:cs typeface="Times New Roman" panose="02020603050405020304" pitchFamily="18" charset="0"/>
            </a:endParaRPr>
          </a:p>
        </p:txBody>
      </p:sp>
      <p:pic>
        <p:nvPicPr>
          <p:cNvPr id="19" name="Picture 18">
            <a:extLst>
              <a:ext uri="{FF2B5EF4-FFF2-40B4-BE49-F238E27FC236}">
                <a16:creationId xmlns:a16="http://schemas.microsoft.com/office/drawing/2014/main" id="{FAC2489F-5CF3-C0F4-316A-B88BFD78729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12</a:t>
            </a:fld>
            <a:endParaRPr lang="en-US"/>
          </a:p>
        </p:txBody>
      </p:sp>
    </p:spTree>
    <p:extLst>
      <p:ext uri="{BB962C8B-B14F-4D97-AF65-F5344CB8AC3E}">
        <p14:creationId xmlns:p14="http://schemas.microsoft.com/office/powerpoint/2010/main" val="417135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arn(inVertic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arn(inVertical)">
                                      <p:cBhvr>
                                        <p:cTn id="37" dur="500"/>
                                        <p:tgtEl>
                                          <p:spTgt spid="14"/>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barn(inVertical)">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arn(inVertical)">
                                      <p:cBhvr>
                                        <p:cTn id="45" dur="500"/>
                                        <p:tgtEl>
                                          <p:spTgt spid="15"/>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barn(inVertical)">
                                      <p:cBhvr>
                                        <p:cTn id="4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924715182"/>
              </p:ext>
            </p:extLst>
          </p:nvPr>
        </p:nvGraphicFramePr>
        <p:xfrm>
          <a:off x="1389017" y="1023457"/>
          <a:ext cx="9827064" cy="4958923"/>
        </p:xfrm>
        <a:graphic>
          <a:graphicData uri="http://schemas.openxmlformats.org/drawingml/2006/table">
            <a:tbl>
              <a:tblPr firstRow="1" bandRow="1">
                <a:tableStyleId>{5C22544A-7EE6-4342-B048-85BDC9FD1C3A}</a:tableStyleId>
              </a:tblPr>
              <a:tblGrid>
                <a:gridCol w="9827064">
                  <a:extLst>
                    <a:ext uri="{9D8B030D-6E8A-4147-A177-3AD203B41FA5}">
                      <a16:colId xmlns:a16="http://schemas.microsoft.com/office/drawing/2014/main" val="20000"/>
                    </a:ext>
                  </a:extLst>
                </a:gridCol>
              </a:tblGrid>
              <a:tr h="406741">
                <a:tc>
                  <a:txBody>
                    <a:bodyPr/>
                    <a:lstStyle/>
                    <a:p>
                      <a:pPr algn="ctr"/>
                      <a:r>
                        <a:rPr lang="en-US" dirty="0">
                          <a:latin typeface="Arial" panose="020B0604020202020204" pitchFamily="34" charset="0"/>
                          <a:cs typeface="Arial" panose="020B0604020202020204" pitchFamily="34" charset="0"/>
                        </a:rPr>
                        <a:t>ƯU</a:t>
                      </a:r>
                      <a:r>
                        <a:rPr lang="en-US" baseline="0" dirty="0">
                          <a:latin typeface="Arial" panose="020B0604020202020204" pitchFamily="34" charset="0"/>
                          <a:cs typeface="Arial" panose="020B0604020202020204" pitchFamily="34" charset="0"/>
                        </a:rPr>
                        <a:t> ĐIỂM SẢN PHẨM ACRYLIC</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4552182">
                <a:tc>
                  <a:txBody>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t>
                      </a:r>
                      <a:r>
                        <a:rPr lang="vi-VN"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Kháng</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tia</a:t>
                      </a:r>
                      <a:r>
                        <a:rPr lang="en-US" sz="1600" baseline="0" dirty="0">
                          <a:latin typeface="Arial" panose="020B0604020202020204" pitchFamily="34" charset="0"/>
                          <a:cs typeface="Arial" panose="020B0604020202020204" pitchFamily="34" charset="0"/>
                        </a:rPr>
                        <a:t> UV,</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tuổi</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thọ</a:t>
                      </a:r>
                      <a:r>
                        <a:rPr lang="en-US" sz="1600" baseline="0" dirty="0">
                          <a:latin typeface="Arial" panose="020B0604020202020204" pitchFamily="34" charset="0"/>
                          <a:cs typeface="Arial" panose="020B0604020202020204" pitchFamily="34" charset="0"/>
                        </a:rPr>
                        <a:t> ở </a:t>
                      </a:r>
                      <a:r>
                        <a:rPr lang="en-US" sz="1600" baseline="0" dirty="0" err="1">
                          <a:latin typeface="Arial" panose="020B0604020202020204" pitchFamily="34" charset="0"/>
                          <a:cs typeface="Arial" panose="020B0604020202020204" pitchFamily="34" charset="0"/>
                        </a:rPr>
                        <a:t>mức</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trung</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bình</a:t>
                      </a:r>
                      <a:endParaRPr lang="en-US" sz="1600" baseline="0" dirty="0">
                        <a:latin typeface="Arial" panose="020B0604020202020204" pitchFamily="34" charset="0"/>
                        <a:cs typeface="Arial" panose="020B0604020202020204" pitchFamily="34" charset="0"/>
                      </a:endParaRPr>
                    </a:p>
                    <a:p>
                      <a:pPr fontAlgn="base"/>
                      <a:endParaRPr lang="en-US" sz="1600" baseline="0" dirty="0">
                        <a:latin typeface="Arial" panose="020B0604020202020204" pitchFamily="34" charset="0"/>
                        <a:cs typeface="Arial" panose="020B0604020202020204" pitchFamily="34" charset="0"/>
                      </a:endParaRPr>
                    </a:p>
                    <a:p>
                      <a:pPr fontAlgn="base"/>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Hệ</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số</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cơ</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học</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cao</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bám</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dính</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giãn</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dài</a:t>
                      </a:r>
                      <a:r>
                        <a:rPr lang="en-US" sz="1600" baseline="0" dirty="0">
                          <a:latin typeface="Arial" panose="020B0604020202020204" pitchFamily="34" charset="0"/>
                          <a:cs typeface="Arial" panose="020B0604020202020204" pitchFamily="34" charset="0"/>
                        </a:rPr>
                        <a:t>…)</a:t>
                      </a:r>
                    </a:p>
                    <a:p>
                      <a:pPr fontAlgn="base"/>
                      <a:endParaRPr lang="en-US" sz="1600" baseline="0" dirty="0">
                        <a:latin typeface="Arial" panose="020B0604020202020204" pitchFamily="34" charset="0"/>
                        <a:cs typeface="Arial" panose="020B0604020202020204" pitchFamily="34" charset="0"/>
                      </a:endParaRPr>
                    </a:p>
                    <a:p>
                      <a:pPr fontAlgn="base"/>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Giá</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thành</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hợp</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lý</a:t>
                      </a:r>
                      <a:r>
                        <a:rPr lang="en-US" sz="1600" baseline="0" dirty="0">
                          <a:latin typeface="Arial" panose="020B0604020202020204" pitchFamily="34" charset="0"/>
                          <a:cs typeface="Arial" panose="020B0604020202020204" pitchFamily="34" charset="0"/>
                        </a:rPr>
                        <a:t> </a:t>
                      </a:r>
                    </a:p>
                    <a:p>
                      <a:pPr fontAlgn="base"/>
                      <a:r>
                        <a:rPr lang="en-US" sz="1600" baseline="0" dirty="0">
                          <a:latin typeface="Arial" panose="020B0604020202020204" pitchFamily="34" charset="0"/>
                          <a:cs typeface="Arial" panose="020B0604020202020204" pitchFamily="34" charset="0"/>
                        </a:rPr>
                        <a:t> </a:t>
                      </a:r>
                      <a:endParaRPr lang="vi-VN" sz="1600" dirty="0">
                        <a:latin typeface="Arial" panose="020B0604020202020204" pitchFamily="34" charset="0"/>
                        <a:cs typeface="Arial" panose="020B0604020202020204" pitchFamily="34" charset="0"/>
                      </a:endParaRPr>
                    </a:p>
                    <a:p>
                      <a:pPr fontAlgn="base"/>
                      <a:r>
                        <a:rPr lang="en-US" sz="1600" dirty="0">
                          <a:latin typeface="Arial" panose="020B0604020202020204" pitchFamily="34" charset="0"/>
                          <a:cs typeface="Arial" panose="020B0604020202020204" pitchFamily="34" charset="0"/>
                        </a:rPr>
                        <a:t>-</a:t>
                      </a:r>
                      <a:r>
                        <a:rPr lang="vi-VN"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Dễ</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thi</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công</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lăn</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phun</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quét</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dễ</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bảo</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trì</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sữa</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chữa</a:t>
                      </a:r>
                      <a:endParaRPr lang="en-US" sz="1600" baseline="0" dirty="0">
                        <a:latin typeface="Arial" panose="020B0604020202020204" pitchFamily="34" charset="0"/>
                        <a:cs typeface="Arial" panose="020B0604020202020204" pitchFamily="34" charset="0"/>
                      </a:endParaRPr>
                    </a:p>
                    <a:p>
                      <a:pPr fontAlgn="base"/>
                      <a:endParaRPr lang="en-US" sz="1600" dirty="0">
                        <a:latin typeface="Arial" panose="020B0604020202020204" pitchFamily="34" charset="0"/>
                        <a:cs typeface="Arial" panose="020B0604020202020204" pitchFamily="34" charset="0"/>
                      </a:endParaRPr>
                    </a:p>
                    <a:p>
                      <a:pPr fontAlgn="base"/>
                      <a:r>
                        <a:rPr lang="en-US" sz="1600" dirty="0">
                          <a:latin typeface="Arial" panose="020B0604020202020204" pitchFamily="34" charset="0"/>
                          <a:cs typeface="Arial" panose="020B0604020202020204" pitchFamily="34" charset="0"/>
                        </a:rPr>
                        <a:t>-</a:t>
                      </a:r>
                      <a:r>
                        <a:rPr lang="vi-VN"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Hệ</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nước</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nên</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kiểm</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soát</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được</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hao</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phí</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thi</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công</a:t>
                      </a:r>
                      <a:endParaRPr lang="en-US" sz="1600" baseline="0" dirty="0">
                        <a:latin typeface="Arial" panose="020B0604020202020204" pitchFamily="34" charset="0"/>
                        <a:cs typeface="Arial" panose="020B0604020202020204" pitchFamily="34" charset="0"/>
                      </a:endParaRPr>
                    </a:p>
                    <a:p>
                      <a:pPr fontAlgn="base"/>
                      <a:endParaRPr lang="vi-VN" sz="1600" dirty="0">
                        <a:latin typeface="Arial" panose="020B0604020202020204" pitchFamily="34" charset="0"/>
                        <a:cs typeface="Arial" panose="020B0604020202020204" pitchFamily="34" charset="0"/>
                      </a:endParaRPr>
                    </a:p>
                    <a:p>
                      <a:pPr fontAlgn="base"/>
                      <a:r>
                        <a:rPr lang="en-US" sz="1600" dirty="0">
                          <a:latin typeface="Arial" panose="020B0604020202020204" pitchFamily="34" charset="0"/>
                          <a:cs typeface="Arial" panose="020B0604020202020204" pitchFamily="34" charset="0"/>
                        </a:rPr>
                        <a:t>-</a:t>
                      </a:r>
                      <a:r>
                        <a:rPr lang="vi-VN"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Thân</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thiên</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môi</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trường</a:t>
                      </a:r>
                      <a:r>
                        <a:rPr lang="en-US" sz="1600" baseline="0" dirty="0">
                          <a:latin typeface="Arial" panose="020B0604020202020204" pitchFamily="34" charset="0"/>
                          <a:cs typeface="Arial" panose="020B0604020202020204" pitchFamily="34" charset="0"/>
                        </a:rPr>
                        <a:t>, an </a:t>
                      </a:r>
                      <a:r>
                        <a:rPr lang="en-US" sz="1600" baseline="0" dirty="0" err="1">
                          <a:latin typeface="Arial" panose="020B0604020202020204" pitchFamily="34" charset="0"/>
                          <a:cs typeface="Arial" panose="020B0604020202020204" pitchFamily="34" charset="0"/>
                        </a:rPr>
                        <a:t>toàn</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sức</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khỏe</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người</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thi</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công</a:t>
                      </a:r>
                      <a:endParaRPr lang="en-US" sz="1600" dirty="0">
                        <a:latin typeface="Arial" panose="020B0604020202020204" pitchFamily="34" charset="0"/>
                        <a:cs typeface="Arial" panose="020B0604020202020204" pitchFamily="34" charset="0"/>
                      </a:endParaRPr>
                    </a:p>
                    <a:p>
                      <a:pPr fontAlgn="base"/>
                      <a:endParaRPr lang="en-US" sz="1600" dirty="0">
                        <a:latin typeface="Arial" panose="020B0604020202020204" pitchFamily="34" charset="0"/>
                        <a:cs typeface="Arial" panose="020B0604020202020204" pitchFamily="34" charset="0"/>
                      </a:endParaRPr>
                    </a:p>
                    <a:p>
                      <a:pPr marL="0" marR="0" indent="0" algn="l" defTabSz="914400" rtl="0" eaLnBrk="1" fontAlgn="base" latinLnBrk="0" hangingPunct="1">
                        <a:lnSpc>
                          <a:spcPct val="100000"/>
                        </a:lnSpc>
                        <a:spcBef>
                          <a:spcPts val="0"/>
                        </a:spcBef>
                        <a:spcAft>
                          <a:spcPts val="0"/>
                        </a:spcAft>
                        <a:buClrTx/>
                        <a:buSzTx/>
                        <a:buFontTx/>
                        <a:buNone/>
                        <a:tabLst/>
                        <a:defRPr/>
                      </a:pP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Hệ</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thống</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lót</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đa</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dạng</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với</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từng</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hạng</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mục</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tăng</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chất</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lượng</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tuổi</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thọ</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sản</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phẩm</a:t>
                      </a:r>
                      <a:endParaRPr lang="en-US" sz="1600" dirty="0">
                        <a:latin typeface="Arial" panose="020B0604020202020204" pitchFamily="34" charset="0"/>
                        <a:cs typeface="Arial" panose="020B0604020202020204" pitchFamily="34" charset="0"/>
                      </a:endParaRPr>
                    </a:p>
                    <a:p>
                      <a:pPr fontAlgn="base"/>
                      <a:endParaRPr lang="en-US" sz="1600" dirty="0">
                        <a:latin typeface="Arial" panose="020B0604020202020204" pitchFamily="34" charset="0"/>
                        <a:cs typeface="Arial" panose="020B0604020202020204" pitchFamily="34" charset="0"/>
                      </a:endParaRPr>
                    </a:p>
                    <a:p>
                      <a:pPr fontAlgn="base"/>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Thời</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gian</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lưu</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trữ</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lâu</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giúp</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lên</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kế</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hoạch</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kinh</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doanh</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tránh</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hàng</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tồn</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kho</a:t>
                      </a:r>
                      <a:r>
                        <a:rPr lang="en-US" sz="1600" baseline="0"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bl>
          </a:graphicData>
        </a:graphic>
      </p:graphicFrame>
      <p:pic>
        <p:nvPicPr>
          <p:cNvPr id="11" name="Picture 10">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13</a:t>
            </a:fld>
            <a:endParaRPr lang="en-US"/>
          </a:p>
        </p:txBody>
      </p:sp>
    </p:spTree>
    <p:extLst>
      <p:ext uri="{BB962C8B-B14F-4D97-AF65-F5344CB8AC3E}">
        <p14:creationId xmlns:p14="http://schemas.microsoft.com/office/powerpoint/2010/main" val="2090561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a:xfrm>
            <a:off x="9448800" y="6222127"/>
            <a:ext cx="2743200" cy="365125"/>
          </a:xfrm>
        </p:spPr>
        <p:txBody>
          <a:bodyPr/>
          <a:lstStyle/>
          <a:p>
            <a:fld id="{8255AE4F-59A9-4731-B2C2-173575786150}" type="slidenum">
              <a:rPr lang="en-US" smtClean="0">
                <a:latin typeface="Times New Roman" panose="02020603050405020304" pitchFamily="18" charset="0"/>
                <a:cs typeface="Times New Roman" panose="02020603050405020304" pitchFamily="18" charset="0"/>
              </a:rPr>
              <a:t>14</a:t>
            </a:fld>
            <a:endParaRPr lang="en-US" dirty="0">
              <a:latin typeface="Times New Roman" panose="02020603050405020304" pitchFamily="18" charset="0"/>
              <a:cs typeface="Times New Roman" panose="02020603050405020304" pitchFamily="18" charset="0"/>
            </a:endParaRPr>
          </a:p>
        </p:txBody>
      </p:sp>
      <p:sp>
        <p:nvSpPr>
          <p:cNvPr id="7" name="Snip Diagonal Corner Rectangle 6"/>
          <p:cNvSpPr/>
          <p:nvPr/>
        </p:nvSpPr>
        <p:spPr>
          <a:xfrm>
            <a:off x="393551" y="1699325"/>
            <a:ext cx="1672046" cy="2090056"/>
          </a:xfrm>
          <a:prstGeom prst="snip2DiagRect">
            <a:avLst>
              <a:gd name="adj1" fmla="val 17188"/>
              <a:gd name="adj2" fmla="val 261"/>
            </a:avLst>
          </a:prstGeom>
          <a:blipFill dpi="0" rotWithShape="1">
            <a:blip r:embed="rId2"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8" name="Snip Diagonal Corner Rectangle 7"/>
          <p:cNvSpPr/>
          <p:nvPr/>
        </p:nvSpPr>
        <p:spPr>
          <a:xfrm>
            <a:off x="393551" y="4037577"/>
            <a:ext cx="1759129" cy="2090056"/>
          </a:xfrm>
          <a:prstGeom prst="snip2DiagRect">
            <a:avLst>
              <a:gd name="adj1" fmla="val 15594"/>
              <a:gd name="adj2" fmla="val 0"/>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9" name="Snip Diagonal Corner Rectangle 8"/>
          <p:cNvSpPr/>
          <p:nvPr/>
        </p:nvSpPr>
        <p:spPr>
          <a:xfrm>
            <a:off x="6389406" y="1699325"/>
            <a:ext cx="1615439" cy="2090056"/>
          </a:xfrm>
          <a:prstGeom prst="snip2DiagRect">
            <a:avLst>
              <a:gd name="adj1" fmla="val 16173"/>
              <a:gd name="adj2" fmla="val 1303"/>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0" name="Snip Diagonal Corner Rectangle 9"/>
          <p:cNvSpPr/>
          <p:nvPr/>
        </p:nvSpPr>
        <p:spPr>
          <a:xfrm>
            <a:off x="6389406" y="4037577"/>
            <a:ext cx="1676397" cy="2090056"/>
          </a:xfrm>
          <a:prstGeom prst="snip2DiagRect">
            <a:avLst>
              <a:gd name="adj1" fmla="val 17922"/>
              <a:gd name="adj2" fmla="val 0"/>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1" name="Parallelogram 10"/>
          <p:cNvSpPr/>
          <p:nvPr/>
        </p:nvSpPr>
        <p:spPr>
          <a:xfrm>
            <a:off x="2196227" y="1699325"/>
            <a:ext cx="2819526" cy="431073"/>
          </a:xfrm>
          <a:prstGeom prst="parallelogram">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Times New Roman" panose="02020603050405020304" pitchFamily="18" charset="0"/>
                <a:cs typeface="Times New Roman" panose="02020603050405020304" pitchFamily="18" charset="0"/>
              </a:rPr>
              <a:t>MÁI LỘ THIÊN</a:t>
            </a:r>
          </a:p>
        </p:txBody>
      </p:sp>
      <p:sp>
        <p:nvSpPr>
          <p:cNvPr id="12" name="TextBox 11"/>
          <p:cNvSpPr txBox="1"/>
          <p:nvPr/>
        </p:nvSpPr>
        <p:spPr>
          <a:xfrm>
            <a:off x="2196226" y="2287152"/>
            <a:ext cx="3888377"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err="1">
                <a:solidFill>
                  <a:srgbClr val="0070C0"/>
                </a:solidFill>
                <a:latin typeface="Times New Roman" panose="02020603050405020304" pitchFamily="18" charset="0"/>
                <a:cs typeface="Times New Roman" panose="02020603050405020304" pitchFamily="18" charset="0"/>
              </a:rPr>
              <a:t>Vật</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tư</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chính</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Silatex</a:t>
            </a:r>
            <a:r>
              <a:rPr lang="en-US" sz="1600" dirty="0">
                <a:solidFill>
                  <a:srgbClr val="0070C0"/>
                </a:solidFill>
                <a:latin typeface="Times New Roman" panose="02020603050405020304" pitchFamily="18" charset="0"/>
                <a:cs typeface="Times New Roman" panose="02020603050405020304" pitchFamily="18" charset="0"/>
              </a:rPr>
              <a:t>® Super / </a:t>
            </a:r>
            <a:r>
              <a:rPr lang="en-US" sz="1600" dirty="0" err="1">
                <a:solidFill>
                  <a:srgbClr val="0070C0"/>
                </a:solidFill>
                <a:latin typeface="Times New Roman" panose="02020603050405020304" pitchFamily="18" charset="0"/>
                <a:cs typeface="Times New Roman" panose="02020603050405020304" pitchFamily="18" charset="0"/>
              </a:rPr>
              <a:t>Revinex</a:t>
            </a:r>
            <a:r>
              <a:rPr lang="en-US" sz="1600" dirty="0">
                <a:solidFill>
                  <a:srgbClr val="0070C0"/>
                </a:solidFill>
                <a:latin typeface="Times New Roman" panose="02020603050405020304" pitchFamily="18" charset="0"/>
                <a:cs typeface="Times New Roman" panose="02020603050405020304" pitchFamily="18" charset="0"/>
              </a:rPr>
              <a:t>® Roof</a:t>
            </a:r>
          </a:p>
          <a:p>
            <a:pPr marL="285750" indent="-285750">
              <a:buFont typeface="Arial" panose="020B0604020202020204" pitchFamily="34" charset="0"/>
              <a:buChar char="•"/>
            </a:pP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Lớp</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lót</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Revinex</a:t>
            </a:r>
            <a:r>
              <a:rPr lang="en-US" sz="1600" dirty="0">
                <a:solidFill>
                  <a:srgbClr val="0070C0"/>
                </a:solidFill>
                <a:latin typeface="Times New Roman" panose="02020603050405020304" pitchFamily="18" charset="0"/>
                <a:cs typeface="Times New Roman" panose="02020603050405020304" pitchFamily="18" charset="0"/>
              </a:rPr>
              <a:t>® / </a:t>
            </a:r>
            <a:r>
              <a:rPr lang="en-US" sz="1600" dirty="0" err="1">
                <a:solidFill>
                  <a:srgbClr val="0070C0"/>
                </a:solidFill>
                <a:latin typeface="Times New Roman" panose="02020603050405020304" pitchFamily="18" charset="0"/>
                <a:cs typeface="Times New Roman" panose="02020603050405020304" pitchFamily="18" charset="0"/>
              </a:rPr>
              <a:t>Silatex</a:t>
            </a:r>
            <a:r>
              <a:rPr lang="en-US" sz="1600" dirty="0">
                <a:solidFill>
                  <a:srgbClr val="0070C0"/>
                </a:solidFill>
                <a:latin typeface="Times New Roman" panose="02020603050405020304" pitchFamily="18" charset="0"/>
                <a:cs typeface="Times New Roman" panose="02020603050405020304" pitchFamily="18" charset="0"/>
              </a:rPr>
              <a:t>® Primer</a:t>
            </a:r>
          </a:p>
        </p:txBody>
      </p:sp>
      <p:sp>
        <p:nvSpPr>
          <p:cNvPr id="13" name="Parallelogram 12"/>
          <p:cNvSpPr/>
          <p:nvPr/>
        </p:nvSpPr>
        <p:spPr>
          <a:xfrm>
            <a:off x="2326855" y="4037577"/>
            <a:ext cx="2688898" cy="431073"/>
          </a:xfrm>
          <a:prstGeom prst="parallelogram">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Times New Roman" panose="02020603050405020304" pitchFamily="18" charset="0"/>
                <a:cs typeface="Times New Roman" panose="02020603050405020304" pitchFamily="18" charset="0"/>
              </a:rPr>
              <a:t>MÁI GẠCH ĐỎ</a:t>
            </a:r>
          </a:p>
        </p:txBody>
      </p:sp>
      <p:sp>
        <p:nvSpPr>
          <p:cNvPr id="14" name="TextBox 13"/>
          <p:cNvSpPr txBox="1"/>
          <p:nvPr/>
        </p:nvSpPr>
        <p:spPr>
          <a:xfrm>
            <a:off x="2326854" y="4625404"/>
            <a:ext cx="3888377"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Vật</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tư</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chính</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Silatex</a:t>
            </a:r>
            <a:r>
              <a:rPr lang="en-US" sz="1600" dirty="0">
                <a:solidFill>
                  <a:srgbClr val="0070C0"/>
                </a:solidFill>
                <a:latin typeface="Times New Roman" panose="02020603050405020304" pitchFamily="18" charset="0"/>
                <a:cs typeface="Times New Roman" panose="02020603050405020304" pitchFamily="18" charset="0"/>
              </a:rPr>
              <a:t>® Super / </a:t>
            </a:r>
            <a:r>
              <a:rPr lang="en-US" sz="1600" dirty="0" err="1">
                <a:solidFill>
                  <a:srgbClr val="0070C0"/>
                </a:solidFill>
                <a:latin typeface="Times New Roman" panose="02020603050405020304" pitchFamily="18" charset="0"/>
                <a:cs typeface="Times New Roman" panose="02020603050405020304" pitchFamily="18" charset="0"/>
              </a:rPr>
              <a:t>Revinex</a:t>
            </a:r>
            <a:r>
              <a:rPr lang="en-US" sz="1600" dirty="0">
                <a:solidFill>
                  <a:srgbClr val="0070C0"/>
                </a:solidFill>
                <a:latin typeface="Times New Roman" panose="02020603050405020304" pitchFamily="18" charset="0"/>
                <a:cs typeface="Times New Roman" panose="02020603050405020304" pitchFamily="18" charset="0"/>
              </a:rPr>
              <a:t>® Roof</a:t>
            </a:r>
          </a:p>
          <a:p>
            <a:pPr marL="285750" indent="-285750">
              <a:buFont typeface="Arial" panose="020B0604020202020204" pitchFamily="34" charset="0"/>
              <a:buChar char="•"/>
            </a:pP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Lớp</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lót</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Revinex</a:t>
            </a:r>
            <a:r>
              <a:rPr lang="en-US" sz="1600" dirty="0">
                <a:solidFill>
                  <a:srgbClr val="0070C0"/>
                </a:solidFill>
                <a:latin typeface="Times New Roman" panose="02020603050405020304" pitchFamily="18" charset="0"/>
                <a:cs typeface="Times New Roman" panose="02020603050405020304" pitchFamily="18" charset="0"/>
              </a:rPr>
              <a:t>® / </a:t>
            </a:r>
            <a:r>
              <a:rPr lang="en-US" sz="1600" dirty="0" err="1">
                <a:solidFill>
                  <a:srgbClr val="0070C0"/>
                </a:solidFill>
                <a:latin typeface="Times New Roman" panose="02020603050405020304" pitchFamily="18" charset="0"/>
                <a:cs typeface="Times New Roman" panose="02020603050405020304" pitchFamily="18" charset="0"/>
              </a:rPr>
              <a:t>Silatex</a:t>
            </a:r>
            <a:r>
              <a:rPr lang="en-US" sz="1600" dirty="0">
                <a:solidFill>
                  <a:srgbClr val="0070C0"/>
                </a:solidFill>
                <a:latin typeface="Times New Roman" panose="02020603050405020304" pitchFamily="18" charset="0"/>
                <a:cs typeface="Times New Roman" panose="02020603050405020304" pitchFamily="18" charset="0"/>
              </a:rPr>
              <a:t>® Primer</a:t>
            </a:r>
          </a:p>
        </p:txBody>
      </p:sp>
      <p:sp>
        <p:nvSpPr>
          <p:cNvPr id="15" name="Parallelogram 14"/>
          <p:cNvSpPr/>
          <p:nvPr/>
        </p:nvSpPr>
        <p:spPr>
          <a:xfrm>
            <a:off x="8161597" y="1699325"/>
            <a:ext cx="2945673" cy="431073"/>
          </a:xfrm>
          <a:prstGeom prst="parallelogram">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Times New Roman" panose="02020603050405020304" pitchFamily="18" charset="0"/>
                <a:cs typeface="Times New Roman" panose="02020603050405020304" pitchFamily="18" charset="0"/>
              </a:rPr>
              <a:t>MÁI TÔN</a:t>
            </a:r>
          </a:p>
        </p:txBody>
      </p:sp>
      <p:sp>
        <p:nvSpPr>
          <p:cNvPr id="16" name="TextBox 15"/>
          <p:cNvSpPr txBox="1"/>
          <p:nvPr/>
        </p:nvSpPr>
        <p:spPr>
          <a:xfrm>
            <a:off x="8161597" y="2287152"/>
            <a:ext cx="3888377"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Vật</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tư</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chính</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Silatex</a:t>
            </a:r>
            <a:r>
              <a:rPr lang="en-US" sz="1600" dirty="0">
                <a:solidFill>
                  <a:srgbClr val="0070C0"/>
                </a:solidFill>
                <a:latin typeface="Times New Roman" panose="02020603050405020304" pitchFamily="18" charset="0"/>
                <a:cs typeface="Times New Roman" panose="02020603050405020304" pitchFamily="18" charset="0"/>
              </a:rPr>
              <a:t>® Super / </a:t>
            </a:r>
            <a:r>
              <a:rPr lang="en-US" sz="1600" dirty="0" err="1">
                <a:solidFill>
                  <a:srgbClr val="0070C0"/>
                </a:solidFill>
                <a:latin typeface="Times New Roman" panose="02020603050405020304" pitchFamily="18" charset="0"/>
                <a:cs typeface="Times New Roman" panose="02020603050405020304" pitchFamily="18" charset="0"/>
              </a:rPr>
              <a:t>Revinex</a:t>
            </a:r>
            <a:r>
              <a:rPr lang="en-US" sz="1600" dirty="0">
                <a:solidFill>
                  <a:srgbClr val="0070C0"/>
                </a:solidFill>
                <a:latin typeface="Times New Roman" panose="02020603050405020304" pitchFamily="18" charset="0"/>
                <a:cs typeface="Times New Roman" panose="02020603050405020304" pitchFamily="18" charset="0"/>
              </a:rPr>
              <a:t>® Roof</a:t>
            </a:r>
          </a:p>
          <a:p>
            <a:pPr marL="285750" indent="-285750">
              <a:buFont typeface="Arial" panose="020B0604020202020204" pitchFamily="34" charset="0"/>
              <a:buChar char="•"/>
            </a:pP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Lớp</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lót</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Inox®primer</a:t>
            </a:r>
            <a:r>
              <a:rPr lang="en-US" sz="1600" dirty="0">
                <a:solidFill>
                  <a:srgbClr val="0070C0"/>
                </a:solidFill>
                <a:latin typeface="Times New Roman" panose="02020603050405020304" pitchFamily="18" charset="0"/>
                <a:cs typeface="Times New Roman" panose="02020603050405020304" pitchFamily="18" charset="0"/>
              </a:rPr>
              <a:t> / </a:t>
            </a:r>
            <a:r>
              <a:rPr lang="en-US" sz="1600" dirty="0" err="1">
                <a:solidFill>
                  <a:srgbClr val="0070C0"/>
                </a:solidFill>
                <a:latin typeface="Times New Roman" panose="02020603050405020304" pitchFamily="18" charset="0"/>
                <a:cs typeface="Times New Roman" panose="02020603050405020304" pitchFamily="18" charset="0"/>
              </a:rPr>
              <a:t>Silatex</a:t>
            </a:r>
            <a:r>
              <a:rPr lang="en-US" sz="1600" dirty="0">
                <a:solidFill>
                  <a:srgbClr val="0070C0"/>
                </a:solidFill>
                <a:latin typeface="Times New Roman" panose="02020603050405020304" pitchFamily="18" charset="0"/>
                <a:cs typeface="Times New Roman" panose="02020603050405020304" pitchFamily="18" charset="0"/>
              </a:rPr>
              <a:t>® Primer</a:t>
            </a:r>
          </a:p>
        </p:txBody>
      </p:sp>
      <p:sp>
        <p:nvSpPr>
          <p:cNvPr id="17" name="Parallelogram 16"/>
          <p:cNvSpPr/>
          <p:nvPr/>
        </p:nvSpPr>
        <p:spPr>
          <a:xfrm>
            <a:off x="8248181" y="4037577"/>
            <a:ext cx="2859090" cy="431073"/>
          </a:xfrm>
          <a:prstGeom prst="parallelogram">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Times New Roman" panose="02020603050405020304" pitchFamily="18" charset="0"/>
                <a:cs typeface="Times New Roman" panose="02020603050405020304" pitchFamily="18" charset="0"/>
              </a:rPr>
              <a:t>TƯỜNG NGOẠI THẤT</a:t>
            </a:r>
          </a:p>
        </p:txBody>
      </p:sp>
      <p:sp>
        <p:nvSpPr>
          <p:cNvPr id="18" name="TextBox 17"/>
          <p:cNvSpPr txBox="1"/>
          <p:nvPr/>
        </p:nvSpPr>
        <p:spPr>
          <a:xfrm>
            <a:off x="8248180" y="4625404"/>
            <a:ext cx="3888377"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err="1">
                <a:solidFill>
                  <a:srgbClr val="0070C0"/>
                </a:solidFill>
                <a:latin typeface="Times New Roman" panose="02020603050405020304" pitchFamily="18" charset="0"/>
                <a:cs typeface="Times New Roman" panose="02020603050405020304" pitchFamily="18" charset="0"/>
              </a:rPr>
              <a:t>Vật</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tư</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chính</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Silatex</a:t>
            </a:r>
            <a:r>
              <a:rPr lang="en-US" sz="1600" dirty="0">
                <a:solidFill>
                  <a:srgbClr val="0070C0"/>
                </a:solidFill>
                <a:latin typeface="Times New Roman" panose="02020603050405020304" pitchFamily="18" charset="0"/>
                <a:cs typeface="Times New Roman" panose="02020603050405020304" pitchFamily="18" charset="0"/>
              </a:rPr>
              <a:t>® Super / </a:t>
            </a:r>
            <a:r>
              <a:rPr lang="en-US" sz="1600" dirty="0" err="1">
                <a:solidFill>
                  <a:srgbClr val="0070C0"/>
                </a:solidFill>
                <a:latin typeface="Times New Roman" panose="02020603050405020304" pitchFamily="18" charset="0"/>
                <a:cs typeface="Times New Roman" panose="02020603050405020304" pitchFamily="18" charset="0"/>
              </a:rPr>
              <a:t>Revinex</a:t>
            </a:r>
            <a:r>
              <a:rPr lang="en-US" sz="1600" dirty="0">
                <a:solidFill>
                  <a:srgbClr val="0070C0"/>
                </a:solidFill>
                <a:latin typeface="Times New Roman" panose="02020603050405020304" pitchFamily="18" charset="0"/>
                <a:cs typeface="Times New Roman" panose="02020603050405020304" pitchFamily="18" charset="0"/>
              </a:rPr>
              <a:t>® Elastic / </a:t>
            </a:r>
            <a:r>
              <a:rPr lang="en-US" sz="1600" dirty="0" err="1">
                <a:solidFill>
                  <a:srgbClr val="0070C0"/>
                </a:solidFill>
                <a:latin typeface="Times New Roman" panose="02020603050405020304" pitchFamily="18" charset="0"/>
                <a:cs typeface="Times New Roman" panose="02020603050405020304" pitchFamily="18" charset="0"/>
              </a:rPr>
              <a:t>Silatex</a:t>
            </a:r>
            <a:r>
              <a:rPr lang="en-US" sz="1600" dirty="0">
                <a:solidFill>
                  <a:srgbClr val="0070C0"/>
                </a:solidFill>
                <a:latin typeface="Times New Roman" panose="02020603050405020304" pitchFamily="18" charset="0"/>
                <a:cs typeface="Times New Roman" panose="02020603050405020304" pitchFamily="18" charset="0"/>
              </a:rPr>
              <a:t>® Reflect</a:t>
            </a:r>
          </a:p>
          <a:p>
            <a:pPr marL="285750" indent="-285750">
              <a:buFont typeface="Arial" panose="020B0604020202020204" pitchFamily="34" charset="0"/>
              <a:buChar char="•"/>
            </a:pPr>
            <a:r>
              <a:rPr lang="en-US" sz="1600" dirty="0" err="1">
                <a:solidFill>
                  <a:srgbClr val="0070C0"/>
                </a:solidFill>
                <a:latin typeface="Times New Roman" panose="02020603050405020304" pitchFamily="18" charset="0"/>
                <a:cs typeface="Times New Roman" panose="02020603050405020304" pitchFamily="18" charset="0"/>
              </a:rPr>
              <a:t>Lớp</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lót</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err="1">
                <a:solidFill>
                  <a:srgbClr val="0070C0"/>
                </a:solidFill>
                <a:latin typeface="Times New Roman" panose="02020603050405020304" pitchFamily="18" charset="0"/>
                <a:cs typeface="Times New Roman" panose="02020603050405020304" pitchFamily="18" charset="0"/>
              </a:rPr>
              <a:t>Revinex</a:t>
            </a:r>
            <a:r>
              <a:rPr lang="en-US" sz="1600" dirty="0">
                <a:solidFill>
                  <a:srgbClr val="0070C0"/>
                </a:solidFill>
                <a:latin typeface="Times New Roman" panose="02020603050405020304" pitchFamily="18" charset="0"/>
                <a:cs typeface="Times New Roman" panose="02020603050405020304" pitchFamily="18" charset="0"/>
              </a:rPr>
              <a:t>® / </a:t>
            </a:r>
            <a:r>
              <a:rPr lang="en-US" sz="1600" dirty="0" err="1">
                <a:solidFill>
                  <a:srgbClr val="0070C0"/>
                </a:solidFill>
                <a:latin typeface="Times New Roman" panose="02020603050405020304" pitchFamily="18" charset="0"/>
                <a:cs typeface="Times New Roman" panose="02020603050405020304" pitchFamily="18" charset="0"/>
              </a:rPr>
              <a:t>Silatex</a:t>
            </a:r>
            <a:r>
              <a:rPr lang="en-US" sz="1600" dirty="0">
                <a:solidFill>
                  <a:srgbClr val="0070C0"/>
                </a:solidFill>
                <a:latin typeface="Times New Roman" panose="02020603050405020304" pitchFamily="18" charset="0"/>
                <a:cs typeface="Times New Roman" panose="02020603050405020304" pitchFamily="18" charset="0"/>
              </a:rPr>
              <a:t>® Primer</a:t>
            </a:r>
          </a:p>
        </p:txBody>
      </p:sp>
      <p:sp>
        <p:nvSpPr>
          <p:cNvPr id="19" name="Parallelogram 18"/>
          <p:cNvSpPr/>
          <p:nvPr/>
        </p:nvSpPr>
        <p:spPr>
          <a:xfrm>
            <a:off x="499412" y="1023457"/>
            <a:ext cx="3306536" cy="34426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ỨNG DỤNG</a:t>
            </a:r>
          </a:p>
        </p:txBody>
      </p:sp>
      <p:pic>
        <p:nvPicPr>
          <p:cNvPr id="20" name="Picture 19">
            <a:extLst>
              <a:ext uri="{FF2B5EF4-FFF2-40B4-BE49-F238E27FC236}">
                <a16:creationId xmlns:a16="http://schemas.microsoft.com/office/drawing/2014/main" id="{FAC2489F-5CF3-C0F4-316A-B88BFD7872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2872734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circle(in)">
                                      <p:cBhvr>
                                        <p:cTn id="19" dur="2000"/>
                                        <p:tgtEl>
                                          <p:spTgt spid="11"/>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circle(in)">
                                      <p:cBhvr>
                                        <p:cTn id="22" dur="2000"/>
                                        <p:tgtEl>
                                          <p:spTgt spid="12"/>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circle(in)">
                                      <p:cBhvr>
                                        <p:cTn id="25" dur="2000"/>
                                        <p:tgtEl>
                                          <p:spTgt spid="13"/>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circle(in)">
                                      <p:cBhvr>
                                        <p:cTn id="28" dur="2000"/>
                                        <p:tgtEl>
                                          <p:spTgt spid="14"/>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circle(in)">
                                      <p:cBhvr>
                                        <p:cTn id="31" dur="2000"/>
                                        <p:tgtEl>
                                          <p:spTgt spid="15"/>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circle(in)">
                                      <p:cBhvr>
                                        <p:cTn id="34" dur="2000"/>
                                        <p:tgtEl>
                                          <p:spTgt spid="16"/>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circle(in)">
                                      <p:cBhvr>
                                        <p:cTn id="37" dur="2000"/>
                                        <p:tgtEl>
                                          <p:spTgt spid="17"/>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circle(in)">
                                      <p:cBhvr>
                                        <p:cTn id="40"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p:bldP spid="13" grpId="0" animBg="1"/>
      <p:bldP spid="14" grpId="0"/>
      <p:bldP spid="15" grpId="0" animBg="1"/>
      <p:bldP spid="16" grpId="0"/>
      <p:bldP spid="17" grpId="0" animBg="1"/>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40237" y="997643"/>
            <a:ext cx="10024842" cy="5166896"/>
          </a:xfrm>
          <a:prstGeom prst="rect">
            <a:avLst/>
          </a:prstGeom>
        </p:spPr>
      </p:pic>
      <p:pic>
        <p:nvPicPr>
          <p:cNvPr id="5" name="Picture 4">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6" name="Slide Number Placeholder 5"/>
          <p:cNvSpPr>
            <a:spLocks noGrp="1"/>
          </p:cNvSpPr>
          <p:nvPr>
            <p:ph type="sldNum" sz="quarter" idx="12"/>
          </p:nvPr>
        </p:nvSpPr>
        <p:spPr/>
        <p:txBody>
          <a:bodyPr/>
          <a:lstStyle/>
          <a:p>
            <a:fld id="{0D73C79B-82CF-47D8-A911-EA90D1133969}" type="slidenum">
              <a:rPr lang="en-US" smtClean="0"/>
              <a:t>15</a:t>
            </a:fld>
            <a:endParaRPr lang="en-US"/>
          </a:p>
        </p:txBody>
      </p:sp>
    </p:spTree>
    <p:extLst>
      <p:ext uri="{BB962C8B-B14F-4D97-AF65-F5344CB8AC3E}">
        <p14:creationId xmlns:p14="http://schemas.microsoft.com/office/powerpoint/2010/main" val="356573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73123" y="977008"/>
            <a:ext cx="10409130" cy="5307287"/>
          </a:xfrm>
          <a:prstGeom prst="rect">
            <a:avLst/>
          </a:prstGeom>
        </p:spPr>
      </p:pic>
      <p:pic>
        <p:nvPicPr>
          <p:cNvPr id="6" name="Picture 5">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16</a:t>
            </a:fld>
            <a:endParaRPr lang="en-US"/>
          </a:p>
        </p:txBody>
      </p:sp>
    </p:spTree>
    <p:extLst>
      <p:ext uri="{BB962C8B-B14F-4D97-AF65-F5344CB8AC3E}">
        <p14:creationId xmlns:p14="http://schemas.microsoft.com/office/powerpoint/2010/main" val="175000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06388" y="1033223"/>
            <a:ext cx="10318403" cy="5224645"/>
          </a:xfrm>
          <a:prstGeom prst="rect">
            <a:avLst/>
          </a:prstGeom>
        </p:spPr>
      </p:pic>
      <p:pic>
        <p:nvPicPr>
          <p:cNvPr id="6" name="Picture 5">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7" name="Slide Number Placeholder 6"/>
          <p:cNvSpPr>
            <a:spLocks noGrp="1"/>
          </p:cNvSpPr>
          <p:nvPr>
            <p:ph type="sldNum" sz="quarter" idx="12"/>
          </p:nvPr>
        </p:nvSpPr>
        <p:spPr/>
        <p:txBody>
          <a:bodyPr/>
          <a:lstStyle/>
          <a:p>
            <a:fld id="{0D73C79B-82CF-47D8-A911-EA90D1133969}" type="slidenum">
              <a:rPr lang="en-US" smtClean="0"/>
              <a:t>17</a:t>
            </a:fld>
            <a:endParaRPr lang="en-US"/>
          </a:p>
        </p:txBody>
      </p:sp>
    </p:spTree>
    <p:extLst>
      <p:ext uri="{BB962C8B-B14F-4D97-AF65-F5344CB8AC3E}">
        <p14:creationId xmlns:p14="http://schemas.microsoft.com/office/powerpoint/2010/main" val="347324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6411" y="1346245"/>
            <a:ext cx="6859778" cy="646331"/>
          </a:xfrm>
          <a:prstGeom prst="rect">
            <a:avLst/>
          </a:prstGeom>
          <a:noFill/>
        </p:spPr>
        <p:txBody>
          <a:bodyPr wrap="square" rtlCol="0">
            <a:spAutoFit/>
          </a:bodyPr>
          <a:lstStyle/>
          <a:p>
            <a:pPr algn="ctr"/>
            <a:r>
              <a:rPr lang="en-US" sz="1800" b="1" dirty="0">
                <a:solidFill>
                  <a:srgbClr val="0070C0"/>
                </a:solidFill>
                <a:latin typeface="Times New Roman" panose="02020603050405020304" pitchFamily="18" charset="0"/>
                <a:cs typeface="Times New Roman" panose="02020603050405020304" pitchFamily="18" charset="0"/>
              </a:rPr>
              <a:t>NHỮNG LƯU Ý HẾT SỨC </a:t>
            </a:r>
            <a:r>
              <a:rPr lang="en-US" b="1" dirty="0">
                <a:solidFill>
                  <a:srgbClr val="0070C0"/>
                </a:solidFill>
                <a:latin typeface="Times New Roman" panose="02020603050405020304" pitchFamily="18" charset="0"/>
                <a:cs typeface="Times New Roman" panose="02020603050405020304" pitchFamily="18" charset="0"/>
              </a:rPr>
              <a:t>THI CÔNG</a:t>
            </a:r>
            <a:endParaRPr lang="en-US" sz="1800" b="1" dirty="0">
              <a:solidFill>
                <a:srgbClr val="0070C0"/>
              </a:solidFill>
              <a:latin typeface="Times New Roman" panose="02020603050405020304" pitchFamily="18" charset="0"/>
              <a:cs typeface="Times New Roman" panose="02020603050405020304" pitchFamily="18" charset="0"/>
            </a:endParaRPr>
          </a:p>
          <a:p>
            <a:pPr algn="ctr"/>
            <a:r>
              <a:rPr lang="en-US" sz="1800" b="1" dirty="0">
                <a:solidFill>
                  <a:srgbClr val="0070C0"/>
                </a:solidFill>
                <a:latin typeface="Times New Roman" panose="02020603050405020304" pitchFamily="18" charset="0"/>
                <a:cs typeface="Times New Roman" panose="02020603050405020304" pitchFamily="18" charset="0"/>
              </a:rPr>
              <a:t>ĐẠT CHẤT LƯỢNG TỐT NHẤT</a:t>
            </a:r>
            <a:endParaRPr lang="en-US" sz="1800" b="1" dirty="0">
              <a:solidFill>
                <a:srgbClr val="0070C0"/>
              </a:solidFill>
              <a:latin typeface="Times New Roman" panose="02020603050405020304" pitchFamily="18" charset="0"/>
              <a:ea typeface="Roboto" pitchFamily="2" charset="0"/>
              <a:cs typeface="Times New Roman" panose="02020603050405020304" pitchFamily="18" charset="0"/>
            </a:endParaRPr>
          </a:p>
        </p:txBody>
      </p:sp>
      <p:sp>
        <p:nvSpPr>
          <p:cNvPr id="5" name="Parallelogram 4"/>
          <p:cNvSpPr/>
          <p:nvPr/>
        </p:nvSpPr>
        <p:spPr>
          <a:xfrm>
            <a:off x="525810" y="914365"/>
            <a:ext cx="3777742" cy="36918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LƯU Ý THI CÔNG</a:t>
            </a:r>
          </a:p>
        </p:txBody>
      </p:sp>
      <p:sp>
        <p:nvSpPr>
          <p:cNvPr id="6" name="Subtitle 4"/>
          <p:cNvSpPr txBox="1">
            <a:spLocks/>
          </p:cNvSpPr>
          <p:nvPr/>
        </p:nvSpPr>
        <p:spPr>
          <a:xfrm>
            <a:off x="2187083" y="1992576"/>
            <a:ext cx="8285510" cy="4347268"/>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charset="2"/>
              <a:buChar char="ü"/>
            </a:pPr>
            <a:r>
              <a:rPr lang="en-US" sz="1600" dirty="0" err="1">
                <a:latin typeface="Times New Roman" panose="02020603050405020304" pitchFamily="18" charset="0"/>
                <a:ea typeface="Helvetica Neue" charset="0"/>
                <a:cs typeface="Times New Roman" panose="02020603050405020304" pitchFamily="18" charset="0"/>
              </a:rPr>
              <a:t>Khảo</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sát</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và</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đánh</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giá</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hiện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trạng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trước</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khi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công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để</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từ</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đó</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đưa</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ra</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quy</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trình</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công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phù</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hợp</a:t>
            </a:r>
            <a:endParaRPr lang="en-US" sz="1600" dirty="0">
              <a:latin typeface="Times New Roman" panose="02020603050405020304" pitchFamily="18" charset="0"/>
              <a:ea typeface="Helvetica Neue" charset="0"/>
              <a:cs typeface="Times New Roman" panose="02020603050405020304" pitchFamily="18" charset="0"/>
            </a:endParaRPr>
          </a:p>
          <a:p>
            <a:pPr marL="0" indent="0">
              <a:buNone/>
            </a:pPr>
            <a:endParaRPr lang="en-US" sz="1600" dirty="0">
              <a:latin typeface="Times New Roman" panose="02020603050405020304" pitchFamily="18" charset="0"/>
              <a:ea typeface="Helvetica Neue" charset="0"/>
              <a:cs typeface="Times New Roman" panose="02020603050405020304" pitchFamily="18" charset="0"/>
            </a:endParaRPr>
          </a:p>
          <a:p>
            <a:pPr>
              <a:buFont typeface="Wingdings" charset="2"/>
              <a:buChar char="ü"/>
            </a:pPr>
            <a:r>
              <a:rPr lang="en-US" sz="1600" dirty="0" err="1">
                <a:latin typeface="Times New Roman" panose="02020603050405020304" pitchFamily="18" charset="0"/>
                <a:ea typeface="Helvetica Neue" charset="0"/>
                <a:cs typeface="Times New Roman" panose="02020603050405020304" pitchFamily="18" charset="0"/>
              </a:rPr>
              <a:t>Kiểm</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tra</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độ</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ẩm</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trước</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khi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công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sử</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dụng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máy</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đo</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độ</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ẩm</a:t>
            </a:r>
            <a:r>
              <a:rPr lang="en-US" sz="1600" dirty="0">
                <a:latin typeface="Times New Roman" panose="02020603050405020304" pitchFamily="18" charset="0"/>
                <a:ea typeface="Helvetica Neue" charset="0"/>
                <a:cs typeface="Times New Roman" panose="02020603050405020304" pitchFamily="18" charset="0"/>
              </a:rPr>
              <a:t>)</a:t>
            </a:r>
          </a:p>
          <a:p>
            <a:pPr marL="0" indent="0">
              <a:buNone/>
            </a:pPr>
            <a:endParaRPr lang="en-US" sz="1600" dirty="0">
              <a:latin typeface="Times New Roman" panose="02020603050405020304" pitchFamily="18" charset="0"/>
              <a:ea typeface="Helvetica Neue" charset="0"/>
              <a:cs typeface="Times New Roman" panose="02020603050405020304" pitchFamily="18" charset="0"/>
            </a:endParaRPr>
          </a:p>
          <a:p>
            <a:pPr>
              <a:buFont typeface="Wingdings" charset="2"/>
              <a:buChar char="ü"/>
            </a:pPr>
            <a:r>
              <a:rPr lang="en-US" sz="1600" dirty="0">
                <a:latin typeface="Times New Roman" panose="02020603050405020304" pitchFamily="18" charset="0"/>
                <a:ea typeface="Helvetica Neue" charset="0"/>
                <a:cs typeface="Times New Roman" panose="02020603050405020304" pitchFamily="18" charset="0"/>
              </a:rPr>
              <a:t>Theo </a:t>
            </a:r>
            <a:r>
              <a:rPr lang="en-US" sz="1600" dirty="0" err="1">
                <a:latin typeface="Times New Roman" panose="02020603050405020304" pitchFamily="18" charset="0"/>
                <a:ea typeface="Helvetica Neue" charset="0"/>
                <a:cs typeface="Times New Roman" panose="02020603050405020304" pitchFamily="18" charset="0"/>
              </a:rPr>
              <a:t>dõi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thời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tiết</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trước</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và</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sau</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thời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gian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công</a:t>
            </a:r>
            <a:r>
              <a:rPr lang="en-US" sz="1600" dirty="0">
                <a:latin typeface="Times New Roman" panose="02020603050405020304" pitchFamily="18" charset="0"/>
                <a:ea typeface="Helvetica Neue" charset="0"/>
                <a:cs typeface="Times New Roman" panose="02020603050405020304" pitchFamily="18" charset="0"/>
              </a:rPr>
              <a:t> </a:t>
            </a:r>
          </a:p>
          <a:p>
            <a:pPr marL="0" indent="0">
              <a:buNone/>
            </a:pPr>
            <a:endParaRPr lang="en-US" sz="1600" dirty="0">
              <a:latin typeface="Times New Roman" panose="02020603050405020304" pitchFamily="18" charset="0"/>
              <a:ea typeface="Helvetica Neue" charset="0"/>
              <a:cs typeface="Times New Roman" panose="02020603050405020304" pitchFamily="18" charset="0"/>
            </a:endParaRPr>
          </a:p>
          <a:p>
            <a:pPr>
              <a:buFont typeface="Wingdings" charset="2"/>
              <a:buChar char="ü"/>
            </a:pPr>
            <a:r>
              <a:rPr lang="en-US" sz="1600" dirty="0" err="1">
                <a:latin typeface="Times New Roman" panose="02020603050405020304" pitchFamily="18" charset="0"/>
                <a:ea typeface="Helvetica Neue" charset="0"/>
                <a:cs typeface="Times New Roman" panose="02020603050405020304" pitchFamily="18" charset="0"/>
              </a:rPr>
              <a:t>Chuẩn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bị</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bề</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mặt</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trước</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khi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công</a:t>
            </a:r>
            <a:endParaRPr lang="en-US" sz="1600" dirty="0">
              <a:latin typeface="Times New Roman" panose="02020603050405020304" pitchFamily="18" charset="0"/>
              <a:ea typeface="Helvetica Neue" charset="0"/>
              <a:cs typeface="Times New Roman" panose="02020603050405020304" pitchFamily="18" charset="0"/>
            </a:endParaRPr>
          </a:p>
          <a:p>
            <a:pPr marL="0" indent="0">
              <a:buNone/>
            </a:pPr>
            <a:endParaRPr lang="en-US" sz="1600" dirty="0">
              <a:latin typeface="Times New Roman" panose="02020603050405020304" pitchFamily="18" charset="0"/>
              <a:ea typeface="Helvetica Neue" charset="0"/>
              <a:cs typeface="Times New Roman" panose="02020603050405020304" pitchFamily="18" charset="0"/>
            </a:endParaRPr>
          </a:p>
          <a:p>
            <a:pPr>
              <a:buFont typeface="Wingdings" charset="2"/>
              <a:buChar char="ü"/>
            </a:pPr>
            <a:r>
              <a:rPr lang="en-US" sz="1600" dirty="0" err="1">
                <a:latin typeface="Times New Roman" panose="02020603050405020304" pitchFamily="18" charset="0"/>
                <a:ea typeface="Helvetica Neue" charset="0"/>
                <a:cs typeface="Times New Roman" panose="02020603050405020304" pitchFamily="18" charset="0"/>
              </a:rPr>
              <a:t>Chọn</a:t>
            </a:r>
            <a:r>
              <a:rPr lang="en-US" sz="1600" dirty="0">
                <a:latin typeface="Times New Roman" panose="02020603050405020304" pitchFamily="18" charset="0"/>
                <a:ea typeface="Helvetica Neue" charset="0"/>
                <a:cs typeface="Times New Roman" panose="02020603050405020304" pitchFamily="18" charset="0"/>
              </a:rPr>
              <a:t> Primer </a:t>
            </a:r>
            <a:r>
              <a:rPr lang="en-US" sz="1600" dirty="0" err="1">
                <a:latin typeface="Times New Roman" panose="02020603050405020304" pitchFamily="18" charset="0"/>
                <a:ea typeface="Helvetica Neue" charset="0"/>
                <a:cs typeface="Times New Roman" panose="02020603050405020304" pitchFamily="18" charset="0"/>
              </a:rPr>
              <a:t>phù</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hợp</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với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từng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bề</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mặt</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công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và</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lớp</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phủ</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tương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ứng</a:t>
            </a:r>
            <a:endParaRPr lang="en-US" sz="1600" dirty="0">
              <a:latin typeface="Times New Roman" panose="02020603050405020304" pitchFamily="18" charset="0"/>
              <a:ea typeface="Helvetica Neue" charset="0"/>
              <a:cs typeface="Times New Roman" panose="02020603050405020304" pitchFamily="18" charset="0"/>
            </a:endParaRPr>
          </a:p>
          <a:p>
            <a:pPr marL="0" indent="0">
              <a:buNone/>
            </a:pPr>
            <a:endParaRPr lang="en-US" sz="1600" dirty="0">
              <a:latin typeface="Times New Roman" panose="02020603050405020304" pitchFamily="18" charset="0"/>
              <a:ea typeface="Helvetica Neue" charset="0"/>
              <a:cs typeface="Times New Roman" panose="02020603050405020304" pitchFamily="18" charset="0"/>
            </a:endParaRPr>
          </a:p>
          <a:p>
            <a:pPr>
              <a:buFont typeface="Wingdings" charset="2"/>
              <a:buChar char="ü"/>
            </a:pPr>
            <a:r>
              <a:rPr lang="en-US" sz="1600" dirty="0" err="1">
                <a:latin typeface="Times New Roman" panose="02020603050405020304" pitchFamily="18" charset="0"/>
                <a:ea typeface="Helvetica Neue" charset="0"/>
                <a:cs typeface="Times New Roman" panose="02020603050405020304" pitchFamily="18" charset="0"/>
              </a:rPr>
              <a:t>Sử</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dụng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dụng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cụ</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công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phù</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hợp</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Máy</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khuấy</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máy</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phun</a:t>
            </a:r>
            <a:r>
              <a:rPr lang="en-US" sz="1600" dirty="0">
                <a:latin typeface="Times New Roman" panose="02020603050405020304" pitchFamily="18" charset="0"/>
                <a:ea typeface="Helvetica Neue" charset="0"/>
                <a:cs typeface="Times New Roman" panose="02020603050405020304" pitchFamily="18" charset="0"/>
              </a:rPr>
              <a:t>…</a:t>
            </a:r>
          </a:p>
          <a:p>
            <a:pPr marL="0" indent="0">
              <a:buNone/>
            </a:pPr>
            <a:endParaRPr lang="en-US" sz="1600" dirty="0">
              <a:latin typeface="Times New Roman" panose="02020603050405020304" pitchFamily="18" charset="0"/>
              <a:ea typeface="Helvetica Neue" charset="0"/>
              <a:cs typeface="Times New Roman" panose="02020603050405020304" pitchFamily="18" charset="0"/>
            </a:endParaRPr>
          </a:p>
          <a:p>
            <a:pPr>
              <a:buFont typeface="Wingdings" charset="2"/>
              <a:buChar char="ü"/>
            </a:pPr>
            <a:r>
              <a:rPr lang="en-US" sz="1600" dirty="0" err="1">
                <a:latin typeface="Times New Roman" panose="02020603050405020304" pitchFamily="18" charset="0"/>
                <a:ea typeface="Helvetica Neue" charset="0"/>
                <a:cs typeface="Times New Roman" panose="02020603050405020304" pitchFamily="18" charset="0"/>
              </a:rPr>
              <a:t>Tuân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thủ</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theo</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hướng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dẫn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của</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hãng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Cách</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pha</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trộn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sản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phẩm</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thời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gian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phun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định</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mức</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các</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lớp</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thời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gian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thử</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nước</a:t>
            </a:r>
            <a:r>
              <a:rPr lang="en-US" sz="1600" dirty="0">
                <a:latin typeface="Times New Roman" panose="02020603050405020304" pitchFamily="18" charset="0"/>
                <a:ea typeface="Helvetica Neue" charset="0"/>
                <a:cs typeface="Times New Roman" panose="02020603050405020304" pitchFamily="18" charset="0"/>
              </a:rPr>
              <a:t>…</a:t>
            </a:r>
          </a:p>
        </p:txBody>
      </p:sp>
      <p:pic>
        <p:nvPicPr>
          <p:cNvPr id="7" name="Picture 6">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9" name="Slide Number Placeholder 8"/>
          <p:cNvSpPr>
            <a:spLocks noGrp="1"/>
          </p:cNvSpPr>
          <p:nvPr>
            <p:ph type="sldNum" sz="quarter" idx="12"/>
          </p:nvPr>
        </p:nvSpPr>
        <p:spPr/>
        <p:txBody>
          <a:bodyPr/>
          <a:lstStyle/>
          <a:p>
            <a:fld id="{0D73C79B-82CF-47D8-A911-EA90D1133969}" type="slidenum">
              <a:rPr lang="en-US" smtClean="0"/>
              <a:t>18</a:t>
            </a:fld>
            <a:endParaRPr lang="en-US"/>
          </a:p>
        </p:txBody>
      </p:sp>
    </p:spTree>
    <p:extLst>
      <p:ext uri="{BB962C8B-B14F-4D97-AF65-F5344CB8AC3E}">
        <p14:creationId xmlns:p14="http://schemas.microsoft.com/office/powerpoint/2010/main" val="2200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3"/>
          <p:cNvSpPr/>
          <p:nvPr/>
        </p:nvSpPr>
        <p:spPr>
          <a:xfrm>
            <a:off x="658801" y="956345"/>
            <a:ext cx="4131314"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HƯỚNG DẪN  THI CÔNG</a:t>
            </a:r>
          </a:p>
        </p:txBody>
      </p:sp>
      <p:pic>
        <p:nvPicPr>
          <p:cNvPr id="5" name="Picture 4"/>
          <p:cNvPicPr>
            <a:picLocks noChangeAspect="1"/>
          </p:cNvPicPr>
          <p:nvPr/>
        </p:nvPicPr>
        <p:blipFill rotWithShape="1">
          <a:blip r:embed="rId2"/>
          <a:srcRect l="1904" t="2688" r="2286" b="2525"/>
          <a:stretch/>
        </p:blipFill>
        <p:spPr>
          <a:xfrm>
            <a:off x="1325460" y="1434516"/>
            <a:ext cx="8699384" cy="4868542"/>
          </a:xfrm>
          <a:prstGeom prst="rect">
            <a:avLst/>
          </a:prstGeom>
        </p:spPr>
      </p:pic>
      <p:pic>
        <p:nvPicPr>
          <p:cNvPr id="6" name="Picture 5">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8" name="Slide Number Placeholder 7"/>
          <p:cNvSpPr>
            <a:spLocks noGrp="1"/>
          </p:cNvSpPr>
          <p:nvPr>
            <p:ph type="sldNum" sz="quarter" idx="12"/>
          </p:nvPr>
        </p:nvSpPr>
        <p:spPr/>
        <p:txBody>
          <a:bodyPr/>
          <a:lstStyle/>
          <a:p>
            <a:fld id="{0D73C79B-82CF-47D8-A911-EA90D1133969}" type="slidenum">
              <a:rPr lang="en-US" smtClean="0"/>
              <a:t>19</a:t>
            </a:fld>
            <a:endParaRPr lang="en-US"/>
          </a:p>
        </p:txBody>
      </p:sp>
    </p:spTree>
    <p:extLst>
      <p:ext uri="{BB962C8B-B14F-4D97-AF65-F5344CB8AC3E}">
        <p14:creationId xmlns:p14="http://schemas.microsoft.com/office/powerpoint/2010/main" val="31942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988" t="3866" r="2390" b="2348"/>
          <a:stretch/>
        </p:blipFill>
        <p:spPr>
          <a:xfrm>
            <a:off x="1803633" y="1417739"/>
            <a:ext cx="8229600" cy="4924338"/>
          </a:xfrm>
          <a:prstGeom prst="rect">
            <a:avLst/>
          </a:prstGeom>
        </p:spPr>
      </p:pic>
      <p:sp>
        <p:nvSpPr>
          <p:cNvPr id="6" name="Parallelogram 5"/>
          <p:cNvSpPr/>
          <p:nvPr/>
        </p:nvSpPr>
        <p:spPr>
          <a:xfrm>
            <a:off x="658801" y="956345"/>
            <a:ext cx="4131314"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HƯỚNG DẪN  THI CÔNG</a:t>
            </a:r>
          </a:p>
        </p:txBody>
      </p:sp>
      <p:pic>
        <p:nvPicPr>
          <p:cNvPr id="7" name="Picture 6">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9" name="Slide Number Placeholder 8"/>
          <p:cNvSpPr>
            <a:spLocks noGrp="1"/>
          </p:cNvSpPr>
          <p:nvPr>
            <p:ph type="sldNum" sz="quarter" idx="12"/>
          </p:nvPr>
        </p:nvSpPr>
        <p:spPr/>
        <p:txBody>
          <a:bodyPr/>
          <a:lstStyle/>
          <a:p>
            <a:fld id="{0D73C79B-82CF-47D8-A911-EA90D1133969}" type="slidenum">
              <a:rPr lang="en-US" smtClean="0"/>
              <a:t>20</a:t>
            </a:fld>
            <a:endParaRPr lang="en-US"/>
          </a:p>
        </p:txBody>
      </p:sp>
    </p:spTree>
    <p:extLst>
      <p:ext uri="{BB962C8B-B14F-4D97-AF65-F5344CB8AC3E}">
        <p14:creationId xmlns:p14="http://schemas.microsoft.com/office/powerpoint/2010/main" val="129714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2485" t="6634" r="2428" b="4970"/>
          <a:stretch/>
        </p:blipFill>
        <p:spPr>
          <a:xfrm>
            <a:off x="1661021" y="1669409"/>
            <a:ext cx="8764038" cy="3190008"/>
          </a:xfrm>
          <a:prstGeom prst="rect">
            <a:avLst/>
          </a:prstGeom>
        </p:spPr>
      </p:pic>
      <p:sp>
        <p:nvSpPr>
          <p:cNvPr id="7" name="Parallelogram 6"/>
          <p:cNvSpPr/>
          <p:nvPr/>
        </p:nvSpPr>
        <p:spPr>
          <a:xfrm>
            <a:off x="658801" y="956345"/>
            <a:ext cx="4131314"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HƯỚNG DẪN  THI CÔNG</a:t>
            </a:r>
          </a:p>
        </p:txBody>
      </p:sp>
      <p:pic>
        <p:nvPicPr>
          <p:cNvPr id="8" name="Picture 7">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0" name="Slide Number Placeholder 9"/>
          <p:cNvSpPr>
            <a:spLocks noGrp="1"/>
          </p:cNvSpPr>
          <p:nvPr>
            <p:ph type="sldNum" sz="quarter" idx="12"/>
          </p:nvPr>
        </p:nvSpPr>
        <p:spPr/>
        <p:txBody>
          <a:bodyPr/>
          <a:lstStyle/>
          <a:p>
            <a:fld id="{0D73C79B-82CF-47D8-A911-EA90D1133969}" type="slidenum">
              <a:rPr lang="en-US" smtClean="0"/>
              <a:t>21</a:t>
            </a:fld>
            <a:endParaRPr lang="en-US"/>
          </a:p>
        </p:txBody>
      </p:sp>
    </p:spTree>
    <p:extLst>
      <p:ext uri="{BB962C8B-B14F-4D97-AF65-F5344CB8AC3E}">
        <p14:creationId xmlns:p14="http://schemas.microsoft.com/office/powerpoint/2010/main" val="132369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810" t="1805" r="2130" b="2241"/>
          <a:stretch/>
        </p:blipFill>
        <p:spPr>
          <a:xfrm>
            <a:off x="1971414" y="1409350"/>
            <a:ext cx="8120542" cy="4907560"/>
          </a:xfrm>
          <a:prstGeom prst="rect">
            <a:avLst/>
          </a:prstGeom>
        </p:spPr>
      </p:pic>
      <p:sp>
        <p:nvSpPr>
          <p:cNvPr id="7" name="Parallelogram 6"/>
          <p:cNvSpPr/>
          <p:nvPr/>
        </p:nvSpPr>
        <p:spPr>
          <a:xfrm>
            <a:off x="658801" y="956345"/>
            <a:ext cx="4131314"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HƯỚNG DẪN  THI CÔNG</a:t>
            </a:r>
          </a:p>
        </p:txBody>
      </p:sp>
      <p:pic>
        <p:nvPicPr>
          <p:cNvPr id="8" name="Picture 7">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0" name="Slide Number Placeholder 9"/>
          <p:cNvSpPr>
            <a:spLocks noGrp="1"/>
          </p:cNvSpPr>
          <p:nvPr>
            <p:ph type="sldNum" sz="quarter" idx="12"/>
          </p:nvPr>
        </p:nvSpPr>
        <p:spPr/>
        <p:txBody>
          <a:bodyPr/>
          <a:lstStyle/>
          <a:p>
            <a:fld id="{0D73C79B-82CF-47D8-A911-EA90D1133969}" type="slidenum">
              <a:rPr lang="en-US" smtClean="0"/>
              <a:t>22</a:t>
            </a:fld>
            <a:endParaRPr lang="en-US"/>
          </a:p>
        </p:txBody>
      </p:sp>
    </p:spTree>
    <p:extLst>
      <p:ext uri="{BB962C8B-B14F-4D97-AF65-F5344CB8AC3E}">
        <p14:creationId xmlns:p14="http://schemas.microsoft.com/office/powerpoint/2010/main" val="167817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3"/>
          <p:cNvSpPr/>
          <p:nvPr/>
        </p:nvSpPr>
        <p:spPr>
          <a:xfrm>
            <a:off x="651644" y="1073756"/>
            <a:ext cx="3777742" cy="36918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HÌNH ẢNH THI CÔNG</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44" y="1684090"/>
            <a:ext cx="5114488" cy="383586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2444" y="1679894"/>
            <a:ext cx="5120081" cy="3840061"/>
          </a:xfrm>
          <a:prstGeom prst="rect">
            <a:avLst/>
          </a:prstGeom>
        </p:spPr>
      </p:pic>
      <p:pic>
        <p:nvPicPr>
          <p:cNvPr id="7" name="Picture 6">
            <a:extLst>
              <a:ext uri="{FF2B5EF4-FFF2-40B4-BE49-F238E27FC236}">
                <a16:creationId xmlns:a16="http://schemas.microsoft.com/office/drawing/2014/main" id="{FAC2489F-5CF3-C0F4-316A-B88BFD787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9" name="Slide Number Placeholder 8"/>
          <p:cNvSpPr>
            <a:spLocks noGrp="1"/>
          </p:cNvSpPr>
          <p:nvPr>
            <p:ph type="sldNum" sz="quarter" idx="12"/>
          </p:nvPr>
        </p:nvSpPr>
        <p:spPr/>
        <p:txBody>
          <a:bodyPr/>
          <a:lstStyle/>
          <a:p>
            <a:fld id="{0D73C79B-82CF-47D8-A911-EA90D1133969}" type="slidenum">
              <a:rPr lang="en-US" smtClean="0"/>
              <a:t>23</a:t>
            </a:fld>
            <a:endParaRPr lang="en-US"/>
          </a:p>
        </p:txBody>
      </p:sp>
    </p:spTree>
    <p:extLst>
      <p:ext uri="{BB962C8B-B14F-4D97-AF65-F5344CB8AC3E}">
        <p14:creationId xmlns:p14="http://schemas.microsoft.com/office/powerpoint/2010/main" val="204774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3"/>
          <p:cNvSpPr/>
          <p:nvPr/>
        </p:nvSpPr>
        <p:spPr>
          <a:xfrm>
            <a:off x="651644" y="1073756"/>
            <a:ext cx="3777742" cy="36918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HÌNH ẢNH THI CÔNG</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009" y="1776369"/>
            <a:ext cx="4876800" cy="36576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6851" y="1776369"/>
            <a:ext cx="4924337" cy="3657600"/>
          </a:xfrm>
          <a:prstGeom prst="rect">
            <a:avLst/>
          </a:prstGeom>
        </p:spPr>
      </p:pic>
      <p:pic>
        <p:nvPicPr>
          <p:cNvPr id="7" name="Picture 6">
            <a:extLst>
              <a:ext uri="{FF2B5EF4-FFF2-40B4-BE49-F238E27FC236}">
                <a16:creationId xmlns:a16="http://schemas.microsoft.com/office/drawing/2014/main" id="{FAC2489F-5CF3-C0F4-316A-B88BFD787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9" name="Slide Number Placeholder 8"/>
          <p:cNvSpPr>
            <a:spLocks noGrp="1"/>
          </p:cNvSpPr>
          <p:nvPr>
            <p:ph type="sldNum" sz="quarter" idx="12"/>
          </p:nvPr>
        </p:nvSpPr>
        <p:spPr/>
        <p:txBody>
          <a:bodyPr/>
          <a:lstStyle/>
          <a:p>
            <a:fld id="{0D73C79B-82CF-47D8-A911-EA90D1133969}" type="slidenum">
              <a:rPr lang="en-US" smtClean="0"/>
              <a:t>24</a:t>
            </a:fld>
            <a:endParaRPr lang="en-US"/>
          </a:p>
        </p:txBody>
      </p:sp>
    </p:spTree>
    <p:extLst>
      <p:ext uri="{BB962C8B-B14F-4D97-AF65-F5344CB8AC3E}">
        <p14:creationId xmlns:p14="http://schemas.microsoft.com/office/powerpoint/2010/main" val="135141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51644" y="1645611"/>
            <a:ext cx="5408479" cy="4218293"/>
          </a:xfrm>
          <a:prstGeom prst="rect">
            <a:avLst/>
          </a:prstGeom>
        </p:spPr>
      </p:pic>
      <p:sp>
        <p:nvSpPr>
          <p:cNvPr id="5" name="Parallelogram 4"/>
          <p:cNvSpPr/>
          <p:nvPr/>
        </p:nvSpPr>
        <p:spPr>
          <a:xfrm>
            <a:off x="651644" y="1073756"/>
            <a:ext cx="3777742" cy="36918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HÌNH ẢNH THI CÔNG</a:t>
            </a:r>
          </a:p>
        </p:txBody>
      </p:sp>
      <p:pic>
        <p:nvPicPr>
          <p:cNvPr id="6" name="Picture 5"/>
          <p:cNvPicPr>
            <a:picLocks noChangeAspect="1"/>
          </p:cNvPicPr>
          <p:nvPr/>
        </p:nvPicPr>
        <p:blipFill rotWithShape="1">
          <a:blip r:embed="rId3"/>
          <a:srcRect l="1743" t="1735" r="8017" b="3863"/>
          <a:stretch/>
        </p:blipFill>
        <p:spPr>
          <a:xfrm>
            <a:off x="6163212" y="1803633"/>
            <a:ext cx="5567372" cy="3959604"/>
          </a:xfrm>
          <a:prstGeom prst="rect">
            <a:avLst/>
          </a:prstGeom>
        </p:spPr>
      </p:pic>
      <p:pic>
        <p:nvPicPr>
          <p:cNvPr id="7" name="Picture 6">
            <a:extLst>
              <a:ext uri="{FF2B5EF4-FFF2-40B4-BE49-F238E27FC236}">
                <a16:creationId xmlns:a16="http://schemas.microsoft.com/office/drawing/2014/main" id="{FAC2489F-5CF3-C0F4-316A-B88BFD787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9" name="Slide Number Placeholder 8"/>
          <p:cNvSpPr>
            <a:spLocks noGrp="1"/>
          </p:cNvSpPr>
          <p:nvPr>
            <p:ph type="sldNum" sz="quarter" idx="12"/>
          </p:nvPr>
        </p:nvSpPr>
        <p:spPr/>
        <p:txBody>
          <a:bodyPr/>
          <a:lstStyle/>
          <a:p>
            <a:fld id="{0D73C79B-82CF-47D8-A911-EA90D1133969}" type="slidenum">
              <a:rPr lang="en-US" smtClean="0"/>
              <a:t>25</a:t>
            </a:fld>
            <a:endParaRPr lang="en-US"/>
          </a:p>
        </p:txBody>
      </p:sp>
    </p:spTree>
    <p:extLst>
      <p:ext uri="{BB962C8B-B14F-4D97-AF65-F5344CB8AC3E}">
        <p14:creationId xmlns:p14="http://schemas.microsoft.com/office/powerpoint/2010/main" val="415834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rallelogram 6"/>
          <p:cNvSpPr/>
          <p:nvPr/>
        </p:nvSpPr>
        <p:spPr>
          <a:xfrm>
            <a:off x="651644" y="1073756"/>
            <a:ext cx="3777742" cy="36918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HÌNH ẢNH THI CÔNG</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8642" y="1343571"/>
            <a:ext cx="3715498" cy="4953998"/>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707" y="1867988"/>
            <a:ext cx="7222308" cy="4429581"/>
          </a:xfrm>
          <a:prstGeom prst="rect">
            <a:avLst/>
          </a:prstGeom>
        </p:spPr>
      </p:pic>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2" name="Slide Number Placeholder 11"/>
          <p:cNvSpPr>
            <a:spLocks noGrp="1"/>
          </p:cNvSpPr>
          <p:nvPr>
            <p:ph type="sldNum" sz="quarter" idx="12"/>
          </p:nvPr>
        </p:nvSpPr>
        <p:spPr/>
        <p:txBody>
          <a:bodyPr/>
          <a:lstStyle/>
          <a:p>
            <a:fld id="{0D73C79B-82CF-47D8-A911-EA90D1133969}" type="slidenum">
              <a:rPr lang="en-US" smtClean="0"/>
              <a:t>26</a:t>
            </a:fld>
            <a:endParaRPr lang="en-US"/>
          </a:p>
        </p:txBody>
      </p:sp>
    </p:spTree>
    <p:extLst>
      <p:ext uri="{BB962C8B-B14F-4D97-AF65-F5344CB8AC3E}">
        <p14:creationId xmlns:p14="http://schemas.microsoft.com/office/powerpoint/2010/main" val="333829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2" name="Slide Number Placeholder 11"/>
          <p:cNvSpPr>
            <a:spLocks noGrp="1"/>
          </p:cNvSpPr>
          <p:nvPr>
            <p:ph type="sldNum" sz="quarter" idx="12"/>
          </p:nvPr>
        </p:nvSpPr>
        <p:spPr/>
        <p:txBody>
          <a:bodyPr/>
          <a:lstStyle/>
          <a:p>
            <a:fld id="{0D73C79B-82CF-47D8-A911-EA90D1133969}" type="slidenum">
              <a:rPr lang="en-US" smtClean="0"/>
              <a:t>27</a:t>
            </a:fld>
            <a:endParaRPr lang="en-US"/>
          </a:p>
        </p:txBody>
      </p:sp>
      <p:sp>
        <p:nvSpPr>
          <p:cNvPr id="2" name="Rectangle 1">
            <a:extLst>
              <a:ext uri="{FF2B5EF4-FFF2-40B4-BE49-F238E27FC236}">
                <a16:creationId xmlns:a16="http://schemas.microsoft.com/office/drawing/2014/main" id="{30379C7D-8EB0-BDEB-1AF8-A80AB0812E6C}"/>
              </a:ext>
            </a:extLst>
          </p:cNvPr>
          <p:cNvSpPr/>
          <p:nvPr/>
        </p:nvSpPr>
        <p:spPr>
          <a:xfrm>
            <a:off x="720536" y="1158238"/>
            <a:ext cx="9292046" cy="4924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3" name="TextBox 3">
            <a:extLst>
              <a:ext uri="{FF2B5EF4-FFF2-40B4-BE49-F238E27FC236}">
                <a16:creationId xmlns:a16="http://schemas.microsoft.com/office/drawing/2014/main" id="{1E35E4CD-8DAD-FC2A-926C-30EA80A358E8}"/>
              </a:ext>
            </a:extLst>
          </p:cNvPr>
          <p:cNvSpPr txBox="1"/>
          <p:nvPr/>
        </p:nvSpPr>
        <p:spPr>
          <a:xfrm>
            <a:off x="997526" y="1158238"/>
            <a:ext cx="8660817"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    VẬT LIỆU GỐC POLYURETHANE ACRYLIC</a:t>
            </a:r>
          </a:p>
        </p:txBody>
      </p:sp>
      <p:sp>
        <p:nvSpPr>
          <p:cNvPr id="4" name="Parallelogram 4">
            <a:extLst>
              <a:ext uri="{FF2B5EF4-FFF2-40B4-BE49-F238E27FC236}">
                <a16:creationId xmlns:a16="http://schemas.microsoft.com/office/drawing/2014/main" id="{E8D22776-337D-990E-EC32-27F8F40268B1}"/>
              </a:ext>
            </a:extLst>
          </p:cNvPr>
          <p:cNvSpPr/>
          <p:nvPr/>
        </p:nvSpPr>
        <p:spPr>
          <a:xfrm>
            <a:off x="997527" y="1404459"/>
            <a:ext cx="185453" cy="90053"/>
          </a:xfrm>
          <a:prstGeom prst="parallelogram">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endParaRPr>
          </a:p>
        </p:txBody>
      </p:sp>
      <p:sp>
        <p:nvSpPr>
          <p:cNvPr id="5" name="Parallelogram 5">
            <a:extLst>
              <a:ext uri="{FF2B5EF4-FFF2-40B4-BE49-F238E27FC236}">
                <a16:creationId xmlns:a16="http://schemas.microsoft.com/office/drawing/2014/main" id="{DD31D381-0700-AB0E-0EC2-2F9D8A1674DE}"/>
              </a:ext>
            </a:extLst>
          </p:cNvPr>
          <p:cNvSpPr/>
          <p:nvPr/>
        </p:nvSpPr>
        <p:spPr>
          <a:xfrm>
            <a:off x="720536" y="1972897"/>
            <a:ext cx="5514009" cy="397079"/>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NEOROOF® </a:t>
            </a:r>
          </a:p>
        </p:txBody>
      </p:sp>
      <p:sp>
        <p:nvSpPr>
          <p:cNvPr id="6" name="Rounded Rectangle 7">
            <a:extLst>
              <a:ext uri="{FF2B5EF4-FFF2-40B4-BE49-F238E27FC236}">
                <a16:creationId xmlns:a16="http://schemas.microsoft.com/office/drawing/2014/main" id="{99051853-67AF-B45A-0945-8F52C3056CF7}"/>
              </a:ext>
            </a:extLst>
          </p:cNvPr>
          <p:cNvSpPr/>
          <p:nvPr/>
        </p:nvSpPr>
        <p:spPr>
          <a:xfrm>
            <a:off x="608569" y="2470144"/>
            <a:ext cx="7527725" cy="95885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b="1" dirty="0" err="1">
                <a:solidFill>
                  <a:schemeClr val="tx1"/>
                </a:solidFill>
                <a:latin typeface="Times New Roman" panose="02020603050405020304" pitchFamily="18" charset="0"/>
                <a:cs typeface="Times New Roman" panose="02020603050405020304" pitchFamily="18" charset="0"/>
              </a:rPr>
              <a:t>Neoroof</a:t>
            </a:r>
            <a:r>
              <a:rPr lang="en-US" sz="2000" b="1"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là</a:t>
            </a:r>
            <a:r>
              <a:rPr lang="en-US" sz="2000" b="1" dirty="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l</a:t>
            </a:r>
            <a:r>
              <a:rPr lang="vi-VN" dirty="0" err="1">
                <a:solidFill>
                  <a:schemeClr val="tx1"/>
                </a:solidFill>
                <a:latin typeface="Times New Roman" panose="02020603050405020304" pitchFamily="18" charset="0"/>
                <a:cs typeface="Times New Roman" panose="02020603050405020304" pitchFamily="18" charset="0"/>
              </a:rPr>
              <a:t>ớp</a:t>
            </a:r>
            <a:r>
              <a:rPr lang="vi-VN" dirty="0">
                <a:solidFill>
                  <a:schemeClr val="tx1"/>
                </a:solidFill>
                <a:latin typeface="Times New Roman" panose="02020603050405020304" pitchFamily="18" charset="0"/>
                <a:cs typeface="Times New Roman" panose="02020603050405020304" pitchFamily="18" charset="0"/>
              </a:rPr>
              <a:t> phủ </a:t>
            </a:r>
            <a:r>
              <a:rPr lang="en-US" dirty="0" err="1">
                <a:solidFill>
                  <a:schemeClr val="tx1"/>
                </a:solidFill>
                <a:latin typeface="Times New Roman" panose="02020603050405020304" pitchFamily="18" charset="0"/>
                <a:cs typeface="Times New Roman" panose="02020603050405020304" pitchFamily="18" charset="0"/>
              </a:rPr>
              <a:t>chống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thấm</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đàn hồi hỗn hợp ứng dụng cho mái nhà (có thể chịu tia cực tím) với đặc tính phản xạ ánh sáng mặt trời và tán xạ nhiệt cao.</a:t>
            </a:r>
            <a:r>
              <a:rPr lang="en-US" sz="2000"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Duy trì khả năng đàn hồi ở nhiệt độ rất thấp, đồng thời không bị nhão ngay cả dưới nhiệt độ cực cao, giữ được độ trắng theo thời gian</a:t>
            </a:r>
            <a:endParaRPr lang="vi-VN" sz="2000" dirty="0">
              <a:solidFill>
                <a:schemeClr val="tx1"/>
              </a:solidFill>
              <a:latin typeface="Times New Roman" panose="02020603050405020304" pitchFamily="18" charset="0"/>
              <a:cs typeface="Times New Roman" panose="02020603050405020304" pitchFamily="18" charset="0"/>
            </a:endParaRPr>
          </a:p>
        </p:txBody>
      </p:sp>
      <p:sp>
        <p:nvSpPr>
          <p:cNvPr id="11" name="AutoShape 2">
            <a:extLst>
              <a:ext uri="{FF2B5EF4-FFF2-40B4-BE49-F238E27FC236}">
                <a16:creationId xmlns:a16="http://schemas.microsoft.com/office/drawing/2014/main" id="{BD0AA74E-F973-00D3-0827-69FA93117481}"/>
              </a:ext>
            </a:extLst>
          </p:cNvPr>
          <p:cNvSpPr>
            <a:spLocks noChangeAspect="1" noChangeArrowheads="1"/>
          </p:cNvSpPr>
          <p:nvPr/>
        </p:nvSpPr>
        <p:spPr bwMode="auto">
          <a:xfrm>
            <a:off x="5943600" y="-841310"/>
            <a:ext cx="4422710" cy="44227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 name="Hình ảnh 14">
            <a:extLst>
              <a:ext uri="{FF2B5EF4-FFF2-40B4-BE49-F238E27FC236}">
                <a16:creationId xmlns:a16="http://schemas.microsoft.com/office/drawing/2014/main" id="{44442F29-C4E2-EAB9-F65C-D8D24A8B19BE}"/>
              </a:ext>
            </a:extLst>
          </p:cNvPr>
          <p:cNvPicPr>
            <a:picLocks noChangeAspect="1"/>
          </p:cNvPicPr>
          <p:nvPr/>
        </p:nvPicPr>
        <p:blipFill>
          <a:blip r:embed="rId3"/>
          <a:srcRect l="10060" t="11302" r="6490" b="12617"/>
          <a:stretch/>
        </p:blipFill>
        <p:spPr>
          <a:xfrm>
            <a:off x="8653589" y="1817098"/>
            <a:ext cx="2384566" cy="2174034"/>
          </a:xfrm>
          <a:prstGeom prst="rect">
            <a:avLst/>
          </a:prstGeom>
        </p:spPr>
      </p:pic>
      <p:sp>
        <p:nvSpPr>
          <p:cNvPr id="16" name="Parallelogram 5">
            <a:extLst>
              <a:ext uri="{FF2B5EF4-FFF2-40B4-BE49-F238E27FC236}">
                <a16:creationId xmlns:a16="http://schemas.microsoft.com/office/drawing/2014/main" id="{6EB0EC99-50EB-100E-7CA0-2CF10C39E8A7}"/>
              </a:ext>
            </a:extLst>
          </p:cNvPr>
          <p:cNvSpPr/>
          <p:nvPr/>
        </p:nvSpPr>
        <p:spPr>
          <a:xfrm>
            <a:off x="640941" y="3943233"/>
            <a:ext cx="5514009" cy="397079"/>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NEOROOF ® BM</a:t>
            </a:r>
          </a:p>
        </p:txBody>
      </p:sp>
      <p:sp>
        <p:nvSpPr>
          <p:cNvPr id="17" name="Rounded Rectangle 7">
            <a:extLst>
              <a:ext uri="{FF2B5EF4-FFF2-40B4-BE49-F238E27FC236}">
                <a16:creationId xmlns:a16="http://schemas.microsoft.com/office/drawing/2014/main" id="{B331FD9F-2A83-391A-A047-F37E31C89DFE}"/>
              </a:ext>
            </a:extLst>
          </p:cNvPr>
          <p:cNvSpPr/>
          <p:nvPr/>
        </p:nvSpPr>
        <p:spPr>
          <a:xfrm>
            <a:off x="528974" y="4440480"/>
            <a:ext cx="7527725" cy="95885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b="1" dirty="0" err="1">
                <a:solidFill>
                  <a:schemeClr val="tx1"/>
                </a:solidFill>
                <a:latin typeface="Times New Roman" panose="02020603050405020304" pitchFamily="18" charset="0"/>
                <a:cs typeface="Times New Roman" panose="02020603050405020304" pitchFamily="18" charset="0"/>
              </a:rPr>
              <a:t>Neoroof</a:t>
            </a:r>
            <a:r>
              <a:rPr lang="en-US" sz="2000" b="1" dirty="0">
                <a:solidFill>
                  <a:schemeClr val="tx1"/>
                </a:solidFill>
                <a:latin typeface="Times New Roman" panose="02020603050405020304" pitchFamily="18" charset="0"/>
                <a:cs typeface="Times New Roman" panose="02020603050405020304" pitchFamily="18" charset="0"/>
              </a:rPr>
              <a:t> ® BM </a:t>
            </a:r>
            <a:r>
              <a:rPr lang="en-US" sz="2000" dirty="0" err="1">
                <a:solidFill>
                  <a:schemeClr val="tx1"/>
                </a:solidFill>
                <a:latin typeface="Times New Roman" panose="02020603050405020304" pitchFamily="18" charset="0"/>
                <a:cs typeface="Times New Roman" panose="02020603050405020304" pitchFamily="18" charset="0"/>
              </a:rPr>
              <a:t>là</a:t>
            </a:r>
            <a:r>
              <a:rPr lang="en-US" sz="2000" b="1" dirty="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l</a:t>
            </a:r>
            <a:r>
              <a:rPr lang="vi-VN" dirty="0" err="1">
                <a:solidFill>
                  <a:schemeClr val="tx1"/>
                </a:solidFill>
                <a:latin typeface="Times New Roman" panose="02020603050405020304" pitchFamily="18" charset="0"/>
                <a:cs typeface="Times New Roman" panose="02020603050405020304" pitchFamily="18" charset="0"/>
              </a:rPr>
              <a:t>ớp</a:t>
            </a:r>
            <a:r>
              <a:rPr lang="vi-VN" dirty="0">
                <a:solidFill>
                  <a:schemeClr val="tx1"/>
                </a:solidFill>
                <a:latin typeface="Times New Roman" panose="02020603050405020304" pitchFamily="18" charset="0"/>
                <a:cs typeface="Times New Roman" panose="02020603050405020304" pitchFamily="18" charset="0"/>
              </a:rPr>
              <a:t> phủ chống </a:t>
            </a:r>
            <a:r>
              <a:rPr lang="en-US" dirty="0" err="1">
                <a:solidFill>
                  <a:schemeClr val="tx1"/>
                </a:solidFill>
                <a:latin typeface="Times New Roman" panose="02020603050405020304" pitchFamily="18" charset="0"/>
                <a:cs typeface="Times New Roman" panose="02020603050405020304" pitchFamily="18" charset="0"/>
              </a:rPr>
              <a:t>thấm</a:t>
            </a:r>
            <a:r>
              <a:rPr lang="vi-VN" dirty="0">
                <a:solidFill>
                  <a:schemeClr val="tx1"/>
                </a:solidFill>
                <a:latin typeface="Times New Roman" panose="02020603050405020304" pitchFamily="18" charset="0"/>
                <a:cs typeface="Times New Roman" panose="02020603050405020304" pitchFamily="18" charset="0"/>
              </a:rPr>
              <a:t> đàn hồi (PU-</a:t>
            </a:r>
            <a:r>
              <a:rPr lang="vi-VN" dirty="0" err="1">
                <a:solidFill>
                  <a:schemeClr val="tx1"/>
                </a:solidFill>
                <a:latin typeface="Times New Roman" panose="02020603050405020304" pitchFamily="18" charset="0"/>
                <a:cs typeface="Times New Roman" panose="02020603050405020304" pitchFamily="18" charset="0"/>
              </a:rPr>
              <a:t>acrylic</a:t>
            </a:r>
            <a:r>
              <a:rPr lang="vi-VN" dirty="0">
                <a:solidFill>
                  <a:schemeClr val="tx1"/>
                </a:solidFill>
                <a:latin typeface="Times New Roman" panose="02020603050405020304" pitchFamily="18" charset="0"/>
                <a:cs typeface="Times New Roman" panose="02020603050405020304" pitchFamily="18" charset="0"/>
              </a:rPr>
              <a:t>) dành cho mái nhà, lý tưởng cho các ứng dụng trên lớp màng </a:t>
            </a:r>
            <a:r>
              <a:rPr lang="vi-VN" dirty="0" err="1">
                <a:solidFill>
                  <a:schemeClr val="tx1"/>
                </a:solidFill>
                <a:latin typeface="Times New Roman" panose="02020603050405020304" pitchFamily="18" charset="0"/>
                <a:cs typeface="Times New Roman" panose="02020603050405020304" pitchFamily="18" charset="0"/>
              </a:rPr>
              <a:t>bitum</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mặt đá.</a:t>
            </a:r>
            <a:br>
              <a:rPr lang="vi-VN" dirty="0">
                <a:solidFill>
                  <a:schemeClr val="tx1"/>
                </a:solidFill>
                <a:latin typeface="Times New Roman" panose="02020603050405020304" pitchFamily="18" charset="0"/>
                <a:cs typeface="Times New Roman" panose="02020603050405020304" pitchFamily="18" charset="0"/>
              </a:rPr>
            </a:br>
            <a:r>
              <a:rPr lang="vi-VN" dirty="0">
                <a:solidFill>
                  <a:schemeClr val="tx1"/>
                </a:solidFill>
                <a:latin typeface="Times New Roman" panose="02020603050405020304" pitchFamily="18" charset="0"/>
                <a:cs typeface="Times New Roman" panose="02020603050405020304" pitchFamily="18" charset="0"/>
              </a:rPr>
              <a:t>Ngăn chặn sự di chuyển của nhựa đường và làm chậm quá trình lão hóa của màng </a:t>
            </a:r>
            <a:r>
              <a:rPr lang="vi-VN" dirty="0" err="1">
                <a:solidFill>
                  <a:schemeClr val="tx1"/>
                </a:solidFill>
                <a:latin typeface="Times New Roman" panose="02020603050405020304" pitchFamily="18" charset="0"/>
                <a:cs typeface="Times New Roman" panose="02020603050405020304" pitchFamily="18" charset="0"/>
              </a:rPr>
              <a:t>bitum</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 Cũng thích hợp cho các ứng dụng trên nền xi măng.</a:t>
            </a:r>
            <a:endParaRPr lang="vi-VN" sz="2000" dirty="0">
              <a:solidFill>
                <a:schemeClr val="tx1"/>
              </a:solidFill>
              <a:latin typeface="Times New Roman" panose="02020603050405020304" pitchFamily="18" charset="0"/>
              <a:cs typeface="Times New Roman" panose="02020603050405020304" pitchFamily="18" charset="0"/>
            </a:endParaRPr>
          </a:p>
        </p:txBody>
      </p:sp>
      <p:pic>
        <p:nvPicPr>
          <p:cNvPr id="1030" name="Picture 6">
            <a:extLst>
              <a:ext uri="{FF2B5EF4-FFF2-40B4-BE49-F238E27FC236}">
                <a16:creationId xmlns:a16="http://schemas.microsoft.com/office/drawing/2014/main" id="{9B51A389-19C0-79FB-9467-2A45544E652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392" t="7306" r="6000" b="6742"/>
          <a:stretch/>
        </p:blipFill>
        <p:spPr bwMode="auto">
          <a:xfrm>
            <a:off x="8750560" y="4082869"/>
            <a:ext cx="2190625" cy="2174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686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16" grpId="0" animBg="1"/>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2" name="Slide Number Placeholder 11"/>
          <p:cNvSpPr>
            <a:spLocks noGrp="1"/>
          </p:cNvSpPr>
          <p:nvPr>
            <p:ph type="sldNum" sz="quarter" idx="12"/>
          </p:nvPr>
        </p:nvSpPr>
        <p:spPr/>
        <p:txBody>
          <a:bodyPr/>
          <a:lstStyle/>
          <a:p>
            <a:fld id="{0D73C79B-82CF-47D8-A911-EA90D1133969}" type="slidenum">
              <a:rPr lang="en-US" smtClean="0"/>
              <a:t>28</a:t>
            </a:fld>
            <a:endParaRPr lang="en-US"/>
          </a:p>
        </p:txBody>
      </p:sp>
      <p:sp>
        <p:nvSpPr>
          <p:cNvPr id="11" name="AutoShape 2">
            <a:extLst>
              <a:ext uri="{FF2B5EF4-FFF2-40B4-BE49-F238E27FC236}">
                <a16:creationId xmlns:a16="http://schemas.microsoft.com/office/drawing/2014/main" id="{BD0AA74E-F973-00D3-0827-69FA93117481}"/>
              </a:ext>
            </a:extLst>
          </p:cNvPr>
          <p:cNvSpPr>
            <a:spLocks noChangeAspect="1" noChangeArrowheads="1"/>
          </p:cNvSpPr>
          <p:nvPr/>
        </p:nvSpPr>
        <p:spPr bwMode="auto">
          <a:xfrm>
            <a:off x="5411755" y="-812779"/>
            <a:ext cx="4422710" cy="44227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Parallelogram 5">
            <a:extLst>
              <a:ext uri="{FF2B5EF4-FFF2-40B4-BE49-F238E27FC236}">
                <a16:creationId xmlns:a16="http://schemas.microsoft.com/office/drawing/2014/main" id="{8FCD2ACA-B187-5A41-779D-F264B6A7318A}"/>
              </a:ext>
            </a:extLst>
          </p:cNvPr>
          <p:cNvSpPr/>
          <p:nvPr/>
        </p:nvSpPr>
        <p:spPr>
          <a:xfrm>
            <a:off x="647306" y="1327529"/>
            <a:ext cx="5514009" cy="397079"/>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ỨNG DỤNG</a:t>
            </a:r>
          </a:p>
        </p:txBody>
      </p:sp>
      <p:sp>
        <p:nvSpPr>
          <p:cNvPr id="3" name="Hộp Văn bản 2">
            <a:extLst>
              <a:ext uri="{FF2B5EF4-FFF2-40B4-BE49-F238E27FC236}">
                <a16:creationId xmlns:a16="http://schemas.microsoft.com/office/drawing/2014/main" id="{B1D2B775-6A12-341C-1A7B-3B5AD3E8452E}"/>
              </a:ext>
            </a:extLst>
          </p:cNvPr>
          <p:cNvSpPr txBox="1"/>
          <p:nvPr/>
        </p:nvSpPr>
        <p:spPr>
          <a:xfrm>
            <a:off x="1041401" y="1911423"/>
            <a:ext cx="9006114" cy="2120068"/>
          </a:xfrm>
          <a:prstGeom prst="rect">
            <a:avLst/>
          </a:prstGeom>
          <a:noFill/>
        </p:spPr>
        <p:txBody>
          <a:bodyPr wrap="square" rtlCol="0">
            <a:spAutoFit/>
          </a:bodyPr>
          <a:lstStyle/>
          <a:p>
            <a:pPr>
              <a:lnSpc>
                <a:spcPct val="150000"/>
              </a:lnSpc>
            </a:pP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bê</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ngói</a:t>
            </a:r>
            <a:r>
              <a:rPr lang="en-US" dirty="0">
                <a:latin typeface="Times New Roman" panose="02020603050405020304" pitchFamily="18" charset="0"/>
                <a:cs typeface="Times New Roman" panose="02020603050405020304" pitchFamily="18" charset="0"/>
              </a:rPr>
              <a:t> xi </a:t>
            </a:r>
            <a:r>
              <a:rPr lang="en-US" dirty="0" err="1">
                <a:latin typeface="Times New Roman" panose="02020603050405020304" pitchFamily="18" charset="0"/>
                <a:cs typeface="Times New Roman" panose="02020603050405020304" pitchFamily="18" charset="0"/>
              </a:rPr>
              <a:t>măng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láng</a:t>
            </a:r>
            <a:r>
              <a:rPr lang="en-US" dirty="0">
                <a:latin typeface="Times New Roman" panose="02020603050405020304" pitchFamily="18" charset="0"/>
                <a:cs typeface="Times New Roman" panose="02020603050405020304" pitchFamily="18" charset="0"/>
              </a:rPr>
              <a:t> xi </a:t>
            </a:r>
            <a:r>
              <a:rPr lang="en-US" dirty="0" err="1">
                <a:latin typeface="Times New Roman" panose="02020603050405020304" pitchFamily="18" charset="0"/>
                <a:cs typeface="Times New Roman" panose="02020603050405020304" pitchFamily="18" charset="0"/>
              </a:rPr>
              <a:t>măng</a:t>
            </a:r>
            <a:endParaRPr lang="en-US" dirty="0">
              <a:latin typeface="Times New Roman" panose="02020603050405020304" pitchFamily="18" charset="0"/>
              <a:cs typeface="Times New Roman" panose="02020603050405020304" pitchFamily="18" charset="0"/>
            </a:endParaRPr>
          </a:p>
          <a:p>
            <a:pPr marL="285750" indent="-285750">
              <a:lnSpc>
                <a:spcPct val="150000"/>
              </a:lnSpc>
              <a:buFontTx/>
              <a:buChar char="-"/>
            </a:pP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loại</a:t>
            </a:r>
            <a:r>
              <a:rPr lang="en-US" dirty="0">
                <a:latin typeface="Times New Roman" panose="02020603050405020304" pitchFamily="18" charset="0"/>
                <a:cs typeface="Times New Roman" panose="02020603050405020304" pitchFamily="18" charset="0"/>
              </a:rPr>
              <a:t> ( Inox, </a:t>
            </a:r>
            <a:r>
              <a:rPr lang="en-US" dirty="0" err="1">
                <a:latin typeface="Times New Roman" panose="02020603050405020304" pitchFamily="18" charset="0"/>
                <a:cs typeface="Times New Roman" panose="02020603050405020304" pitchFamily="18" charset="0"/>
              </a:rPr>
              <a:t>mái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tôn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thép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kẽm</a:t>
            </a:r>
            <a:r>
              <a:rPr lang="en-US" dirty="0">
                <a:latin typeface="Times New Roman" panose="02020603050405020304" pitchFamily="18" charset="0"/>
                <a:cs typeface="Times New Roman" panose="02020603050405020304" pitchFamily="18" charset="0"/>
              </a:rPr>
              <a:t>,…)</a:t>
            </a:r>
          </a:p>
          <a:p>
            <a:pPr marL="285750" indent="-285750">
              <a:lnSpc>
                <a:spcPct val="150000"/>
              </a:lnSpc>
              <a:buFontTx/>
              <a:buChar char="-"/>
            </a:pPr>
            <a:r>
              <a:rPr lang="en-US" dirty="0" err="1">
                <a:latin typeface="Times New Roman" panose="02020603050405020304" pitchFamily="18" charset="0"/>
                <a:cs typeface="Times New Roman" panose="02020603050405020304" pitchFamily="18" charset="0"/>
              </a:rPr>
              <a:t>Trên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lớp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Bitum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khoáng</a:t>
            </a:r>
            <a:endParaRPr lang="en-US" dirty="0">
              <a:latin typeface="Times New Roman" panose="02020603050405020304" pitchFamily="18" charset="0"/>
              <a:cs typeface="Times New Roman" panose="02020603050405020304" pitchFamily="18" charset="0"/>
            </a:endParaRPr>
          </a:p>
          <a:p>
            <a:pPr marL="285750" indent="-285750">
              <a:lnSpc>
                <a:spcPct val="150000"/>
              </a:lnSpc>
              <a:buFontTx/>
              <a:buChar char="-"/>
            </a:pP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polyurethane </a:t>
            </a:r>
            <a:r>
              <a:rPr lang="en-US" dirty="0" err="1">
                <a:latin typeface="Times New Roman" panose="02020603050405020304" pitchFamily="18" charset="0"/>
                <a:cs typeface="Times New Roman" panose="02020603050405020304" pitchFamily="18" charset="0"/>
              </a:rPr>
              <a:t>cách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nhiệt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polycarbonate</a:t>
            </a:r>
          </a:p>
          <a:p>
            <a:pPr marL="285750" indent="-285750">
              <a:lnSpc>
                <a:spcPct val="150000"/>
              </a:lnSpc>
              <a:buFontTx/>
              <a:buChar char="-"/>
            </a:pPr>
            <a:r>
              <a:rPr lang="en-US" dirty="0" err="1">
                <a:latin typeface="Times New Roman" panose="02020603050405020304" pitchFamily="18" charset="0"/>
                <a:cs typeface="Times New Roman" panose="02020603050405020304" pitchFamily="18" charset="0"/>
              </a:rPr>
              <a:t>Trên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lợp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cũ</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amiăng</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3464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2" name="Slide Number Placeholder 11"/>
          <p:cNvSpPr>
            <a:spLocks noGrp="1"/>
          </p:cNvSpPr>
          <p:nvPr>
            <p:ph type="sldNum" sz="quarter" idx="12"/>
          </p:nvPr>
        </p:nvSpPr>
        <p:spPr/>
        <p:txBody>
          <a:bodyPr/>
          <a:lstStyle/>
          <a:p>
            <a:fld id="{0D73C79B-82CF-47D8-A911-EA90D1133969}" type="slidenum">
              <a:rPr lang="en-US" smtClean="0"/>
              <a:t>29</a:t>
            </a:fld>
            <a:endParaRPr lang="en-US"/>
          </a:p>
        </p:txBody>
      </p:sp>
      <p:sp>
        <p:nvSpPr>
          <p:cNvPr id="11" name="AutoShape 2">
            <a:extLst>
              <a:ext uri="{FF2B5EF4-FFF2-40B4-BE49-F238E27FC236}">
                <a16:creationId xmlns:a16="http://schemas.microsoft.com/office/drawing/2014/main" id="{BD0AA74E-F973-00D3-0827-69FA93117481}"/>
              </a:ext>
            </a:extLst>
          </p:cNvPr>
          <p:cNvSpPr>
            <a:spLocks noChangeAspect="1" noChangeArrowheads="1"/>
          </p:cNvSpPr>
          <p:nvPr/>
        </p:nvSpPr>
        <p:spPr bwMode="auto">
          <a:xfrm>
            <a:off x="5943600" y="-841310"/>
            <a:ext cx="4422710" cy="44227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Parallelogram 5">
            <a:extLst>
              <a:ext uri="{FF2B5EF4-FFF2-40B4-BE49-F238E27FC236}">
                <a16:creationId xmlns:a16="http://schemas.microsoft.com/office/drawing/2014/main" id="{96A324AF-5BFC-D4D1-2CC6-30038ECDB5B3}"/>
              </a:ext>
            </a:extLst>
          </p:cNvPr>
          <p:cNvSpPr/>
          <p:nvPr/>
        </p:nvSpPr>
        <p:spPr>
          <a:xfrm>
            <a:off x="707336" y="3953939"/>
            <a:ext cx="5514009" cy="397079"/>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NHƯỢC ĐIỂM</a:t>
            </a:r>
          </a:p>
        </p:txBody>
      </p:sp>
      <p:sp>
        <p:nvSpPr>
          <p:cNvPr id="5" name="Hộp Văn bản 4">
            <a:extLst>
              <a:ext uri="{FF2B5EF4-FFF2-40B4-BE49-F238E27FC236}">
                <a16:creationId xmlns:a16="http://schemas.microsoft.com/office/drawing/2014/main" id="{D15892B3-A3C4-2353-3BF8-8EDE2F0AC846}"/>
              </a:ext>
            </a:extLst>
          </p:cNvPr>
          <p:cNvSpPr txBox="1"/>
          <p:nvPr/>
        </p:nvSpPr>
        <p:spPr>
          <a:xfrm>
            <a:off x="1291672" y="4549995"/>
            <a:ext cx="9121291" cy="878895"/>
          </a:xfrm>
          <a:prstGeom prst="rect">
            <a:avLst/>
          </a:prstGeom>
          <a:noFill/>
        </p:spPr>
        <p:txBody>
          <a:bodyPr wrap="square" rtlCol="0">
            <a:spAutoFit/>
          </a:bodyPr>
          <a:lstStyle/>
          <a:p>
            <a:pPr>
              <a:lnSpc>
                <a:spcPct val="150000"/>
              </a:lnSpc>
            </a:pP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dốc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trước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với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gốc</a:t>
            </a:r>
            <a:r>
              <a:rPr lang="en-US" dirty="0">
                <a:latin typeface="Times New Roman" panose="02020603050405020304" pitchFamily="18" charset="0"/>
                <a:cs typeface="Times New Roman" panose="02020603050405020304" pitchFamily="18" charset="0"/>
              </a:rPr>
              <a:t> xi </a:t>
            </a:r>
            <a:r>
              <a:rPr lang="en-US" dirty="0" err="1">
                <a:latin typeface="Times New Roman" panose="02020603050405020304" pitchFamily="18" charset="0"/>
                <a:cs typeface="Times New Roman" panose="02020603050405020304" pitchFamily="18" charset="0"/>
              </a:rPr>
              <a:t>măng</a:t>
            </a:r>
            <a:endParaRPr lang="en-US" dirty="0">
              <a:latin typeface="Times New Roman" panose="02020603050405020304" pitchFamily="18" charset="0"/>
              <a:cs typeface="Times New Roman" panose="02020603050405020304" pitchFamily="18" charset="0"/>
            </a:endParaRPr>
          </a:p>
          <a:p>
            <a:pPr>
              <a:lnSpc>
                <a:spcPct val="150000"/>
              </a:lnSpc>
            </a:pPr>
            <a:r>
              <a:rPr lang="en-US"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Yêu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cầu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kiểm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soát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độ</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ẩm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đảm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bảo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theo</a:t>
            </a:r>
            <a:r>
              <a:rPr lang="en-US" sz="1800" dirty="0">
                <a:latin typeface="Times New Roman" panose="02020603050405020304" pitchFamily="18" charset="0"/>
                <a:cs typeface="Times New Roman" panose="02020603050405020304" pitchFamily="18" charset="0"/>
              </a:rPr>
              <a:t> TLKT </a:t>
            </a:r>
            <a:r>
              <a:rPr lang="en-US" sz="1800" dirty="0" err="1">
                <a:latin typeface="Times New Roman" panose="02020603050405020304" pitchFamily="18" charset="0"/>
                <a:cs typeface="Times New Roman" panose="02020603050405020304" pitchFamily="18" charset="0"/>
              </a:rPr>
              <a:t>trong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suốt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quá</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trình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đóng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rắn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của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sản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phẩm</a:t>
            </a:r>
            <a:r>
              <a:rPr lang="en-US" sz="1800" dirty="0">
                <a:latin typeface="Times New Roman" panose="02020603050405020304" pitchFamily="18" charset="0"/>
                <a:cs typeface="Times New Roman" panose="02020603050405020304" pitchFamily="18" charset="0"/>
              </a:rPr>
              <a:t>.</a:t>
            </a:r>
          </a:p>
        </p:txBody>
      </p:sp>
      <p:sp>
        <p:nvSpPr>
          <p:cNvPr id="6" name="Parallelogram 5">
            <a:extLst>
              <a:ext uri="{FF2B5EF4-FFF2-40B4-BE49-F238E27FC236}">
                <a16:creationId xmlns:a16="http://schemas.microsoft.com/office/drawing/2014/main" id="{58E3260D-9DB0-3300-6BA6-7333AE291133}"/>
              </a:ext>
            </a:extLst>
          </p:cNvPr>
          <p:cNvSpPr/>
          <p:nvPr/>
        </p:nvSpPr>
        <p:spPr>
          <a:xfrm>
            <a:off x="581991" y="1287770"/>
            <a:ext cx="5514009" cy="397079"/>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ƯU ĐIỂM</a:t>
            </a:r>
          </a:p>
        </p:txBody>
      </p:sp>
      <p:sp>
        <p:nvSpPr>
          <p:cNvPr id="7" name="Hộp Văn bản 6">
            <a:extLst>
              <a:ext uri="{FF2B5EF4-FFF2-40B4-BE49-F238E27FC236}">
                <a16:creationId xmlns:a16="http://schemas.microsoft.com/office/drawing/2014/main" id="{1FC197E5-19FE-BA5E-1F07-0CE12763E572}"/>
              </a:ext>
            </a:extLst>
          </p:cNvPr>
          <p:cNvSpPr txBox="1"/>
          <p:nvPr/>
        </p:nvSpPr>
        <p:spPr>
          <a:xfrm>
            <a:off x="976087" y="1660309"/>
            <a:ext cx="9006114" cy="2120068"/>
          </a:xfrm>
          <a:prstGeom prst="rect">
            <a:avLst/>
          </a:prstGeom>
          <a:noFill/>
        </p:spPr>
        <p:txBody>
          <a:bodyPr wrap="square" rtlCol="0">
            <a:spAutoFit/>
          </a:bodyPr>
          <a:lstStyle/>
          <a:p>
            <a:pPr>
              <a:lnSpc>
                <a:spcPct val="150000"/>
              </a:lnSpc>
            </a:pP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năng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ánh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sáng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nóng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chứng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sản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phẩm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Neoroof</a:t>
            </a:r>
            <a:endParaRPr lang="en-US" dirty="0">
              <a:latin typeface="Times New Roman" panose="02020603050405020304" pitchFamily="18" charset="0"/>
              <a:cs typeface="Times New Roman" panose="02020603050405020304" pitchFamily="18" charset="0"/>
            </a:endParaRPr>
          </a:p>
          <a:p>
            <a:pPr marL="285750" indent="-285750">
              <a:lnSpc>
                <a:spcPct val="150000"/>
              </a:lnSpc>
              <a:buFontTx/>
              <a:buChar char="-"/>
            </a:pPr>
            <a:r>
              <a:rPr lang="en-US" dirty="0" err="1">
                <a:latin typeface="Times New Roman" panose="02020603050405020304" pitchFamily="18" charset="0"/>
                <a:cs typeface="Times New Roman" panose="02020603050405020304" pitchFamily="18" charset="0"/>
              </a:rPr>
              <a:t>Có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năng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chịu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bức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xạ</a:t>
            </a:r>
            <a:r>
              <a:rPr lang="en-US" dirty="0">
                <a:latin typeface="Times New Roman" panose="02020603050405020304" pitchFamily="18" charset="0"/>
                <a:cs typeface="Times New Roman" panose="02020603050405020304" pitchFamily="18" charset="0"/>
              </a:rPr>
              <a:t> UV </a:t>
            </a:r>
            <a:r>
              <a:rPr lang="en-US" dirty="0" err="1">
                <a:latin typeface="Times New Roman" panose="02020603050405020304" pitchFamily="18" charset="0"/>
                <a:cs typeface="Times New Roman" panose="02020603050405020304" pitchFamily="18" charset="0"/>
              </a:rPr>
              <a:t>lâu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dài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điều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lợi</a:t>
            </a:r>
            <a:endParaRPr lang="en-US" dirty="0">
              <a:latin typeface="Times New Roman" panose="02020603050405020304" pitchFamily="18" charset="0"/>
              <a:cs typeface="Times New Roman" panose="02020603050405020304" pitchFamily="18" charset="0"/>
            </a:endParaRPr>
          </a:p>
          <a:p>
            <a:pPr marL="285750" indent="-285750">
              <a:lnSpc>
                <a:spcPct val="150000"/>
              </a:lnSpc>
              <a:buFontTx/>
              <a:buChar char="-"/>
            </a:pPr>
            <a:r>
              <a:rPr lang="en-US" dirty="0" err="1">
                <a:latin typeface="Times New Roman" panose="02020603050405020304" pitchFamily="18" charset="0"/>
                <a:cs typeface="Times New Roman" panose="02020603050405020304" pitchFamily="18" charset="0"/>
              </a:rPr>
              <a:t>Khả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năng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bám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bụi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bẩn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cao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chặn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lắng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bụi</a:t>
            </a:r>
            <a:endParaRPr lang="en-US" dirty="0">
              <a:latin typeface="Times New Roman" panose="02020603050405020304" pitchFamily="18" charset="0"/>
              <a:cs typeface="Times New Roman" panose="02020603050405020304" pitchFamily="18" charset="0"/>
            </a:endParaRPr>
          </a:p>
          <a:p>
            <a:pPr marL="285750" indent="-285750">
              <a:lnSpc>
                <a:spcPct val="150000"/>
              </a:lnSpc>
              <a:buFontTx/>
              <a:buChar char="-"/>
            </a:pPr>
            <a:r>
              <a:rPr lang="en-US" dirty="0">
                <a:latin typeface="Times New Roman" panose="02020603050405020304" pitchFamily="18" charset="0"/>
                <a:cs typeface="Times New Roman" panose="02020603050405020304" pitchFamily="18" charset="0"/>
              </a:rPr>
              <a:t>Duy </a:t>
            </a:r>
            <a:r>
              <a:rPr lang="en-US" dirty="0" err="1">
                <a:latin typeface="Times New Roman" panose="02020603050405020304" pitchFamily="18" charset="0"/>
                <a:cs typeface="Times New Roman" panose="02020603050405020304" pitchFamily="18" charset="0"/>
              </a:rPr>
              <a:t>trì</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đàn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hồi</a:t>
            </a:r>
            <a:r>
              <a:rPr lang="en-US" dirty="0">
                <a:latin typeface="Times New Roman" panose="02020603050405020304" pitchFamily="18" charset="0"/>
                <a:cs typeface="Times New Roman" panose="02020603050405020304" pitchFamily="18" charset="0"/>
              </a:rPr>
              <a:t> ở </a:t>
            </a:r>
            <a:r>
              <a:rPr lang="en-US" dirty="0" err="1">
                <a:latin typeface="Times New Roman" panose="02020603050405020304" pitchFamily="18" charset="0"/>
                <a:cs typeface="Times New Roman" panose="02020603050405020304" pitchFamily="18" charset="0"/>
              </a:rPr>
              <a:t>nhiệt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cao</a:t>
            </a:r>
            <a:endParaRPr lang="en-US" dirty="0">
              <a:latin typeface="Times New Roman" panose="02020603050405020304" pitchFamily="18" charset="0"/>
              <a:cs typeface="Times New Roman" panose="02020603050405020304" pitchFamily="18" charset="0"/>
            </a:endParaRPr>
          </a:p>
          <a:p>
            <a:pPr marL="285750" indent="-285750">
              <a:lnSpc>
                <a:spcPct val="150000"/>
              </a:lnSpc>
              <a:buFontTx/>
              <a:buChar char="-"/>
            </a:pPr>
            <a:r>
              <a:rPr lang="en-US" dirty="0" err="1">
                <a:latin typeface="Times New Roman" panose="02020603050405020304" pitchFamily="18" charset="0"/>
                <a:cs typeface="Times New Roman" panose="02020603050405020304" pitchFamily="18" charset="0"/>
              </a:rPr>
              <a:t>Thân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với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môi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trường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dễ</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công</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930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animBg="1"/>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2" name="Slide Number Placeholder 11"/>
          <p:cNvSpPr>
            <a:spLocks noGrp="1"/>
          </p:cNvSpPr>
          <p:nvPr>
            <p:ph type="sldNum" sz="quarter" idx="12"/>
          </p:nvPr>
        </p:nvSpPr>
        <p:spPr/>
        <p:txBody>
          <a:bodyPr/>
          <a:lstStyle/>
          <a:p>
            <a:fld id="{0D73C79B-82CF-47D8-A911-EA90D1133969}" type="slidenum">
              <a:rPr lang="en-US" smtClean="0"/>
              <a:t>30</a:t>
            </a:fld>
            <a:endParaRPr lang="en-US"/>
          </a:p>
        </p:txBody>
      </p:sp>
      <p:sp>
        <p:nvSpPr>
          <p:cNvPr id="11" name="AutoShape 2">
            <a:extLst>
              <a:ext uri="{FF2B5EF4-FFF2-40B4-BE49-F238E27FC236}">
                <a16:creationId xmlns:a16="http://schemas.microsoft.com/office/drawing/2014/main" id="{BD0AA74E-F973-00D3-0827-69FA93117481}"/>
              </a:ext>
            </a:extLst>
          </p:cNvPr>
          <p:cNvSpPr>
            <a:spLocks noChangeAspect="1" noChangeArrowheads="1"/>
          </p:cNvSpPr>
          <p:nvPr/>
        </p:nvSpPr>
        <p:spPr bwMode="auto">
          <a:xfrm>
            <a:off x="5943600" y="-841310"/>
            <a:ext cx="4422710" cy="44227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6" name="Bảng 5">
            <a:extLst>
              <a:ext uri="{FF2B5EF4-FFF2-40B4-BE49-F238E27FC236}">
                <a16:creationId xmlns:a16="http://schemas.microsoft.com/office/drawing/2014/main" id="{9B2FE69F-7171-0826-1CFD-42B0E8B31AB2}"/>
              </a:ext>
            </a:extLst>
          </p:cNvPr>
          <p:cNvGraphicFramePr>
            <a:graphicFrameLocks noGrp="1"/>
          </p:cNvGraphicFramePr>
          <p:nvPr>
            <p:extLst>
              <p:ext uri="{D42A27DB-BD31-4B8C-83A1-F6EECF244321}">
                <p14:modId xmlns:p14="http://schemas.microsoft.com/office/powerpoint/2010/main" val="965439969"/>
              </p:ext>
            </p:extLst>
          </p:nvPr>
        </p:nvGraphicFramePr>
        <p:xfrm>
          <a:off x="1591430" y="774703"/>
          <a:ext cx="8676024" cy="5653772"/>
        </p:xfrm>
        <a:graphic>
          <a:graphicData uri="http://schemas.openxmlformats.org/drawingml/2006/table">
            <a:tbl>
              <a:tblPr firstRow="1" bandRow="1">
                <a:tableStyleId>{5C22544A-7EE6-4342-B048-85BDC9FD1C3A}</a:tableStyleId>
              </a:tblPr>
              <a:tblGrid>
                <a:gridCol w="3602535">
                  <a:extLst>
                    <a:ext uri="{9D8B030D-6E8A-4147-A177-3AD203B41FA5}">
                      <a16:colId xmlns:a16="http://schemas.microsoft.com/office/drawing/2014/main" val="2478294119"/>
                    </a:ext>
                  </a:extLst>
                </a:gridCol>
                <a:gridCol w="2528847">
                  <a:extLst>
                    <a:ext uri="{9D8B030D-6E8A-4147-A177-3AD203B41FA5}">
                      <a16:colId xmlns:a16="http://schemas.microsoft.com/office/drawing/2014/main" val="3513158700"/>
                    </a:ext>
                  </a:extLst>
                </a:gridCol>
                <a:gridCol w="2544642">
                  <a:extLst>
                    <a:ext uri="{9D8B030D-6E8A-4147-A177-3AD203B41FA5}">
                      <a16:colId xmlns:a16="http://schemas.microsoft.com/office/drawing/2014/main" val="3453793708"/>
                    </a:ext>
                  </a:extLst>
                </a:gridCol>
              </a:tblGrid>
              <a:tr h="364550">
                <a:tc>
                  <a:txBody>
                    <a:bodyPr/>
                    <a:lstStyle/>
                    <a:p>
                      <a:pPr algn="ctr"/>
                      <a:r>
                        <a:rPr lang="en-US" sz="1600" dirty="0" err="1"/>
                        <a:t>Đặc</a:t>
                      </a:r>
                      <a:r>
                        <a:rPr lang="en-US" sz="1600" dirty="0"/>
                        <a:t> </a:t>
                      </a:r>
                      <a:r>
                        <a:rPr lang="en-US" sz="1600" dirty="0" err="1"/>
                        <a:t>tính</a:t>
                      </a:r>
                      <a:endParaRPr lang="en-US" sz="1600" dirty="0"/>
                    </a:p>
                  </a:txBody>
                  <a:tcPr anchor="ctr"/>
                </a:tc>
                <a:tc>
                  <a:txBody>
                    <a:bodyPr/>
                    <a:lstStyle/>
                    <a:p>
                      <a:pPr algn="ctr"/>
                      <a:r>
                        <a:rPr lang="en-US" sz="1600" dirty="0" err="1"/>
                        <a:t>Neoroof</a:t>
                      </a:r>
                      <a:r>
                        <a:rPr lang="en-US" sz="1600" dirty="0"/>
                        <a:t>®</a:t>
                      </a:r>
                    </a:p>
                  </a:txBody>
                  <a:tcPr anchor="ctr"/>
                </a:tc>
                <a:tc>
                  <a:txBody>
                    <a:bodyPr/>
                    <a:lstStyle/>
                    <a:p>
                      <a:pPr algn="ctr"/>
                      <a:r>
                        <a:rPr lang="en-US" sz="1600" dirty="0" err="1"/>
                        <a:t>Neoroof</a:t>
                      </a:r>
                      <a:r>
                        <a:rPr lang="en-US" sz="1600" dirty="0"/>
                        <a:t>® BM</a:t>
                      </a:r>
                    </a:p>
                  </a:txBody>
                  <a:tcPr anchor="ctr"/>
                </a:tc>
                <a:extLst>
                  <a:ext uri="{0D108BD9-81ED-4DB2-BD59-A6C34878D82A}">
                    <a16:rowId xmlns:a16="http://schemas.microsoft.com/office/drawing/2014/main" val="3121012837"/>
                  </a:ext>
                </a:extLst>
              </a:tr>
              <a:tr h="315239">
                <a:tc>
                  <a:txBody>
                    <a:bodyPr/>
                    <a:lstStyle/>
                    <a:p>
                      <a:r>
                        <a:rPr lang="en-US" sz="1600" dirty="0" err="1"/>
                        <a:t>Tỷ</a:t>
                      </a:r>
                      <a:r>
                        <a:rPr lang="en-US" sz="1600" dirty="0"/>
                        <a:t> </a:t>
                      </a:r>
                      <a:r>
                        <a:rPr lang="en-US" sz="1600" dirty="0" err="1"/>
                        <a:t>trọng</a:t>
                      </a:r>
                      <a:r>
                        <a:rPr lang="en-US" sz="1600" dirty="0"/>
                        <a:t> ( EN ISO 2811-11)</a:t>
                      </a:r>
                    </a:p>
                  </a:txBody>
                  <a:tcPr anchor="ctr"/>
                </a:tc>
                <a:tc>
                  <a:txBody>
                    <a:bodyPr/>
                    <a:lstStyle/>
                    <a:p>
                      <a:r>
                        <a:rPr lang="en-US" sz="1600" dirty="0"/>
                        <a:t>1,35 kg/L ( ±0,05)</a:t>
                      </a:r>
                    </a:p>
                  </a:txBody>
                  <a:tcPr anchor="ctr"/>
                </a:tc>
                <a:tc>
                  <a:txBody>
                    <a:bodyPr/>
                    <a:lstStyle/>
                    <a:p>
                      <a:r>
                        <a:rPr lang="en-US" sz="1600" dirty="0"/>
                        <a:t>1,35 kg/L ( ±0,05)</a:t>
                      </a:r>
                    </a:p>
                  </a:txBody>
                  <a:tcPr anchor="ctr"/>
                </a:tc>
                <a:extLst>
                  <a:ext uri="{0D108BD9-81ED-4DB2-BD59-A6C34878D82A}">
                    <a16:rowId xmlns:a16="http://schemas.microsoft.com/office/drawing/2014/main" val="3852603461"/>
                  </a:ext>
                </a:extLst>
              </a:tr>
              <a:tr h="350834">
                <a:tc>
                  <a:txBody>
                    <a:bodyPr/>
                    <a:lstStyle/>
                    <a:p>
                      <a:r>
                        <a:rPr lang="en-US" sz="1600" dirty="0" err="1"/>
                        <a:t>Giãn</a:t>
                      </a:r>
                      <a:r>
                        <a:rPr lang="en-US" sz="1600" dirty="0"/>
                        <a:t> </a:t>
                      </a:r>
                      <a:r>
                        <a:rPr lang="en-US" sz="1600" dirty="0" err="1"/>
                        <a:t>dài</a:t>
                      </a:r>
                      <a:r>
                        <a:rPr lang="en-US" sz="1600" dirty="0"/>
                        <a:t> </a:t>
                      </a:r>
                      <a:r>
                        <a:rPr lang="en-US" sz="1600" dirty="0" err="1"/>
                        <a:t>tại</a:t>
                      </a:r>
                      <a:r>
                        <a:rPr lang="en-US" sz="1600" dirty="0"/>
                        <a:t> </a:t>
                      </a:r>
                      <a:r>
                        <a:rPr lang="en-US" sz="1600" dirty="0" err="1"/>
                        <a:t>điểm</a:t>
                      </a:r>
                      <a:r>
                        <a:rPr lang="en-US" sz="1600" dirty="0"/>
                        <a:t> </a:t>
                      </a:r>
                      <a:r>
                        <a:rPr lang="en-US" sz="1600" dirty="0" err="1"/>
                        <a:t>gãy</a:t>
                      </a:r>
                      <a:r>
                        <a:rPr lang="en-US" sz="1600" dirty="0"/>
                        <a:t> (ASTM D412)</a:t>
                      </a:r>
                    </a:p>
                  </a:txBody>
                  <a:tcPr anchor="ctr"/>
                </a:tc>
                <a:tc>
                  <a:txBody>
                    <a:bodyPr/>
                    <a:lstStyle/>
                    <a:p>
                      <a:r>
                        <a:rPr lang="en-US" sz="1600" dirty="0"/>
                        <a:t>300% ( ±20%)</a:t>
                      </a:r>
                    </a:p>
                  </a:txBody>
                  <a:tcPr anchor="ctr"/>
                </a:tc>
                <a:tc>
                  <a:txBody>
                    <a:bodyPr/>
                    <a:lstStyle/>
                    <a:p>
                      <a:r>
                        <a:rPr lang="en-US" sz="1600" dirty="0"/>
                        <a:t>300% ( ±20%)</a:t>
                      </a:r>
                    </a:p>
                  </a:txBody>
                  <a:tcPr anchor="ctr"/>
                </a:tc>
                <a:extLst>
                  <a:ext uri="{0D108BD9-81ED-4DB2-BD59-A6C34878D82A}">
                    <a16:rowId xmlns:a16="http://schemas.microsoft.com/office/drawing/2014/main" val="4017096950"/>
                  </a:ext>
                </a:extLst>
              </a:tr>
              <a:tr h="3508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t>Độ</a:t>
                      </a:r>
                      <a:r>
                        <a:rPr lang="en-US" sz="1600" dirty="0"/>
                        <a:t> </a:t>
                      </a:r>
                      <a:r>
                        <a:rPr lang="en-US" sz="1600" dirty="0" err="1"/>
                        <a:t>bền</a:t>
                      </a:r>
                      <a:r>
                        <a:rPr lang="en-US" sz="1600" dirty="0"/>
                        <a:t> </a:t>
                      </a:r>
                      <a:r>
                        <a:rPr lang="en-US" sz="1600" dirty="0" err="1"/>
                        <a:t>kéo</a:t>
                      </a:r>
                      <a:r>
                        <a:rPr lang="en-US" sz="1600" dirty="0"/>
                        <a:t> </a:t>
                      </a:r>
                      <a:r>
                        <a:rPr lang="en-US" sz="1600" dirty="0" err="1"/>
                        <a:t>tại</a:t>
                      </a:r>
                      <a:r>
                        <a:rPr lang="en-US" sz="1600" dirty="0"/>
                        <a:t> </a:t>
                      </a:r>
                      <a:r>
                        <a:rPr lang="en-US" sz="1600" dirty="0" err="1"/>
                        <a:t>điểm</a:t>
                      </a:r>
                      <a:r>
                        <a:rPr lang="en-US" sz="1600" dirty="0"/>
                        <a:t> </a:t>
                      </a:r>
                      <a:r>
                        <a:rPr lang="en-US" sz="1600" dirty="0" err="1"/>
                        <a:t>gãy</a:t>
                      </a:r>
                      <a:r>
                        <a:rPr lang="en-US" sz="1600" dirty="0"/>
                        <a:t> (ASTM D412)</a:t>
                      </a:r>
                    </a:p>
                  </a:txBody>
                  <a:tcPr anchor="ctr"/>
                </a:tc>
                <a:tc>
                  <a:txBody>
                    <a:bodyPr/>
                    <a:lstStyle/>
                    <a:p>
                      <a:r>
                        <a:rPr lang="en-US" sz="1600" dirty="0"/>
                        <a:t>&gt;5 </a:t>
                      </a:r>
                      <a:r>
                        <a:rPr lang="en-US" sz="1600" dirty="0" err="1"/>
                        <a:t>Mpa</a:t>
                      </a:r>
                      <a:r>
                        <a:rPr lang="en-US" sz="1600" dirty="0"/>
                        <a:t>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&gt;7 </a:t>
                      </a:r>
                      <a:r>
                        <a:rPr lang="en-US" sz="1600" dirty="0" err="1"/>
                        <a:t>Mpa</a:t>
                      </a:r>
                      <a:r>
                        <a:rPr lang="en-US" sz="1600" dirty="0"/>
                        <a:t> </a:t>
                      </a:r>
                    </a:p>
                  </a:txBody>
                  <a:tcPr anchor="ctr"/>
                </a:tc>
                <a:extLst>
                  <a:ext uri="{0D108BD9-81ED-4DB2-BD59-A6C34878D82A}">
                    <a16:rowId xmlns:a16="http://schemas.microsoft.com/office/drawing/2014/main" val="1754927284"/>
                  </a:ext>
                </a:extLst>
              </a:tr>
              <a:tr h="544504">
                <a:tc>
                  <a:txBody>
                    <a:bodyPr/>
                    <a:lstStyle/>
                    <a:p>
                      <a:r>
                        <a:rPr lang="en-US" sz="1600" dirty="0" err="1"/>
                        <a:t>Cường</a:t>
                      </a:r>
                      <a:r>
                        <a:rPr lang="en-US" sz="1600" dirty="0"/>
                        <a:t> </a:t>
                      </a:r>
                      <a:r>
                        <a:rPr lang="en-US" sz="1600" dirty="0" err="1"/>
                        <a:t>độ</a:t>
                      </a:r>
                      <a:r>
                        <a:rPr lang="en-US" sz="1600" dirty="0"/>
                        <a:t> </a:t>
                      </a:r>
                      <a:r>
                        <a:rPr lang="en-US" sz="1600" dirty="0" err="1"/>
                        <a:t>bám</a:t>
                      </a:r>
                      <a:r>
                        <a:rPr lang="en-US" sz="1600" dirty="0"/>
                        <a:t> </a:t>
                      </a:r>
                      <a:r>
                        <a:rPr lang="en-US" sz="1600" dirty="0" err="1"/>
                        <a:t>dính</a:t>
                      </a:r>
                      <a:endParaRPr lang="en-US" sz="1600" dirty="0"/>
                    </a:p>
                  </a:txBody>
                  <a:tcPr anchor="ctr"/>
                </a:tc>
                <a:tc>
                  <a:txBody>
                    <a:bodyPr/>
                    <a:lstStyle/>
                    <a:p>
                      <a:r>
                        <a:rPr lang="en-US" sz="1600" dirty="0"/>
                        <a:t>&gt;1,5 N/mm2</a:t>
                      </a:r>
                    </a:p>
                  </a:txBody>
                  <a:tcPr anchor="ctr"/>
                </a:tc>
                <a:tc>
                  <a:txBody>
                    <a:bodyPr/>
                    <a:lstStyle/>
                    <a:p>
                      <a:r>
                        <a:rPr lang="en-US" sz="1600" dirty="0"/>
                        <a:t>-</a:t>
                      </a:r>
                    </a:p>
                    <a:p>
                      <a:endParaRPr lang="en-US" sz="1600" dirty="0"/>
                    </a:p>
                  </a:txBody>
                  <a:tcPr anchor="ctr"/>
                </a:tc>
                <a:extLst>
                  <a:ext uri="{0D108BD9-81ED-4DB2-BD59-A6C34878D82A}">
                    <a16:rowId xmlns:a16="http://schemas.microsoft.com/office/drawing/2014/main" val="988040827"/>
                  </a:ext>
                </a:extLst>
              </a:tr>
              <a:tr h="350834">
                <a:tc>
                  <a:txBody>
                    <a:bodyPr/>
                    <a:lstStyle/>
                    <a:p>
                      <a:r>
                        <a:rPr lang="en-US" sz="1600" dirty="0" err="1"/>
                        <a:t>Độ</a:t>
                      </a:r>
                      <a:r>
                        <a:rPr lang="en-US" sz="1600" dirty="0"/>
                        <a:t> </a:t>
                      </a:r>
                      <a:r>
                        <a:rPr lang="en-US" sz="1600" dirty="0" err="1"/>
                        <a:t>cứng</a:t>
                      </a:r>
                      <a:r>
                        <a:rPr lang="en-US" sz="1600" dirty="0"/>
                        <a:t> </a:t>
                      </a:r>
                      <a:r>
                        <a:rPr lang="en-US" sz="1600" dirty="0" err="1"/>
                        <a:t>ShoreA</a:t>
                      </a:r>
                      <a:r>
                        <a:rPr lang="en-US" sz="1600" dirty="0"/>
                        <a:t> (ASTM D2240)</a:t>
                      </a:r>
                    </a:p>
                  </a:txBody>
                  <a:tcPr anchor="ctr"/>
                </a:tc>
                <a:tc>
                  <a:txBody>
                    <a:bodyPr/>
                    <a:lstStyle/>
                    <a:p>
                      <a:r>
                        <a:rPr lang="en-US" sz="1600" dirty="0"/>
                        <a:t>40</a:t>
                      </a:r>
                    </a:p>
                  </a:txBody>
                  <a:tcPr anchor="ctr"/>
                </a:tc>
                <a:tc>
                  <a:txBody>
                    <a:bodyPr/>
                    <a:lstStyle/>
                    <a:p>
                      <a:r>
                        <a:rPr lang="en-US" sz="1600" dirty="0"/>
                        <a:t>60</a:t>
                      </a:r>
                    </a:p>
                  </a:txBody>
                  <a:tcPr anchor="ctr"/>
                </a:tc>
                <a:extLst>
                  <a:ext uri="{0D108BD9-81ED-4DB2-BD59-A6C34878D82A}">
                    <a16:rowId xmlns:a16="http://schemas.microsoft.com/office/drawing/2014/main" val="4271321976"/>
                  </a:ext>
                </a:extLst>
              </a:tr>
              <a:tr h="315239">
                <a:tc>
                  <a:txBody>
                    <a:bodyPr/>
                    <a:lstStyle/>
                    <a:p>
                      <a:r>
                        <a:rPr lang="en-US" sz="1600" dirty="0" err="1"/>
                        <a:t>Nhiệt</a:t>
                      </a:r>
                      <a:r>
                        <a:rPr lang="en-US" sz="1600" dirty="0"/>
                        <a:t> </a:t>
                      </a:r>
                      <a:r>
                        <a:rPr lang="en-US" sz="1600" dirty="0" err="1"/>
                        <a:t>độ</a:t>
                      </a:r>
                      <a:r>
                        <a:rPr lang="en-US" sz="1600" dirty="0"/>
                        <a:t> </a:t>
                      </a:r>
                      <a:r>
                        <a:rPr lang="en-US" sz="1600" dirty="0" err="1"/>
                        <a:t>sử</a:t>
                      </a:r>
                      <a:r>
                        <a:rPr lang="en-US" sz="1600" dirty="0"/>
                        <a:t> </a:t>
                      </a:r>
                      <a:r>
                        <a:rPr lang="en-US" sz="1600" dirty="0" err="1"/>
                        <a:t>dụng</a:t>
                      </a:r>
                      <a:endParaRPr lang="en-US" sz="16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-35 °C </a:t>
                      </a:r>
                      <a:r>
                        <a:rPr lang="en-US" sz="1600" dirty="0" err="1"/>
                        <a:t>đến</a:t>
                      </a:r>
                      <a:r>
                        <a:rPr lang="en-US" sz="1600" dirty="0"/>
                        <a:t>  +80°C</a:t>
                      </a:r>
                    </a:p>
                  </a:txBody>
                  <a:tcPr anchor="ctr"/>
                </a:tc>
                <a:tc>
                  <a:txBody>
                    <a:bodyPr/>
                    <a:lstStyle/>
                    <a:p>
                      <a:r>
                        <a:rPr lang="en-US" sz="1600" dirty="0"/>
                        <a:t>-5 °C </a:t>
                      </a:r>
                      <a:r>
                        <a:rPr lang="en-US" sz="1600" dirty="0" err="1"/>
                        <a:t>đến</a:t>
                      </a:r>
                      <a:r>
                        <a:rPr lang="en-US" sz="1600" dirty="0"/>
                        <a:t>  +80°C</a:t>
                      </a:r>
                    </a:p>
                  </a:txBody>
                  <a:tcPr anchor="ctr"/>
                </a:tc>
                <a:extLst>
                  <a:ext uri="{0D108BD9-81ED-4DB2-BD59-A6C34878D82A}">
                    <a16:rowId xmlns:a16="http://schemas.microsoft.com/office/drawing/2014/main" val="3670959201"/>
                  </a:ext>
                </a:extLst>
              </a:tr>
              <a:tr h="315239">
                <a:tc>
                  <a:txBody>
                    <a:bodyPr/>
                    <a:lstStyle/>
                    <a:p>
                      <a:r>
                        <a:rPr lang="en-US" sz="1600" dirty="0" err="1"/>
                        <a:t>Tổng</a:t>
                      </a:r>
                      <a:r>
                        <a:rPr lang="en-US" sz="1600" dirty="0"/>
                        <a:t> </a:t>
                      </a:r>
                      <a:r>
                        <a:rPr lang="en-US" sz="1600" dirty="0" err="1"/>
                        <a:t>phản</a:t>
                      </a:r>
                      <a:r>
                        <a:rPr lang="en-US" sz="1600" dirty="0"/>
                        <a:t> </a:t>
                      </a:r>
                      <a:r>
                        <a:rPr lang="en-US" sz="1600" dirty="0" err="1"/>
                        <a:t>xạ</a:t>
                      </a:r>
                      <a:r>
                        <a:rPr lang="en-US" sz="1600" dirty="0"/>
                        <a:t> SR%</a:t>
                      </a:r>
                    </a:p>
                  </a:txBody>
                  <a:tcPr anchor="ctr"/>
                </a:tc>
                <a:tc>
                  <a:txBody>
                    <a:bodyPr/>
                    <a:lstStyle/>
                    <a:p>
                      <a:r>
                        <a:rPr lang="en-US" sz="1600" dirty="0"/>
                        <a:t>88%</a:t>
                      </a:r>
                    </a:p>
                  </a:txBody>
                  <a:tcPr anchor="ctr"/>
                </a:tc>
                <a:tc>
                  <a:txBody>
                    <a:bodyPr/>
                    <a:lstStyle/>
                    <a:p>
                      <a:r>
                        <a:rPr lang="en-US" sz="1600" dirty="0"/>
                        <a:t>-</a:t>
                      </a:r>
                    </a:p>
                  </a:txBody>
                  <a:tcPr anchor="ctr"/>
                </a:tc>
                <a:extLst>
                  <a:ext uri="{0D108BD9-81ED-4DB2-BD59-A6C34878D82A}">
                    <a16:rowId xmlns:a16="http://schemas.microsoft.com/office/drawing/2014/main" val="1560324849"/>
                  </a:ext>
                </a:extLst>
              </a:tr>
              <a:tr h="315239">
                <a:tc>
                  <a:txBody>
                    <a:bodyPr/>
                    <a:lstStyle/>
                    <a:p>
                      <a:r>
                        <a:rPr lang="en-US" sz="1600" dirty="0" err="1"/>
                        <a:t>Tán</a:t>
                      </a:r>
                      <a:r>
                        <a:rPr lang="en-US" sz="1600" dirty="0"/>
                        <a:t> </a:t>
                      </a:r>
                      <a:r>
                        <a:rPr lang="en-US" sz="1600" dirty="0" err="1"/>
                        <a:t>xạ</a:t>
                      </a:r>
                      <a:r>
                        <a:rPr lang="en-US" sz="1600" dirty="0"/>
                        <a:t> </a:t>
                      </a:r>
                      <a:r>
                        <a:rPr lang="en-US" sz="1600" dirty="0" err="1"/>
                        <a:t>hồng</a:t>
                      </a:r>
                      <a:r>
                        <a:rPr lang="en-US" sz="1600" dirty="0"/>
                        <a:t> </a:t>
                      </a:r>
                      <a:r>
                        <a:rPr lang="en-US" sz="1600" dirty="0" err="1"/>
                        <a:t>ngoại</a:t>
                      </a:r>
                      <a:endParaRPr lang="en-US" sz="1600" dirty="0"/>
                    </a:p>
                  </a:txBody>
                  <a:tcPr anchor="ctr"/>
                </a:tc>
                <a:tc>
                  <a:txBody>
                    <a:bodyPr/>
                    <a:lstStyle/>
                    <a:p>
                      <a:r>
                        <a:rPr lang="en-US" sz="1600" dirty="0"/>
                        <a:t>0,86</a:t>
                      </a:r>
                    </a:p>
                  </a:txBody>
                  <a:tcPr anchor="ctr"/>
                </a:tc>
                <a:tc>
                  <a:txBody>
                    <a:bodyPr/>
                    <a:lstStyle/>
                    <a:p>
                      <a:r>
                        <a:rPr lang="en-US" sz="1600" dirty="0"/>
                        <a:t>-</a:t>
                      </a:r>
                    </a:p>
                  </a:txBody>
                  <a:tcPr anchor="ctr"/>
                </a:tc>
                <a:extLst>
                  <a:ext uri="{0D108BD9-81ED-4DB2-BD59-A6C34878D82A}">
                    <a16:rowId xmlns:a16="http://schemas.microsoft.com/office/drawing/2014/main" val="1566425396"/>
                  </a:ext>
                </a:extLst>
              </a:tr>
              <a:tr h="544504">
                <a:tc>
                  <a:txBody>
                    <a:bodyPr/>
                    <a:lstStyle/>
                    <a:p>
                      <a:r>
                        <a:rPr lang="en-US" sz="1600" dirty="0" err="1"/>
                        <a:t>Độ</a:t>
                      </a:r>
                      <a:r>
                        <a:rPr lang="en-US" sz="1600" dirty="0"/>
                        <a:t> </a:t>
                      </a:r>
                      <a:r>
                        <a:rPr lang="en-US" sz="1600" dirty="0" err="1"/>
                        <a:t>ẩm</a:t>
                      </a:r>
                      <a:r>
                        <a:rPr lang="en-US" sz="1600" dirty="0"/>
                        <a:t> </a:t>
                      </a:r>
                      <a:r>
                        <a:rPr lang="en-US" sz="1600" dirty="0" err="1"/>
                        <a:t>mặt</a:t>
                      </a:r>
                      <a:r>
                        <a:rPr lang="en-US" sz="1600" dirty="0"/>
                        <a:t> </a:t>
                      </a:r>
                      <a:r>
                        <a:rPr lang="en-US" sz="1600" dirty="0" err="1"/>
                        <a:t>nền</a:t>
                      </a:r>
                      <a:r>
                        <a:rPr lang="en-US" sz="1600" dirty="0"/>
                        <a:t> – </a:t>
                      </a:r>
                      <a:r>
                        <a:rPr lang="en-US" sz="1600" dirty="0" err="1"/>
                        <a:t>môi</a:t>
                      </a:r>
                      <a:r>
                        <a:rPr lang="en-US" sz="1600" dirty="0"/>
                        <a:t> </a:t>
                      </a:r>
                      <a:r>
                        <a:rPr lang="en-US" sz="1600" dirty="0" err="1"/>
                        <a:t>trường</a:t>
                      </a:r>
                      <a:endParaRPr lang="en-US" sz="1600" dirty="0"/>
                    </a:p>
                  </a:txBody>
                  <a:tcPr anchor="ctr"/>
                </a:tc>
                <a:tc>
                  <a:txBody>
                    <a:bodyPr/>
                    <a:lstStyle/>
                    <a:p>
                      <a:r>
                        <a:rPr lang="en-US" sz="1600" dirty="0" err="1"/>
                        <a:t>Độ</a:t>
                      </a:r>
                      <a:r>
                        <a:rPr lang="en-US" sz="1600" dirty="0"/>
                        <a:t> </a:t>
                      </a:r>
                      <a:r>
                        <a:rPr lang="en-US" sz="1600" dirty="0" err="1"/>
                        <a:t>ẩm</a:t>
                      </a:r>
                      <a:r>
                        <a:rPr lang="en-US" sz="1600" dirty="0"/>
                        <a:t> </a:t>
                      </a:r>
                      <a:r>
                        <a:rPr lang="en-US" sz="1600" dirty="0" err="1"/>
                        <a:t>mặt</a:t>
                      </a:r>
                      <a:r>
                        <a:rPr lang="en-US" sz="1600" dirty="0"/>
                        <a:t> </a:t>
                      </a:r>
                      <a:r>
                        <a:rPr lang="en-US" sz="1600" dirty="0" err="1"/>
                        <a:t>nền</a:t>
                      </a:r>
                      <a:r>
                        <a:rPr lang="en-US" sz="1600" dirty="0"/>
                        <a:t> &lt;6%  </a:t>
                      </a:r>
                    </a:p>
                    <a:p>
                      <a:r>
                        <a:rPr lang="en-US" sz="1600" dirty="0" err="1"/>
                        <a:t>Độ</a:t>
                      </a:r>
                      <a:r>
                        <a:rPr lang="en-US" sz="1600" dirty="0"/>
                        <a:t> </a:t>
                      </a:r>
                      <a:r>
                        <a:rPr lang="en-US" sz="1600" dirty="0" err="1"/>
                        <a:t>ẩm</a:t>
                      </a:r>
                      <a:r>
                        <a:rPr lang="en-US" sz="1600" dirty="0"/>
                        <a:t> </a:t>
                      </a:r>
                      <a:r>
                        <a:rPr lang="en-US" sz="1600" dirty="0" err="1"/>
                        <a:t>môi</a:t>
                      </a:r>
                      <a:r>
                        <a:rPr lang="en-US" sz="1600" dirty="0"/>
                        <a:t> </a:t>
                      </a:r>
                      <a:r>
                        <a:rPr lang="en-US" sz="1600" dirty="0" err="1"/>
                        <a:t>trường</a:t>
                      </a:r>
                      <a:r>
                        <a:rPr lang="en-US" sz="1600" dirty="0"/>
                        <a:t> &lt;80%</a:t>
                      </a:r>
                    </a:p>
                  </a:txBody>
                  <a:tcPr anchor="ctr"/>
                </a:tc>
                <a:tc>
                  <a:txBody>
                    <a:bodyPr/>
                    <a:lstStyle/>
                    <a:p>
                      <a:r>
                        <a:rPr lang="en-US" sz="1600" dirty="0" err="1"/>
                        <a:t>Độ</a:t>
                      </a:r>
                      <a:r>
                        <a:rPr lang="en-US" sz="1600" dirty="0"/>
                        <a:t> </a:t>
                      </a:r>
                      <a:r>
                        <a:rPr lang="en-US" sz="1600" dirty="0" err="1"/>
                        <a:t>ẩm</a:t>
                      </a:r>
                      <a:r>
                        <a:rPr lang="en-US" sz="1600" dirty="0"/>
                        <a:t> </a:t>
                      </a:r>
                      <a:r>
                        <a:rPr lang="en-US" sz="1600" dirty="0" err="1"/>
                        <a:t>mặt</a:t>
                      </a:r>
                      <a:r>
                        <a:rPr lang="en-US" sz="1600" dirty="0"/>
                        <a:t> </a:t>
                      </a:r>
                      <a:r>
                        <a:rPr lang="en-US" sz="1600" dirty="0" err="1"/>
                        <a:t>nền</a:t>
                      </a:r>
                      <a:r>
                        <a:rPr lang="en-US" sz="1600" dirty="0"/>
                        <a:t> &lt;6%  </a:t>
                      </a:r>
                    </a:p>
                    <a:p>
                      <a:r>
                        <a:rPr lang="en-US" sz="1600" dirty="0" err="1"/>
                        <a:t>Độ</a:t>
                      </a:r>
                      <a:r>
                        <a:rPr lang="en-US" sz="1600" dirty="0"/>
                        <a:t> </a:t>
                      </a:r>
                      <a:r>
                        <a:rPr lang="en-US" sz="1600" dirty="0" err="1"/>
                        <a:t>ẩm</a:t>
                      </a:r>
                      <a:r>
                        <a:rPr lang="en-US" sz="1600" dirty="0"/>
                        <a:t> </a:t>
                      </a:r>
                      <a:r>
                        <a:rPr lang="en-US" sz="1600" dirty="0" err="1"/>
                        <a:t>môi</a:t>
                      </a:r>
                      <a:r>
                        <a:rPr lang="en-US" sz="1600" dirty="0"/>
                        <a:t> </a:t>
                      </a:r>
                      <a:r>
                        <a:rPr lang="en-US" sz="1600" dirty="0" err="1"/>
                        <a:t>trường</a:t>
                      </a:r>
                      <a:r>
                        <a:rPr lang="en-US" sz="1600" dirty="0"/>
                        <a:t> &lt;80%</a:t>
                      </a:r>
                    </a:p>
                  </a:txBody>
                  <a:tcPr anchor="ctr"/>
                </a:tc>
                <a:extLst>
                  <a:ext uri="{0D108BD9-81ED-4DB2-BD59-A6C34878D82A}">
                    <a16:rowId xmlns:a16="http://schemas.microsoft.com/office/drawing/2014/main" val="3702147851"/>
                  </a:ext>
                </a:extLst>
              </a:tr>
              <a:tr h="315239">
                <a:tc>
                  <a:txBody>
                    <a:bodyPr/>
                    <a:lstStyle/>
                    <a:p>
                      <a:r>
                        <a:rPr lang="en-US" sz="1600" dirty="0" err="1"/>
                        <a:t>Thời</a:t>
                      </a:r>
                      <a:r>
                        <a:rPr lang="en-US" sz="1600" dirty="0"/>
                        <a:t> </a:t>
                      </a:r>
                      <a:r>
                        <a:rPr lang="en-US" sz="1600" dirty="0" err="1"/>
                        <a:t>gian</a:t>
                      </a:r>
                      <a:r>
                        <a:rPr lang="en-US" sz="1600" dirty="0"/>
                        <a:t> </a:t>
                      </a:r>
                      <a:r>
                        <a:rPr lang="en-US" sz="1600" dirty="0" err="1"/>
                        <a:t>khô</a:t>
                      </a:r>
                      <a:r>
                        <a:rPr lang="en-US" sz="1600" dirty="0"/>
                        <a:t> </a:t>
                      </a:r>
                      <a:r>
                        <a:rPr lang="en-US" sz="1600" dirty="0" err="1"/>
                        <a:t>thi</a:t>
                      </a:r>
                      <a:r>
                        <a:rPr lang="en-US" sz="1600" dirty="0"/>
                        <a:t> </a:t>
                      </a:r>
                      <a:r>
                        <a:rPr lang="en-US" sz="1600" dirty="0" err="1"/>
                        <a:t>công</a:t>
                      </a:r>
                      <a:r>
                        <a:rPr lang="en-US" sz="1600" dirty="0"/>
                        <a:t> </a:t>
                      </a:r>
                      <a:r>
                        <a:rPr lang="en-US" sz="1600" dirty="0" err="1"/>
                        <a:t>lớp</a:t>
                      </a:r>
                      <a:r>
                        <a:rPr lang="en-US" sz="1600" dirty="0"/>
                        <a:t> </a:t>
                      </a:r>
                      <a:r>
                        <a:rPr lang="en-US" sz="1600" dirty="0" err="1"/>
                        <a:t>kế</a:t>
                      </a:r>
                      <a:r>
                        <a:rPr lang="en-US" sz="1600" dirty="0"/>
                        <a:t> </a:t>
                      </a:r>
                      <a:r>
                        <a:rPr lang="en-US" sz="1600" dirty="0" err="1"/>
                        <a:t>tiếp</a:t>
                      </a:r>
                      <a:endParaRPr lang="en-US" sz="1600" dirty="0"/>
                    </a:p>
                  </a:txBody>
                  <a:tcPr anchor="ctr"/>
                </a:tc>
                <a:tc>
                  <a:txBody>
                    <a:bodyPr/>
                    <a:lstStyle/>
                    <a:p>
                      <a:r>
                        <a:rPr lang="en-US" sz="1600" dirty="0"/>
                        <a:t>24 </a:t>
                      </a:r>
                      <a:r>
                        <a:rPr lang="en-US" sz="1600" dirty="0" err="1"/>
                        <a:t>giờ</a:t>
                      </a:r>
                      <a:endParaRPr lang="en-US" sz="1600" dirty="0"/>
                    </a:p>
                  </a:txBody>
                  <a:tcPr anchor="ctr"/>
                </a:tc>
                <a:tc>
                  <a:txBody>
                    <a:bodyPr/>
                    <a:lstStyle/>
                    <a:p>
                      <a:r>
                        <a:rPr lang="en-US" sz="1600" dirty="0"/>
                        <a:t>12 </a:t>
                      </a:r>
                      <a:r>
                        <a:rPr lang="en-US" sz="1600" dirty="0" err="1"/>
                        <a:t>giờ</a:t>
                      </a:r>
                      <a:endParaRPr lang="en-US" sz="1600" dirty="0"/>
                    </a:p>
                  </a:txBody>
                  <a:tcPr anchor="ctr"/>
                </a:tc>
                <a:extLst>
                  <a:ext uri="{0D108BD9-81ED-4DB2-BD59-A6C34878D82A}">
                    <a16:rowId xmlns:a16="http://schemas.microsoft.com/office/drawing/2014/main" val="1351687218"/>
                  </a:ext>
                </a:extLst>
              </a:tr>
              <a:tr h="315239">
                <a:tc>
                  <a:txBody>
                    <a:bodyPr/>
                    <a:lstStyle/>
                    <a:p>
                      <a:r>
                        <a:rPr lang="en-US" sz="1600" dirty="0" err="1"/>
                        <a:t>Đóng</a:t>
                      </a:r>
                      <a:r>
                        <a:rPr lang="en-US" sz="1600" dirty="0"/>
                        <a:t> </a:t>
                      </a:r>
                      <a:r>
                        <a:rPr lang="en-US" sz="1600" dirty="0" err="1"/>
                        <a:t>cứng</a:t>
                      </a:r>
                      <a:r>
                        <a:rPr lang="en-US" sz="1600" dirty="0"/>
                        <a:t> </a:t>
                      </a:r>
                      <a:r>
                        <a:rPr lang="en-US" sz="1600" dirty="0" err="1"/>
                        <a:t>hoàn</a:t>
                      </a:r>
                      <a:r>
                        <a:rPr lang="en-US" sz="1600" dirty="0"/>
                        <a:t> </a:t>
                      </a:r>
                      <a:r>
                        <a:rPr lang="en-US" sz="1600" dirty="0" err="1"/>
                        <a:t>toàn</a:t>
                      </a:r>
                      <a:endParaRPr lang="en-US" sz="1600" dirty="0"/>
                    </a:p>
                  </a:txBody>
                  <a:tcPr anchor="ctr"/>
                </a:tc>
                <a:tc>
                  <a:txBody>
                    <a:bodyPr/>
                    <a:lstStyle/>
                    <a:p>
                      <a:r>
                        <a:rPr lang="en-US" sz="1600" dirty="0"/>
                        <a:t>7 </a:t>
                      </a:r>
                      <a:r>
                        <a:rPr lang="en-US" sz="1600" dirty="0" err="1"/>
                        <a:t>ngày</a:t>
                      </a:r>
                      <a:endParaRPr lang="en-US" sz="1600" dirty="0"/>
                    </a:p>
                  </a:txBody>
                  <a:tcPr anchor="ctr"/>
                </a:tc>
                <a:tc>
                  <a:txBody>
                    <a:bodyPr/>
                    <a:lstStyle/>
                    <a:p>
                      <a:r>
                        <a:rPr lang="en-US" sz="1600" dirty="0"/>
                        <a:t>7 </a:t>
                      </a:r>
                      <a:r>
                        <a:rPr lang="en-US" sz="1600" dirty="0" err="1"/>
                        <a:t>ngày</a:t>
                      </a:r>
                      <a:endParaRPr lang="en-US" sz="1600" dirty="0"/>
                    </a:p>
                  </a:txBody>
                  <a:tcPr anchor="ctr"/>
                </a:tc>
                <a:extLst>
                  <a:ext uri="{0D108BD9-81ED-4DB2-BD59-A6C34878D82A}">
                    <a16:rowId xmlns:a16="http://schemas.microsoft.com/office/drawing/2014/main" val="1931950280"/>
                  </a:ext>
                </a:extLst>
              </a:tr>
              <a:tr h="1003034">
                <a:tc>
                  <a:txBody>
                    <a:bodyPr/>
                    <a:lstStyle/>
                    <a:p>
                      <a:r>
                        <a:rPr lang="en-US" sz="1600" dirty="0" err="1"/>
                        <a:t>Định</a:t>
                      </a:r>
                      <a:r>
                        <a:rPr lang="en-US" sz="1600" dirty="0"/>
                        <a:t> </a:t>
                      </a:r>
                      <a:r>
                        <a:rPr lang="en-US" sz="1600" dirty="0" err="1"/>
                        <a:t>mức</a:t>
                      </a:r>
                      <a:r>
                        <a:rPr lang="en-US" sz="1600" dirty="0"/>
                        <a:t> </a:t>
                      </a:r>
                      <a:r>
                        <a:rPr lang="en-US" sz="1600" dirty="0" err="1"/>
                        <a:t>thi</a:t>
                      </a:r>
                      <a:r>
                        <a:rPr lang="en-US" sz="1600" dirty="0"/>
                        <a:t> </a:t>
                      </a:r>
                      <a:r>
                        <a:rPr lang="en-US" sz="1600" dirty="0" err="1"/>
                        <a:t>công</a:t>
                      </a:r>
                      <a:endParaRPr lang="en-US" sz="1600" dirty="0"/>
                    </a:p>
                  </a:txBody>
                  <a:tcPr anchor="ctr"/>
                </a:tc>
                <a:tc>
                  <a:txBody>
                    <a:bodyPr/>
                    <a:lstStyle/>
                    <a:p>
                      <a:r>
                        <a:rPr lang="en-US" sz="1600" dirty="0"/>
                        <a:t>700g /m </a:t>
                      </a:r>
                      <a:r>
                        <a:rPr lang="en-US" sz="1600" dirty="0" err="1"/>
                        <a:t>cho</a:t>
                      </a:r>
                      <a:r>
                        <a:rPr lang="en-US" sz="1600" dirty="0"/>
                        <a:t> </a:t>
                      </a:r>
                      <a:r>
                        <a:rPr lang="en-US" sz="1600" dirty="0" err="1"/>
                        <a:t>hai</a:t>
                      </a:r>
                      <a:r>
                        <a:rPr lang="en-US" sz="1600" dirty="0"/>
                        <a:t> </a:t>
                      </a:r>
                      <a:r>
                        <a:rPr lang="en-US" sz="1600" dirty="0" err="1"/>
                        <a:t>lớp</a:t>
                      </a:r>
                      <a:r>
                        <a:rPr lang="en-US" sz="1600" dirty="0"/>
                        <a:t> (</a:t>
                      </a:r>
                      <a:r>
                        <a:rPr lang="en-US" sz="1600" dirty="0" err="1"/>
                        <a:t>bề</a:t>
                      </a:r>
                      <a:r>
                        <a:rPr lang="en-US" sz="1600" dirty="0"/>
                        <a:t> </a:t>
                      </a:r>
                      <a:r>
                        <a:rPr lang="en-US" sz="1600" dirty="0" err="1"/>
                        <a:t>mặt</a:t>
                      </a:r>
                      <a:r>
                        <a:rPr lang="en-US" sz="1600" dirty="0"/>
                        <a:t> </a:t>
                      </a:r>
                      <a:r>
                        <a:rPr lang="en-US" sz="1600" dirty="0" err="1"/>
                        <a:t>gốc</a:t>
                      </a:r>
                      <a:r>
                        <a:rPr lang="en-US" sz="1600" dirty="0"/>
                        <a:t> xi </a:t>
                      </a:r>
                      <a:r>
                        <a:rPr lang="en-US" sz="1600" dirty="0" err="1"/>
                        <a:t>măng</a:t>
                      </a:r>
                      <a:r>
                        <a:rPr lang="en-US" sz="1600" dirty="0"/>
                        <a:t>)</a:t>
                      </a:r>
                    </a:p>
                    <a:p>
                      <a:r>
                        <a:rPr lang="en-US" sz="1600" dirty="0"/>
                        <a:t> 1-1,25kg / m </a:t>
                      </a:r>
                      <a:r>
                        <a:rPr lang="en-US" sz="1600" dirty="0" err="1"/>
                        <a:t>cho</a:t>
                      </a:r>
                      <a:r>
                        <a:rPr lang="en-US" sz="1600" dirty="0"/>
                        <a:t> </a:t>
                      </a:r>
                      <a:r>
                        <a:rPr lang="en-US" sz="1600" dirty="0" err="1"/>
                        <a:t>hai</a:t>
                      </a:r>
                      <a:r>
                        <a:rPr lang="en-US" sz="1600" dirty="0"/>
                        <a:t> </a:t>
                      </a:r>
                      <a:r>
                        <a:rPr lang="en-US" sz="1600" dirty="0" err="1"/>
                        <a:t>lớp</a:t>
                      </a:r>
                      <a:r>
                        <a:rPr lang="en-US" sz="1600" dirty="0"/>
                        <a:t> (</a:t>
                      </a:r>
                      <a:r>
                        <a:rPr lang="en-US" sz="1600" dirty="0" err="1"/>
                        <a:t>màng</a:t>
                      </a:r>
                      <a:r>
                        <a:rPr lang="en-US" sz="1600" dirty="0"/>
                        <a:t> </a:t>
                      </a:r>
                      <a:r>
                        <a:rPr lang="en-US" sz="1600" dirty="0" err="1"/>
                        <a:t>bitum</a:t>
                      </a:r>
                      <a:r>
                        <a:rPr lang="en-US" sz="1600" dirty="0"/>
                        <a:t> </a:t>
                      </a:r>
                      <a:r>
                        <a:rPr lang="en-US" sz="1600" dirty="0" err="1"/>
                        <a:t>khoáng</a:t>
                      </a:r>
                      <a:r>
                        <a:rPr lang="en-US" sz="1600" dirty="0"/>
                        <a:t>)</a:t>
                      </a:r>
                    </a:p>
                  </a:txBody>
                  <a:tcPr anchor="ctr"/>
                </a:tc>
                <a:tc>
                  <a:txBody>
                    <a:bodyPr/>
                    <a:lstStyle/>
                    <a:p>
                      <a:r>
                        <a:rPr lang="en-US" sz="1600" dirty="0"/>
                        <a:t> 1,3-1,5kg/m2 </a:t>
                      </a:r>
                      <a:r>
                        <a:rPr lang="en-US" sz="1600" dirty="0" err="1"/>
                        <a:t>cho</a:t>
                      </a:r>
                      <a:r>
                        <a:rPr lang="en-US" sz="1600" dirty="0"/>
                        <a:t> </a:t>
                      </a:r>
                      <a:r>
                        <a:rPr lang="en-US" sz="1600" dirty="0" err="1"/>
                        <a:t>hai</a:t>
                      </a:r>
                      <a:r>
                        <a:rPr lang="en-US" sz="1600" dirty="0"/>
                        <a:t> </a:t>
                      </a:r>
                      <a:r>
                        <a:rPr lang="en-US" sz="1600" dirty="0" err="1"/>
                        <a:t>lớp</a:t>
                      </a:r>
                      <a:r>
                        <a:rPr lang="en-US" sz="1600" dirty="0"/>
                        <a:t> (</a:t>
                      </a:r>
                      <a:r>
                        <a:rPr lang="en-US" sz="1600" dirty="0" err="1"/>
                        <a:t>màng</a:t>
                      </a:r>
                      <a:r>
                        <a:rPr lang="en-US" sz="1600" dirty="0"/>
                        <a:t> </a:t>
                      </a:r>
                      <a:r>
                        <a:rPr lang="en-US" sz="1600" dirty="0" err="1"/>
                        <a:t>bitum</a:t>
                      </a:r>
                      <a:r>
                        <a:rPr lang="en-US" sz="1600" dirty="0"/>
                        <a:t> </a:t>
                      </a:r>
                      <a:r>
                        <a:rPr lang="en-US" sz="1600" dirty="0" err="1"/>
                        <a:t>mặt</a:t>
                      </a:r>
                      <a:r>
                        <a:rPr lang="en-US" sz="1600" dirty="0"/>
                        <a:t> </a:t>
                      </a:r>
                      <a:r>
                        <a:rPr lang="en-US" sz="1600" dirty="0" err="1"/>
                        <a:t>đá</a:t>
                      </a:r>
                      <a:r>
                        <a:rPr lang="en-US" sz="1600" dirty="0"/>
                        <a:t>) </a:t>
                      </a:r>
                    </a:p>
                    <a:p>
                      <a:r>
                        <a:rPr lang="en-US" sz="1600" dirty="0"/>
                        <a:t>0,9-1,1kg/m2 </a:t>
                      </a:r>
                      <a:r>
                        <a:rPr lang="en-US" sz="1600" dirty="0" err="1"/>
                        <a:t>cho</a:t>
                      </a:r>
                      <a:r>
                        <a:rPr lang="en-US" sz="1600" dirty="0"/>
                        <a:t> </a:t>
                      </a:r>
                      <a:r>
                        <a:rPr lang="en-US" sz="1600" dirty="0" err="1"/>
                        <a:t>hai</a:t>
                      </a:r>
                      <a:r>
                        <a:rPr lang="en-US" sz="1600" dirty="0"/>
                        <a:t> </a:t>
                      </a:r>
                      <a:r>
                        <a:rPr lang="en-US" sz="1600" dirty="0" err="1"/>
                        <a:t>lớp</a:t>
                      </a:r>
                      <a:r>
                        <a:rPr lang="en-US" sz="1600" dirty="0"/>
                        <a:t> (</a:t>
                      </a:r>
                      <a:r>
                        <a:rPr lang="en-US" sz="1600" dirty="0" err="1"/>
                        <a:t>bề</a:t>
                      </a:r>
                      <a:r>
                        <a:rPr lang="en-US" sz="1600" dirty="0"/>
                        <a:t> </a:t>
                      </a:r>
                      <a:r>
                        <a:rPr lang="en-US" sz="1600" dirty="0" err="1"/>
                        <a:t>mặt</a:t>
                      </a:r>
                      <a:r>
                        <a:rPr lang="en-US" sz="1600" dirty="0"/>
                        <a:t> xi </a:t>
                      </a:r>
                      <a:r>
                        <a:rPr lang="en-US" sz="1600" dirty="0" err="1"/>
                        <a:t>măng</a:t>
                      </a:r>
                      <a:r>
                        <a:rPr lang="en-US" sz="1600" dirty="0"/>
                        <a:t>)</a:t>
                      </a:r>
                    </a:p>
                  </a:txBody>
                  <a:tcPr anchor="ctr"/>
                </a:tc>
                <a:extLst>
                  <a:ext uri="{0D108BD9-81ED-4DB2-BD59-A6C34878D82A}">
                    <a16:rowId xmlns:a16="http://schemas.microsoft.com/office/drawing/2014/main" val="2089567985"/>
                  </a:ext>
                </a:extLst>
              </a:tr>
            </a:tbl>
          </a:graphicData>
        </a:graphic>
      </p:graphicFrame>
    </p:spTree>
    <p:extLst>
      <p:ext uri="{BB962C8B-B14F-4D97-AF65-F5344CB8AC3E}">
        <p14:creationId xmlns:p14="http://schemas.microsoft.com/office/powerpoint/2010/main" val="2128107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2" name="Slide Number Placeholder 11"/>
          <p:cNvSpPr>
            <a:spLocks noGrp="1"/>
          </p:cNvSpPr>
          <p:nvPr>
            <p:ph type="sldNum" sz="quarter" idx="12"/>
          </p:nvPr>
        </p:nvSpPr>
        <p:spPr/>
        <p:txBody>
          <a:bodyPr/>
          <a:lstStyle/>
          <a:p>
            <a:fld id="{0D73C79B-82CF-47D8-A911-EA90D1133969}" type="slidenum">
              <a:rPr lang="en-US" smtClean="0"/>
              <a:t>31</a:t>
            </a:fld>
            <a:endParaRPr lang="en-US"/>
          </a:p>
        </p:txBody>
      </p:sp>
      <p:sp>
        <p:nvSpPr>
          <p:cNvPr id="11" name="AutoShape 2">
            <a:extLst>
              <a:ext uri="{FF2B5EF4-FFF2-40B4-BE49-F238E27FC236}">
                <a16:creationId xmlns:a16="http://schemas.microsoft.com/office/drawing/2014/main" id="{BD0AA74E-F973-00D3-0827-69FA93117481}"/>
              </a:ext>
            </a:extLst>
          </p:cNvPr>
          <p:cNvSpPr>
            <a:spLocks noChangeAspect="1" noChangeArrowheads="1"/>
          </p:cNvSpPr>
          <p:nvPr/>
        </p:nvSpPr>
        <p:spPr bwMode="auto">
          <a:xfrm>
            <a:off x="3906924" y="-348063"/>
            <a:ext cx="4422710" cy="44227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8">
            <a:extLst>
              <a:ext uri="{FF2B5EF4-FFF2-40B4-BE49-F238E27FC236}">
                <a16:creationId xmlns:a16="http://schemas.microsoft.com/office/drawing/2014/main" id="{6E55BA51-067B-6867-B2BE-2F65C63A2E26}"/>
              </a:ext>
            </a:extLst>
          </p:cNvPr>
          <p:cNvSpPr txBox="1"/>
          <p:nvPr/>
        </p:nvSpPr>
        <p:spPr>
          <a:xfrm>
            <a:off x="966641" y="3476689"/>
            <a:ext cx="1949519" cy="1708160"/>
          </a:xfrm>
          <a:prstGeom prst="rect">
            <a:avLst/>
          </a:prstGeom>
          <a:noFill/>
        </p:spPr>
        <p:txBody>
          <a:bodyPr wrap="square" rtlCol="0">
            <a:spAutoFit/>
          </a:bodyPr>
          <a:lstStyle/>
          <a:p>
            <a:endParaRPr lang="en-US" sz="1000" b="1" dirty="0">
              <a:solidFill>
                <a:schemeClr val="tx1"/>
              </a:solidFill>
              <a:latin typeface="+mn-lt"/>
            </a:endParaRPr>
          </a:p>
          <a:p>
            <a:r>
              <a:rPr lang="en-US" sz="1000" dirty="0">
                <a:solidFill>
                  <a:srgbClr val="002060"/>
                </a:solidFill>
                <a:latin typeface="+mn-lt"/>
              </a:rPr>
              <a:t>- V.O.C </a:t>
            </a:r>
            <a:r>
              <a:rPr lang="en-US" sz="1000" dirty="0" err="1">
                <a:solidFill>
                  <a:srgbClr val="002060"/>
                </a:solidFill>
                <a:latin typeface="+mn-lt"/>
              </a:rPr>
              <a:t>là</a:t>
            </a:r>
            <a:r>
              <a:rPr lang="en-US" sz="1000" dirty="0">
                <a:solidFill>
                  <a:srgbClr val="002060"/>
                </a:solidFill>
                <a:latin typeface="+mn-lt"/>
              </a:rPr>
              <a:t> </a:t>
            </a:r>
            <a:r>
              <a:rPr lang="en-US" sz="1000" dirty="0" err="1">
                <a:solidFill>
                  <a:srgbClr val="002060"/>
                </a:solidFill>
                <a:latin typeface="+mn-lt"/>
              </a:rPr>
              <a:t>hợp</a:t>
            </a:r>
            <a:r>
              <a:rPr lang="en-US" sz="1000" dirty="0">
                <a:solidFill>
                  <a:srgbClr val="002060"/>
                </a:solidFill>
                <a:latin typeface="+mn-lt"/>
              </a:rPr>
              <a:t> </a:t>
            </a:r>
            <a:r>
              <a:rPr lang="en-US" sz="1000" dirty="0" err="1">
                <a:solidFill>
                  <a:srgbClr val="002060"/>
                </a:solidFill>
                <a:latin typeface="+mn-lt"/>
              </a:rPr>
              <a:t>chất</a:t>
            </a:r>
            <a:r>
              <a:rPr lang="en-US" sz="1000" dirty="0">
                <a:solidFill>
                  <a:srgbClr val="002060"/>
                </a:solidFill>
                <a:latin typeface="+mn-lt"/>
              </a:rPr>
              <a:t> </a:t>
            </a:r>
            <a:r>
              <a:rPr lang="en-US" sz="1000" dirty="0" err="1">
                <a:solidFill>
                  <a:srgbClr val="002060"/>
                </a:solidFill>
                <a:latin typeface="+mn-lt"/>
              </a:rPr>
              <a:t>hóa</a:t>
            </a:r>
            <a:r>
              <a:rPr lang="en-US" sz="1000" dirty="0">
                <a:solidFill>
                  <a:srgbClr val="002060"/>
                </a:solidFill>
                <a:latin typeface="+mn-lt"/>
              </a:rPr>
              <a:t> </a:t>
            </a:r>
            <a:r>
              <a:rPr lang="en-US" sz="1000" dirty="0" err="1">
                <a:solidFill>
                  <a:srgbClr val="002060"/>
                </a:solidFill>
                <a:latin typeface="+mn-lt"/>
              </a:rPr>
              <a:t>học</a:t>
            </a:r>
            <a:r>
              <a:rPr lang="en-US" sz="1000" dirty="0">
                <a:solidFill>
                  <a:srgbClr val="002060"/>
                </a:solidFill>
                <a:latin typeface="+mn-lt"/>
              </a:rPr>
              <a:t> </a:t>
            </a:r>
            <a:r>
              <a:rPr lang="en-US" sz="1000" dirty="0" err="1">
                <a:solidFill>
                  <a:srgbClr val="002060"/>
                </a:solidFill>
                <a:latin typeface="+mn-lt"/>
              </a:rPr>
              <a:t>hữu</a:t>
            </a:r>
            <a:r>
              <a:rPr lang="en-US" sz="1000" dirty="0">
                <a:solidFill>
                  <a:srgbClr val="002060"/>
                </a:solidFill>
                <a:latin typeface="+mn-lt"/>
              </a:rPr>
              <a:t> </a:t>
            </a:r>
            <a:r>
              <a:rPr lang="en-US" sz="1000" dirty="0" err="1">
                <a:solidFill>
                  <a:srgbClr val="002060"/>
                </a:solidFill>
                <a:latin typeface="+mn-lt"/>
              </a:rPr>
              <a:t>cơ</a:t>
            </a:r>
            <a:r>
              <a:rPr lang="en-US" sz="1000" dirty="0">
                <a:solidFill>
                  <a:srgbClr val="002060"/>
                </a:solidFill>
                <a:latin typeface="+mn-lt"/>
              </a:rPr>
              <a:t> </a:t>
            </a:r>
            <a:r>
              <a:rPr lang="en-US" sz="1000" dirty="0" err="1">
                <a:solidFill>
                  <a:srgbClr val="002060"/>
                </a:solidFill>
                <a:latin typeface="+mn-lt"/>
              </a:rPr>
              <a:t>có</a:t>
            </a:r>
            <a:r>
              <a:rPr lang="en-US" sz="1000" dirty="0">
                <a:solidFill>
                  <a:srgbClr val="002060"/>
                </a:solidFill>
                <a:latin typeface="+mn-lt"/>
              </a:rPr>
              <a:t> </a:t>
            </a:r>
            <a:r>
              <a:rPr lang="en-US" sz="1000" dirty="0" err="1">
                <a:solidFill>
                  <a:srgbClr val="002060"/>
                </a:solidFill>
                <a:latin typeface="+mn-lt"/>
              </a:rPr>
              <a:t>tính</a:t>
            </a:r>
            <a:r>
              <a:rPr lang="en-US" sz="1000" dirty="0">
                <a:solidFill>
                  <a:srgbClr val="002060"/>
                </a:solidFill>
                <a:latin typeface="+mn-lt"/>
              </a:rPr>
              <a:t> </a:t>
            </a:r>
            <a:r>
              <a:rPr lang="en-US" sz="1000" dirty="0" err="1">
                <a:solidFill>
                  <a:srgbClr val="002060"/>
                </a:solidFill>
                <a:latin typeface="+mn-lt"/>
              </a:rPr>
              <a:t>chất</a:t>
            </a:r>
            <a:r>
              <a:rPr lang="en-US" sz="1000" dirty="0">
                <a:solidFill>
                  <a:srgbClr val="002060"/>
                </a:solidFill>
                <a:latin typeface="+mn-lt"/>
              </a:rPr>
              <a:t> bay </a:t>
            </a:r>
            <a:r>
              <a:rPr lang="en-US" sz="1000" dirty="0" err="1">
                <a:solidFill>
                  <a:srgbClr val="002060"/>
                </a:solidFill>
                <a:latin typeface="+mn-lt"/>
              </a:rPr>
              <a:t>hơi</a:t>
            </a:r>
            <a:r>
              <a:rPr lang="en-US" sz="1000" dirty="0">
                <a:solidFill>
                  <a:srgbClr val="002060"/>
                </a:solidFill>
                <a:latin typeface="+mn-lt"/>
              </a:rPr>
              <a:t> </a:t>
            </a:r>
            <a:r>
              <a:rPr lang="en-US" sz="1000" dirty="0" err="1">
                <a:solidFill>
                  <a:srgbClr val="002060"/>
                </a:solidFill>
                <a:latin typeface="+mn-lt"/>
              </a:rPr>
              <a:t>tự</a:t>
            </a:r>
            <a:r>
              <a:rPr lang="en-US" sz="1000" dirty="0">
                <a:solidFill>
                  <a:srgbClr val="002060"/>
                </a:solidFill>
                <a:latin typeface="+mn-lt"/>
              </a:rPr>
              <a:t> </a:t>
            </a:r>
            <a:r>
              <a:rPr lang="en-US" sz="1000" dirty="0" err="1">
                <a:solidFill>
                  <a:srgbClr val="002060"/>
                </a:solidFill>
                <a:latin typeface="+mn-lt"/>
              </a:rPr>
              <a:t>nhiên</a:t>
            </a:r>
            <a:r>
              <a:rPr lang="en-US" sz="1000" dirty="0">
                <a:solidFill>
                  <a:srgbClr val="002060"/>
                </a:solidFill>
                <a:latin typeface="+mn-lt"/>
              </a:rPr>
              <a:t> </a:t>
            </a:r>
            <a:r>
              <a:rPr lang="en-US" sz="1000" dirty="0" err="1">
                <a:solidFill>
                  <a:srgbClr val="002060"/>
                </a:solidFill>
                <a:latin typeface="+mn-lt"/>
              </a:rPr>
              <a:t>trong</a:t>
            </a:r>
            <a:r>
              <a:rPr lang="en-US" sz="1000" dirty="0">
                <a:solidFill>
                  <a:srgbClr val="002060"/>
                </a:solidFill>
                <a:latin typeface="+mn-lt"/>
              </a:rPr>
              <a:t> </a:t>
            </a:r>
            <a:r>
              <a:rPr lang="en-US" sz="1000" dirty="0" err="1">
                <a:solidFill>
                  <a:srgbClr val="002060"/>
                </a:solidFill>
                <a:latin typeface="+mn-lt"/>
              </a:rPr>
              <a:t>điều</a:t>
            </a:r>
            <a:r>
              <a:rPr lang="en-US" sz="1000" dirty="0">
                <a:solidFill>
                  <a:srgbClr val="002060"/>
                </a:solidFill>
                <a:latin typeface="+mn-lt"/>
              </a:rPr>
              <a:t> </a:t>
            </a:r>
            <a:r>
              <a:rPr lang="en-US" sz="1000" dirty="0" err="1">
                <a:solidFill>
                  <a:srgbClr val="002060"/>
                </a:solidFill>
                <a:latin typeface="+mn-lt"/>
              </a:rPr>
              <a:t>kiện</a:t>
            </a:r>
            <a:r>
              <a:rPr lang="en-US" sz="1000" dirty="0">
                <a:solidFill>
                  <a:srgbClr val="002060"/>
                </a:solidFill>
                <a:latin typeface="+mn-lt"/>
              </a:rPr>
              <a:t> </a:t>
            </a:r>
            <a:r>
              <a:rPr lang="en-US" sz="1000" dirty="0" err="1">
                <a:solidFill>
                  <a:srgbClr val="002060"/>
                </a:solidFill>
                <a:latin typeface="+mn-lt"/>
              </a:rPr>
              <a:t>nhiệt</a:t>
            </a:r>
            <a:r>
              <a:rPr lang="en-US" sz="1000" dirty="0">
                <a:solidFill>
                  <a:srgbClr val="002060"/>
                </a:solidFill>
                <a:latin typeface="+mn-lt"/>
              </a:rPr>
              <a:t> </a:t>
            </a:r>
            <a:r>
              <a:rPr lang="en-US" sz="1000" dirty="0" err="1">
                <a:solidFill>
                  <a:srgbClr val="002060"/>
                </a:solidFill>
                <a:latin typeface="+mn-lt"/>
              </a:rPr>
              <a:t>độ</a:t>
            </a:r>
            <a:r>
              <a:rPr lang="en-US" sz="1000" dirty="0">
                <a:solidFill>
                  <a:srgbClr val="002060"/>
                </a:solidFill>
                <a:latin typeface="+mn-lt"/>
              </a:rPr>
              <a:t> </a:t>
            </a:r>
            <a:r>
              <a:rPr lang="en-US" sz="1000" dirty="0" err="1">
                <a:solidFill>
                  <a:srgbClr val="002060"/>
                </a:solidFill>
                <a:latin typeface="+mn-lt"/>
              </a:rPr>
              <a:t>và</a:t>
            </a:r>
            <a:r>
              <a:rPr lang="en-US" sz="1000" dirty="0">
                <a:solidFill>
                  <a:srgbClr val="002060"/>
                </a:solidFill>
                <a:latin typeface="+mn-lt"/>
              </a:rPr>
              <a:t> </a:t>
            </a:r>
            <a:r>
              <a:rPr lang="en-US" sz="1000" dirty="0" err="1">
                <a:solidFill>
                  <a:srgbClr val="002060"/>
                </a:solidFill>
                <a:latin typeface="+mn-lt"/>
              </a:rPr>
              <a:t>áp</a:t>
            </a:r>
            <a:r>
              <a:rPr lang="en-US" sz="1000" dirty="0">
                <a:solidFill>
                  <a:srgbClr val="002060"/>
                </a:solidFill>
                <a:latin typeface="+mn-lt"/>
              </a:rPr>
              <a:t> </a:t>
            </a:r>
            <a:r>
              <a:rPr lang="en-US" sz="1000" dirty="0" err="1">
                <a:solidFill>
                  <a:srgbClr val="002060"/>
                </a:solidFill>
                <a:latin typeface="+mn-lt"/>
              </a:rPr>
              <a:t>suất</a:t>
            </a:r>
            <a:r>
              <a:rPr lang="en-US" sz="1000" dirty="0">
                <a:solidFill>
                  <a:srgbClr val="002060"/>
                </a:solidFill>
                <a:latin typeface="+mn-lt"/>
              </a:rPr>
              <a:t> </a:t>
            </a:r>
            <a:r>
              <a:rPr lang="en-US" sz="1000" dirty="0" err="1">
                <a:solidFill>
                  <a:srgbClr val="002060"/>
                </a:solidFill>
                <a:latin typeface="+mn-lt"/>
              </a:rPr>
              <a:t>thông</a:t>
            </a:r>
            <a:r>
              <a:rPr lang="en-US" sz="1000" dirty="0">
                <a:solidFill>
                  <a:srgbClr val="002060"/>
                </a:solidFill>
                <a:latin typeface="+mn-lt"/>
              </a:rPr>
              <a:t> </a:t>
            </a:r>
            <a:r>
              <a:rPr lang="en-US" sz="1000" dirty="0" err="1">
                <a:solidFill>
                  <a:srgbClr val="002060"/>
                </a:solidFill>
                <a:latin typeface="+mn-lt"/>
              </a:rPr>
              <a:t>thường</a:t>
            </a:r>
            <a:r>
              <a:rPr lang="en-US" sz="1000" dirty="0">
                <a:solidFill>
                  <a:srgbClr val="002060"/>
                </a:solidFill>
                <a:latin typeface="+mn-lt"/>
              </a:rPr>
              <a:t> </a:t>
            </a:r>
            <a:r>
              <a:rPr lang="en-US" sz="1000" dirty="0" err="1">
                <a:solidFill>
                  <a:srgbClr val="002060"/>
                </a:solidFill>
                <a:latin typeface="+mn-lt"/>
              </a:rPr>
              <a:t>của</a:t>
            </a:r>
            <a:r>
              <a:rPr lang="en-US" sz="1000" dirty="0">
                <a:solidFill>
                  <a:srgbClr val="002060"/>
                </a:solidFill>
                <a:latin typeface="+mn-lt"/>
              </a:rPr>
              <a:t> </a:t>
            </a:r>
            <a:r>
              <a:rPr lang="en-US" sz="1000" dirty="0" err="1">
                <a:solidFill>
                  <a:srgbClr val="002060"/>
                </a:solidFill>
                <a:latin typeface="+mn-lt"/>
              </a:rPr>
              <a:t>môi</a:t>
            </a:r>
            <a:r>
              <a:rPr lang="en-US" sz="1000" dirty="0">
                <a:solidFill>
                  <a:srgbClr val="002060"/>
                </a:solidFill>
                <a:latin typeface="+mn-lt"/>
              </a:rPr>
              <a:t> </a:t>
            </a:r>
            <a:r>
              <a:rPr lang="en-US" sz="1000" dirty="0" err="1">
                <a:solidFill>
                  <a:srgbClr val="002060"/>
                </a:solidFill>
                <a:latin typeface="+mn-lt"/>
              </a:rPr>
              <a:t>trường</a:t>
            </a:r>
            <a:r>
              <a:rPr lang="en-US" sz="1000" dirty="0">
                <a:solidFill>
                  <a:srgbClr val="002060"/>
                </a:solidFill>
                <a:latin typeface="+mn-lt"/>
              </a:rPr>
              <a:t>. </a:t>
            </a:r>
          </a:p>
          <a:p>
            <a:pPr>
              <a:spcBef>
                <a:spcPts val="600"/>
              </a:spcBef>
            </a:pPr>
            <a:r>
              <a:rPr lang="en-US" sz="1000" dirty="0">
                <a:solidFill>
                  <a:srgbClr val="002060"/>
                </a:solidFill>
                <a:latin typeface="+mn-lt"/>
              </a:rPr>
              <a:t>- LOW V.O.C (≤ 150g/L) </a:t>
            </a:r>
            <a:r>
              <a:rPr lang="en-US" sz="1000" dirty="0" err="1">
                <a:solidFill>
                  <a:srgbClr val="002060"/>
                </a:solidFill>
                <a:latin typeface="+mn-lt"/>
              </a:rPr>
              <a:t>được</a:t>
            </a:r>
            <a:r>
              <a:rPr lang="en-US" sz="1000" dirty="0">
                <a:solidFill>
                  <a:srgbClr val="002060"/>
                </a:solidFill>
                <a:latin typeface="+mn-lt"/>
              </a:rPr>
              <a:t> </a:t>
            </a:r>
            <a:r>
              <a:rPr lang="en-US" sz="1000" dirty="0" err="1">
                <a:solidFill>
                  <a:srgbClr val="002060"/>
                </a:solidFill>
                <a:latin typeface="+mn-lt"/>
              </a:rPr>
              <a:t>chứng</a:t>
            </a:r>
            <a:r>
              <a:rPr lang="en-US" sz="1000" dirty="0">
                <a:solidFill>
                  <a:srgbClr val="002060"/>
                </a:solidFill>
                <a:latin typeface="+mn-lt"/>
              </a:rPr>
              <a:t> </a:t>
            </a:r>
            <a:r>
              <a:rPr lang="en-US" sz="1000" dirty="0" err="1">
                <a:solidFill>
                  <a:srgbClr val="002060"/>
                </a:solidFill>
                <a:latin typeface="+mn-lt"/>
              </a:rPr>
              <a:t>nhận</a:t>
            </a:r>
            <a:r>
              <a:rPr lang="en-US" sz="1000" dirty="0">
                <a:solidFill>
                  <a:srgbClr val="002060"/>
                </a:solidFill>
                <a:latin typeface="+mn-lt"/>
              </a:rPr>
              <a:t> </a:t>
            </a:r>
            <a:r>
              <a:rPr lang="en-US" sz="1000" dirty="0" err="1">
                <a:solidFill>
                  <a:srgbClr val="002060"/>
                </a:solidFill>
                <a:latin typeface="+mn-lt"/>
              </a:rPr>
              <a:t>theo</a:t>
            </a:r>
            <a:r>
              <a:rPr lang="en-US" sz="1000" dirty="0">
                <a:solidFill>
                  <a:srgbClr val="002060"/>
                </a:solidFill>
                <a:latin typeface="+mn-lt"/>
              </a:rPr>
              <a:t> </a:t>
            </a:r>
            <a:r>
              <a:rPr lang="en-US" sz="1000" dirty="0" err="1">
                <a:solidFill>
                  <a:srgbClr val="002060"/>
                </a:solidFill>
                <a:latin typeface="+mn-lt"/>
              </a:rPr>
              <a:t>tiêu</a:t>
            </a:r>
            <a:r>
              <a:rPr lang="en-US" sz="1000" dirty="0">
                <a:solidFill>
                  <a:srgbClr val="002060"/>
                </a:solidFill>
                <a:latin typeface="+mn-lt"/>
              </a:rPr>
              <a:t> </a:t>
            </a:r>
            <a:r>
              <a:rPr lang="en-US" sz="1000" dirty="0" err="1">
                <a:solidFill>
                  <a:srgbClr val="002060"/>
                </a:solidFill>
                <a:latin typeface="+mn-lt"/>
              </a:rPr>
              <a:t>chuẩn</a:t>
            </a:r>
            <a:r>
              <a:rPr lang="en-US" sz="1000" dirty="0">
                <a:solidFill>
                  <a:srgbClr val="002060"/>
                </a:solidFill>
                <a:latin typeface="+mn-lt"/>
              </a:rPr>
              <a:t> Standardization EN 16516 </a:t>
            </a:r>
            <a:r>
              <a:rPr lang="en-US" sz="1000" dirty="0" err="1">
                <a:solidFill>
                  <a:srgbClr val="002060"/>
                </a:solidFill>
                <a:latin typeface="+mn-lt"/>
              </a:rPr>
              <a:t>của</a:t>
            </a:r>
            <a:r>
              <a:rPr lang="en-US" sz="1000" dirty="0">
                <a:solidFill>
                  <a:srgbClr val="002060"/>
                </a:solidFill>
                <a:latin typeface="+mn-lt"/>
              </a:rPr>
              <a:t> </a:t>
            </a:r>
            <a:r>
              <a:rPr lang="en-US" sz="1000" dirty="0" err="1">
                <a:solidFill>
                  <a:srgbClr val="002060"/>
                </a:solidFill>
                <a:latin typeface="+mn-lt"/>
              </a:rPr>
              <a:t>Châu</a:t>
            </a:r>
            <a:r>
              <a:rPr lang="en-US" sz="1000" dirty="0">
                <a:solidFill>
                  <a:srgbClr val="002060"/>
                </a:solidFill>
                <a:latin typeface="+mn-lt"/>
              </a:rPr>
              <a:t> </a:t>
            </a:r>
            <a:r>
              <a:rPr lang="en-US" sz="1000" dirty="0" err="1">
                <a:solidFill>
                  <a:srgbClr val="002060"/>
                </a:solidFill>
                <a:latin typeface="+mn-lt"/>
              </a:rPr>
              <a:t>Âu</a:t>
            </a:r>
            <a:r>
              <a:rPr lang="en-US" sz="1000" dirty="0">
                <a:solidFill>
                  <a:srgbClr val="002060"/>
                </a:solidFill>
                <a:latin typeface="+mn-lt"/>
              </a:rPr>
              <a:t>.</a:t>
            </a:r>
          </a:p>
        </p:txBody>
      </p:sp>
      <p:pic>
        <p:nvPicPr>
          <p:cNvPr id="3" name="Picture 19">
            <a:extLst>
              <a:ext uri="{FF2B5EF4-FFF2-40B4-BE49-F238E27FC236}">
                <a16:creationId xmlns:a16="http://schemas.microsoft.com/office/drawing/2014/main" id="{C9D43713-6337-B720-B91E-84A8EC27AFC4}"/>
              </a:ext>
            </a:extLst>
          </p:cNvPr>
          <p:cNvPicPr>
            <a:picLocks noChangeAspect="1"/>
          </p:cNvPicPr>
          <p:nvPr/>
        </p:nvPicPr>
        <p:blipFill>
          <a:blip r:embed="rId3"/>
          <a:stretch>
            <a:fillRect/>
          </a:stretch>
        </p:blipFill>
        <p:spPr>
          <a:xfrm>
            <a:off x="896109" y="1241681"/>
            <a:ext cx="1949519" cy="2141595"/>
          </a:xfrm>
          <a:prstGeom prst="rect">
            <a:avLst/>
          </a:prstGeom>
          <a:ln>
            <a:noFill/>
          </a:ln>
          <a:effectLst/>
          <a:scene3d>
            <a:camera prst="orthographicFront">
              <a:rot lat="0" lon="0" rev="0"/>
            </a:camera>
            <a:lightRig rig="contrasting" dir="t">
              <a:rot lat="0" lon="0" rev="7800000"/>
            </a:lightRig>
          </a:scene3d>
          <a:sp3d>
            <a:bevelT w="139700" h="139700"/>
          </a:sp3d>
        </p:spPr>
      </p:pic>
      <p:pic>
        <p:nvPicPr>
          <p:cNvPr id="5" name="Picture 21">
            <a:extLst>
              <a:ext uri="{FF2B5EF4-FFF2-40B4-BE49-F238E27FC236}">
                <a16:creationId xmlns:a16="http://schemas.microsoft.com/office/drawing/2014/main" id="{71EB00E2-FB21-C4C5-126D-5A997D74394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030" t="14420" r="9610" b="14595"/>
          <a:stretch/>
        </p:blipFill>
        <p:spPr>
          <a:xfrm>
            <a:off x="7310151" y="858359"/>
            <a:ext cx="1713470" cy="1595776"/>
          </a:xfrm>
          <a:prstGeom prst="rect">
            <a:avLst/>
          </a:prstGeom>
        </p:spPr>
      </p:pic>
      <p:sp>
        <p:nvSpPr>
          <p:cNvPr id="7" name="TextBox 23">
            <a:extLst>
              <a:ext uri="{FF2B5EF4-FFF2-40B4-BE49-F238E27FC236}">
                <a16:creationId xmlns:a16="http://schemas.microsoft.com/office/drawing/2014/main" id="{A84EAB1B-1069-3EDD-E4C5-09010F4F91C1}"/>
              </a:ext>
            </a:extLst>
          </p:cNvPr>
          <p:cNvSpPr txBox="1"/>
          <p:nvPr/>
        </p:nvSpPr>
        <p:spPr>
          <a:xfrm>
            <a:off x="7481900" y="2568441"/>
            <a:ext cx="1427322" cy="246221"/>
          </a:xfrm>
          <a:prstGeom prst="rect">
            <a:avLst/>
          </a:prstGeom>
          <a:noFill/>
        </p:spPr>
        <p:txBody>
          <a:bodyPr wrap="square" rtlCol="0">
            <a:spAutoFit/>
          </a:bodyPr>
          <a:lstStyle/>
          <a:p>
            <a:pPr algn="ctr"/>
            <a:r>
              <a:rPr lang="en-US" sz="1000" b="1" dirty="0"/>
              <a:t>SRI = 111</a:t>
            </a:r>
          </a:p>
        </p:txBody>
      </p:sp>
      <p:pic>
        <p:nvPicPr>
          <p:cNvPr id="8" name="Picture 24">
            <a:extLst>
              <a:ext uri="{FF2B5EF4-FFF2-40B4-BE49-F238E27FC236}">
                <a16:creationId xmlns:a16="http://schemas.microsoft.com/office/drawing/2014/main" id="{BEAD11DB-8EB1-6710-FA70-195CA253DB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5546" y="2999181"/>
            <a:ext cx="5958254" cy="3081312"/>
          </a:xfrm>
          <a:prstGeom prst="rect">
            <a:avLst/>
          </a:prstGeom>
        </p:spPr>
      </p:pic>
      <p:sp>
        <p:nvSpPr>
          <p:cNvPr id="9" name="TextBox 25">
            <a:extLst>
              <a:ext uri="{FF2B5EF4-FFF2-40B4-BE49-F238E27FC236}">
                <a16:creationId xmlns:a16="http://schemas.microsoft.com/office/drawing/2014/main" id="{7C06C5B7-E17D-E8D2-07F4-11447C5AF0B6}"/>
              </a:ext>
            </a:extLst>
          </p:cNvPr>
          <p:cNvSpPr txBox="1"/>
          <p:nvPr/>
        </p:nvSpPr>
        <p:spPr>
          <a:xfrm>
            <a:off x="2942453" y="3404286"/>
            <a:ext cx="2333881" cy="1785104"/>
          </a:xfrm>
          <a:prstGeom prst="rect">
            <a:avLst/>
          </a:prstGeom>
          <a:noFill/>
        </p:spPr>
        <p:txBody>
          <a:bodyPr wrap="square" rtlCol="0">
            <a:spAutoFit/>
          </a:bodyPr>
          <a:lstStyle/>
          <a:p>
            <a:endParaRPr lang="en-US" sz="1000" b="1" dirty="0">
              <a:solidFill>
                <a:srgbClr val="002060"/>
              </a:solidFill>
              <a:latin typeface="+mn-lt"/>
            </a:endParaRPr>
          </a:p>
          <a:p>
            <a:r>
              <a:rPr lang="en-US" sz="1000" b="1" dirty="0">
                <a:solidFill>
                  <a:srgbClr val="002060"/>
                </a:solidFill>
                <a:latin typeface="+mn-lt"/>
              </a:rPr>
              <a:t>- </a:t>
            </a:r>
            <a:r>
              <a:rPr lang="vi-VN" sz="1000" dirty="0">
                <a:solidFill>
                  <a:srgbClr val="002060"/>
                </a:solidFill>
                <a:latin typeface="+mn-lt"/>
              </a:rPr>
              <a:t>Giấy chứng nhận thân thiện với môi trường ECO là một chỉ dẫn về các sản phẩm được ECOmark® phê duyệt cho các sản phẩm được kiểm soát và chứng nhận được sản xuất mà không sử dụng bất kỳ đầu vào hóa học, phụ gia hoặc phương pháp nào có hại cho con người và hệ sinh thái ở tất cả các giai đoạn của sản phẩm công nghiệp và nông nghiệp.</a:t>
            </a:r>
            <a:endParaRPr lang="en-US" sz="1000" b="1" dirty="0">
              <a:solidFill>
                <a:srgbClr val="002060"/>
              </a:solidFill>
              <a:latin typeface="+mn-lt"/>
            </a:endParaRPr>
          </a:p>
        </p:txBody>
      </p:sp>
      <p:pic>
        <p:nvPicPr>
          <p:cNvPr id="13" name="Picture 26">
            <a:extLst>
              <a:ext uri="{FF2B5EF4-FFF2-40B4-BE49-F238E27FC236}">
                <a16:creationId xmlns:a16="http://schemas.microsoft.com/office/drawing/2014/main" id="{45F9A2E1-701D-F00C-9ACC-DE935102349D}"/>
              </a:ext>
            </a:extLst>
          </p:cNvPr>
          <p:cNvPicPr>
            <a:picLocks noChangeAspect="1"/>
          </p:cNvPicPr>
          <p:nvPr/>
        </p:nvPicPr>
        <p:blipFill>
          <a:blip r:embed="rId6"/>
          <a:stretch>
            <a:fillRect/>
          </a:stretch>
        </p:blipFill>
        <p:spPr>
          <a:xfrm>
            <a:off x="2849908" y="1217523"/>
            <a:ext cx="2114032" cy="1912024"/>
          </a:xfrm>
          <a:prstGeom prst="rect">
            <a:avLst/>
          </a:prstGeom>
          <a:ln>
            <a:noFill/>
          </a:ln>
          <a:effectLst/>
          <a:scene3d>
            <a:camera prst="orthographicFront">
              <a:rot lat="0" lon="0" rev="0"/>
            </a:camera>
            <a:lightRig rig="contrasting" dir="t">
              <a:rot lat="0" lon="0" rev="7800000"/>
            </a:lightRig>
          </a:scene3d>
          <a:sp3d>
            <a:bevelT w="139700" h="139700"/>
          </a:sp3d>
        </p:spPr>
      </p:pic>
    </p:spTree>
    <p:extLst>
      <p:ext uri="{BB962C8B-B14F-4D97-AF65-F5344CB8AC3E}">
        <p14:creationId xmlns:p14="http://schemas.microsoft.com/office/powerpoint/2010/main" val="213840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9">
                                            <p:txEl>
                                              <p:pRg st="1" end="1"/>
                                            </p:txEl>
                                          </p:spTgt>
                                        </p:tgtEl>
                                        <p:attrNameLst>
                                          <p:attrName>style.visibility</p:attrName>
                                        </p:attrNameLst>
                                      </p:cBhvr>
                                      <p:to>
                                        <p:strVal val="visible"/>
                                      </p:to>
                                    </p:set>
                                    <p:animEffect transition="in" filter="barn(inVertical)">
                                      <p:cBhvr>
                                        <p:cTn id="26" dur="500"/>
                                        <p:tgtEl>
                                          <p:spTgt spid="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barn(inVertical)">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2" name="Slide Number Placeholder 11"/>
          <p:cNvSpPr>
            <a:spLocks noGrp="1"/>
          </p:cNvSpPr>
          <p:nvPr>
            <p:ph type="sldNum" sz="quarter" idx="12"/>
          </p:nvPr>
        </p:nvSpPr>
        <p:spPr/>
        <p:txBody>
          <a:bodyPr/>
          <a:lstStyle/>
          <a:p>
            <a:fld id="{0D73C79B-82CF-47D8-A911-EA90D1133969}" type="slidenum">
              <a:rPr lang="en-US" smtClean="0"/>
              <a:t>32</a:t>
            </a:fld>
            <a:endParaRPr lang="en-US"/>
          </a:p>
        </p:txBody>
      </p:sp>
      <p:sp>
        <p:nvSpPr>
          <p:cNvPr id="11" name="AutoShape 2">
            <a:extLst>
              <a:ext uri="{FF2B5EF4-FFF2-40B4-BE49-F238E27FC236}">
                <a16:creationId xmlns:a16="http://schemas.microsoft.com/office/drawing/2014/main" id="{BD0AA74E-F973-00D3-0827-69FA93117481}"/>
              </a:ext>
            </a:extLst>
          </p:cNvPr>
          <p:cNvSpPr>
            <a:spLocks noChangeAspect="1" noChangeArrowheads="1"/>
          </p:cNvSpPr>
          <p:nvPr/>
        </p:nvSpPr>
        <p:spPr bwMode="auto">
          <a:xfrm>
            <a:off x="5943600" y="-841310"/>
            <a:ext cx="4422710" cy="44227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Hình ảnh 7">
            <a:extLst>
              <a:ext uri="{FF2B5EF4-FFF2-40B4-BE49-F238E27FC236}">
                <a16:creationId xmlns:a16="http://schemas.microsoft.com/office/drawing/2014/main" id="{C907B7D5-9CDC-D1C2-981A-A482FD4142B5}"/>
              </a:ext>
            </a:extLst>
          </p:cNvPr>
          <p:cNvPicPr>
            <a:picLocks noChangeAspect="1"/>
          </p:cNvPicPr>
          <p:nvPr/>
        </p:nvPicPr>
        <p:blipFill>
          <a:blip r:embed="rId3"/>
          <a:stretch>
            <a:fillRect/>
          </a:stretch>
        </p:blipFill>
        <p:spPr>
          <a:xfrm>
            <a:off x="1408670" y="1233038"/>
            <a:ext cx="9653091" cy="4735906"/>
          </a:xfrm>
          <a:prstGeom prst="rect">
            <a:avLst/>
          </a:prstGeom>
        </p:spPr>
      </p:pic>
    </p:spTree>
    <p:extLst>
      <p:ext uri="{BB962C8B-B14F-4D97-AF65-F5344CB8AC3E}">
        <p14:creationId xmlns:p14="http://schemas.microsoft.com/office/powerpoint/2010/main" val="462454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2" name="Slide Number Placeholder 11"/>
          <p:cNvSpPr>
            <a:spLocks noGrp="1"/>
          </p:cNvSpPr>
          <p:nvPr>
            <p:ph type="sldNum" sz="quarter" idx="12"/>
          </p:nvPr>
        </p:nvSpPr>
        <p:spPr/>
        <p:txBody>
          <a:bodyPr/>
          <a:lstStyle/>
          <a:p>
            <a:fld id="{0D73C79B-82CF-47D8-A911-EA90D1133969}" type="slidenum">
              <a:rPr lang="en-US" smtClean="0"/>
              <a:t>33</a:t>
            </a:fld>
            <a:endParaRPr lang="en-US"/>
          </a:p>
        </p:txBody>
      </p:sp>
      <p:sp>
        <p:nvSpPr>
          <p:cNvPr id="11" name="AutoShape 2">
            <a:extLst>
              <a:ext uri="{FF2B5EF4-FFF2-40B4-BE49-F238E27FC236}">
                <a16:creationId xmlns:a16="http://schemas.microsoft.com/office/drawing/2014/main" id="{BD0AA74E-F973-00D3-0827-69FA93117481}"/>
              </a:ext>
            </a:extLst>
          </p:cNvPr>
          <p:cNvSpPr>
            <a:spLocks noChangeAspect="1" noChangeArrowheads="1"/>
          </p:cNvSpPr>
          <p:nvPr/>
        </p:nvSpPr>
        <p:spPr bwMode="auto">
          <a:xfrm>
            <a:off x="5943600" y="-841310"/>
            <a:ext cx="4422710" cy="44227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Hình ảnh 2">
            <a:extLst>
              <a:ext uri="{FF2B5EF4-FFF2-40B4-BE49-F238E27FC236}">
                <a16:creationId xmlns:a16="http://schemas.microsoft.com/office/drawing/2014/main" id="{7D4BF20C-EB1A-B679-ABFE-36A49E97CD5A}"/>
              </a:ext>
            </a:extLst>
          </p:cNvPr>
          <p:cNvPicPr>
            <a:picLocks noChangeAspect="1"/>
          </p:cNvPicPr>
          <p:nvPr/>
        </p:nvPicPr>
        <p:blipFill>
          <a:blip r:embed="rId3"/>
          <a:stretch>
            <a:fillRect/>
          </a:stretch>
        </p:blipFill>
        <p:spPr>
          <a:xfrm>
            <a:off x="1466850" y="1491946"/>
            <a:ext cx="8515350" cy="4352925"/>
          </a:xfrm>
          <a:prstGeom prst="rect">
            <a:avLst/>
          </a:prstGeom>
        </p:spPr>
      </p:pic>
    </p:spTree>
    <p:extLst>
      <p:ext uri="{BB962C8B-B14F-4D97-AF65-F5344CB8AC3E}">
        <p14:creationId xmlns:p14="http://schemas.microsoft.com/office/powerpoint/2010/main" val="194514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2" name="Slide Number Placeholder 11"/>
          <p:cNvSpPr>
            <a:spLocks noGrp="1"/>
          </p:cNvSpPr>
          <p:nvPr>
            <p:ph type="sldNum" sz="quarter" idx="12"/>
          </p:nvPr>
        </p:nvSpPr>
        <p:spPr/>
        <p:txBody>
          <a:bodyPr/>
          <a:lstStyle/>
          <a:p>
            <a:fld id="{0D73C79B-82CF-47D8-A911-EA90D1133969}" type="slidenum">
              <a:rPr lang="en-US" smtClean="0"/>
              <a:t>34</a:t>
            </a:fld>
            <a:endParaRPr lang="en-US"/>
          </a:p>
        </p:txBody>
      </p:sp>
      <p:sp>
        <p:nvSpPr>
          <p:cNvPr id="11" name="AutoShape 2">
            <a:extLst>
              <a:ext uri="{FF2B5EF4-FFF2-40B4-BE49-F238E27FC236}">
                <a16:creationId xmlns:a16="http://schemas.microsoft.com/office/drawing/2014/main" id="{BD0AA74E-F973-00D3-0827-69FA93117481}"/>
              </a:ext>
            </a:extLst>
          </p:cNvPr>
          <p:cNvSpPr>
            <a:spLocks noChangeAspect="1" noChangeArrowheads="1"/>
          </p:cNvSpPr>
          <p:nvPr/>
        </p:nvSpPr>
        <p:spPr bwMode="auto">
          <a:xfrm>
            <a:off x="5943600" y="-841310"/>
            <a:ext cx="4422710" cy="44227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Hình ảnh 3">
            <a:extLst>
              <a:ext uri="{FF2B5EF4-FFF2-40B4-BE49-F238E27FC236}">
                <a16:creationId xmlns:a16="http://schemas.microsoft.com/office/drawing/2014/main" id="{2513707B-4EAB-B9DF-DCC0-E7F1D195C816}"/>
              </a:ext>
            </a:extLst>
          </p:cNvPr>
          <p:cNvPicPr>
            <a:picLocks noChangeAspect="1"/>
          </p:cNvPicPr>
          <p:nvPr/>
        </p:nvPicPr>
        <p:blipFill>
          <a:blip r:embed="rId3"/>
          <a:stretch>
            <a:fillRect/>
          </a:stretch>
        </p:blipFill>
        <p:spPr>
          <a:xfrm>
            <a:off x="1320980" y="1548882"/>
            <a:ext cx="9101314" cy="4160307"/>
          </a:xfrm>
          <a:prstGeom prst="rect">
            <a:avLst/>
          </a:prstGeom>
        </p:spPr>
      </p:pic>
    </p:spTree>
    <p:extLst>
      <p:ext uri="{BB962C8B-B14F-4D97-AF65-F5344CB8AC3E}">
        <p14:creationId xmlns:p14="http://schemas.microsoft.com/office/powerpoint/2010/main" val="1200435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2" name="Slide Number Placeholder 11"/>
          <p:cNvSpPr>
            <a:spLocks noGrp="1"/>
          </p:cNvSpPr>
          <p:nvPr>
            <p:ph type="sldNum" sz="quarter" idx="12"/>
          </p:nvPr>
        </p:nvSpPr>
        <p:spPr/>
        <p:txBody>
          <a:bodyPr/>
          <a:lstStyle/>
          <a:p>
            <a:fld id="{0D73C79B-82CF-47D8-A911-EA90D1133969}" type="slidenum">
              <a:rPr lang="en-US" smtClean="0"/>
              <a:t>35</a:t>
            </a:fld>
            <a:endParaRPr lang="en-US"/>
          </a:p>
        </p:txBody>
      </p:sp>
      <p:sp>
        <p:nvSpPr>
          <p:cNvPr id="11" name="AutoShape 2">
            <a:extLst>
              <a:ext uri="{FF2B5EF4-FFF2-40B4-BE49-F238E27FC236}">
                <a16:creationId xmlns:a16="http://schemas.microsoft.com/office/drawing/2014/main" id="{BD0AA74E-F973-00D3-0827-69FA93117481}"/>
              </a:ext>
            </a:extLst>
          </p:cNvPr>
          <p:cNvSpPr>
            <a:spLocks noChangeAspect="1" noChangeArrowheads="1"/>
          </p:cNvSpPr>
          <p:nvPr/>
        </p:nvSpPr>
        <p:spPr bwMode="auto">
          <a:xfrm>
            <a:off x="5943600" y="-841310"/>
            <a:ext cx="4422710" cy="44227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Hình ảnh 2">
            <a:extLst>
              <a:ext uri="{FF2B5EF4-FFF2-40B4-BE49-F238E27FC236}">
                <a16:creationId xmlns:a16="http://schemas.microsoft.com/office/drawing/2014/main" id="{3F25B3A4-9FC0-E49B-95D4-9F5B183CB9CC}"/>
              </a:ext>
            </a:extLst>
          </p:cNvPr>
          <p:cNvPicPr>
            <a:picLocks noChangeAspect="1"/>
          </p:cNvPicPr>
          <p:nvPr/>
        </p:nvPicPr>
        <p:blipFill>
          <a:blip r:embed="rId3"/>
          <a:stretch>
            <a:fillRect/>
          </a:stretch>
        </p:blipFill>
        <p:spPr>
          <a:xfrm>
            <a:off x="1547004" y="1646221"/>
            <a:ext cx="9097992" cy="3870358"/>
          </a:xfrm>
          <a:prstGeom prst="rect">
            <a:avLst/>
          </a:prstGeom>
        </p:spPr>
      </p:pic>
    </p:spTree>
    <p:extLst>
      <p:ext uri="{BB962C8B-B14F-4D97-AF65-F5344CB8AC3E}">
        <p14:creationId xmlns:p14="http://schemas.microsoft.com/office/powerpoint/2010/main" val="719757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2" name="Slide Number Placeholder 11"/>
          <p:cNvSpPr>
            <a:spLocks noGrp="1"/>
          </p:cNvSpPr>
          <p:nvPr>
            <p:ph type="sldNum" sz="quarter" idx="12"/>
          </p:nvPr>
        </p:nvSpPr>
        <p:spPr/>
        <p:txBody>
          <a:bodyPr/>
          <a:lstStyle/>
          <a:p>
            <a:fld id="{0D73C79B-82CF-47D8-A911-EA90D1133969}" type="slidenum">
              <a:rPr lang="en-US" smtClean="0"/>
              <a:t>36</a:t>
            </a:fld>
            <a:endParaRPr lang="en-US"/>
          </a:p>
        </p:txBody>
      </p:sp>
      <p:sp>
        <p:nvSpPr>
          <p:cNvPr id="11" name="AutoShape 2">
            <a:extLst>
              <a:ext uri="{FF2B5EF4-FFF2-40B4-BE49-F238E27FC236}">
                <a16:creationId xmlns:a16="http://schemas.microsoft.com/office/drawing/2014/main" id="{BD0AA74E-F973-00D3-0827-69FA93117481}"/>
              </a:ext>
            </a:extLst>
          </p:cNvPr>
          <p:cNvSpPr>
            <a:spLocks noChangeAspect="1" noChangeArrowheads="1"/>
          </p:cNvSpPr>
          <p:nvPr/>
        </p:nvSpPr>
        <p:spPr bwMode="auto">
          <a:xfrm>
            <a:off x="5943600" y="-841310"/>
            <a:ext cx="4422710" cy="44227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Parallelogram 4">
            <a:extLst>
              <a:ext uri="{FF2B5EF4-FFF2-40B4-BE49-F238E27FC236}">
                <a16:creationId xmlns:a16="http://schemas.microsoft.com/office/drawing/2014/main" id="{92296188-3883-9B78-EB3B-66640E6A02C7}"/>
              </a:ext>
            </a:extLst>
          </p:cNvPr>
          <p:cNvSpPr/>
          <p:nvPr/>
        </p:nvSpPr>
        <p:spPr>
          <a:xfrm>
            <a:off x="660974" y="1185452"/>
            <a:ext cx="3777742" cy="36918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HÌNH ẢNH THI CÔNG</a:t>
            </a:r>
          </a:p>
        </p:txBody>
      </p:sp>
      <p:pic>
        <p:nvPicPr>
          <p:cNvPr id="5" name="Hình ảnh 4">
            <a:extLst>
              <a:ext uri="{FF2B5EF4-FFF2-40B4-BE49-F238E27FC236}">
                <a16:creationId xmlns:a16="http://schemas.microsoft.com/office/drawing/2014/main" id="{820B2F88-DA5F-4EAB-78CD-6537E0F1E849}"/>
              </a:ext>
            </a:extLst>
          </p:cNvPr>
          <p:cNvPicPr>
            <a:picLocks noChangeAspect="1"/>
          </p:cNvPicPr>
          <p:nvPr/>
        </p:nvPicPr>
        <p:blipFill>
          <a:blip r:embed="rId3"/>
          <a:stretch>
            <a:fillRect/>
          </a:stretch>
        </p:blipFill>
        <p:spPr>
          <a:xfrm>
            <a:off x="540565" y="1899046"/>
            <a:ext cx="5555435" cy="3895264"/>
          </a:xfrm>
          <a:prstGeom prst="rect">
            <a:avLst/>
          </a:prstGeom>
        </p:spPr>
      </p:pic>
      <p:pic>
        <p:nvPicPr>
          <p:cNvPr id="7" name="Hình ảnh 6">
            <a:extLst>
              <a:ext uri="{FF2B5EF4-FFF2-40B4-BE49-F238E27FC236}">
                <a16:creationId xmlns:a16="http://schemas.microsoft.com/office/drawing/2014/main" id="{03BD8C55-185A-CB4E-FE2E-0F0AF9BA05CA}"/>
              </a:ext>
            </a:extLst>
          </p:cNvPr>
          <p:cNvPicPr>
            <a:picLocks noChangeAspect="1"/>
          </p:cNvPicPr>
          <p:nvPr/>
        </p:nvPicPr>
        <p:blipFill>
          <a:blip r:embed="rId4"/>
          <a:stretch>
            <a:fillRect/>
          </a:stretch>
        </p:blipFill>
        <p:spPr>
          <a:xfrm>
            <a:off x="6328916" y="1899045"/>
            <a:ext cx="5488362" cy="3895263"/>
          </a:xfrm>
          <a:prstGeom prst="rect">
            <a:avLst/>
          </a:prstGeom>
        </p:spPr>
      </p:pic>
    </p:spTree>
    <p:extLst>
      <p:ext uri="{BB962C8B-B14F-4D97-AF65-F5344CB8AC3E}">
        <p14:creationId xmlns:p14="http://schemas.microsoft.com/office/powerpoint/2010/main" val="1063782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2" name="Slide Number Placeholder 11"/>
          <p:cNvSpPr>
            <a:spLocks noGrp="1"/>
          </p:cNvSpPr>
          <p:nvPr>
            <p:ph type="sldNum" sz="quarter" idx="12"/>
          </p:nvPr>
        </p:nvSpPr>
        <p:spPr/>
        <p:txBody>
          <a:bodyPr/>
          <a:lstStyle/>
          <a:p>
            <a:fld id="{0D73C79B-82CF-47D8-A911-EA90D1133969}" type="slidenum">
              <a:rPr lang="en-US" smtClean="0"/>
              <a:t>37</a:t>
            </a:fld>
            <a:endParaRPr lang="en-US"/>
          </a:p>
        </p:txBody>
      </p:sp>
      <p:sp>
        <p:nvSpPr>
          <p:cNvPr id="11" name="AutoShape 2">
            <a:extLst>
              <a:ext uri="{FF2B5EF4-FFF2-40B4-BE49-F238E27FC236}">
                <a16:creationId xmlns:a16="http://schemas.microsoft.com/office/drawing/2014/main" id="{BD0AA74E-F973-00D3-0827-69FA93117481}"/>
              </a:ext>
            </a:extLst>
          </p:cNvPr>
          <p:cNvSpPr>
            <a:spLocks noChangeAspect="1" noChangeArrowheads="1"/>
          </p:cNvSpPr>
          <p:nvPr/>
        </p:nvSpPr>
        <p:spPr bwMode="auto">
          <a:xfrm>
            <a:off x="5943600" y="-841310"/>
            <a:ext cx="4422710" cy="44227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Hình ảnh 2">
            <a:extLst>
              <a:ext uri="{FF2B5EF4-FFF2-40B4-BE49-F238E27FC236}">
                <a16:creationId xmlns:a16="http://schemas.microsoft.com/office/drawing/2014/main" id="{C89F0076-AB0F-B630-C4E5-F4B06973D321}"/>
              </a:ext>
            </a:extLst>
          </p:cNvPr>
          <p:cNvPicPr>
            <a:picLocks noChangeAspect="1"/>
          </p:cNvPicPr>
          <p:nvPr/>
        </p:nvPicPr>
        <p:blipFill>
          <a:blip r:embed="rId3"/>
          <a:stretch>
            <a:fillRect/>
          </a:stretch>
        </p:blipFill>
        <p:spPr>
          <a:xfrm>
            <a:off x="660974" y="1909587"/>
            <a:ext cx="5684287" cy="3637073"/>
          </a:xfrm>
          <a:prstGeom prst="rect">
            <a:avLst/>
          </a:prstGeom>
        </p:spPr>
      </p:pic>
      <p:sp>
        <p:nvSpPr>
          <p:cNvPr id="4" name="Parallelogram 4">
            <a:extLst>
              <a:ext uri="{FF2B5EF4-FFF2-40B4-BE49-F238E27FC236}">
                <a16:creationId xmlns:a16="http://schemas.microsoft.com/office/drawing/2014/main" id="{0F55DA8E-D213-AC9B-E88D-4AF9011C9D19}"/>
              </a:ext>
            </a:extLst>
          </p:cNvPr>
          <p:cNvSpPr/>
          <p:nvPr/>
        </p:nvSpPr>
        <p:spPr>
          <a:xfrm>
            <a:off x="660974" y="1185452"/>
            <a:ext cx="3777742" cy="36918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HÌNH ẢNH THI CÔNG</a:t>
            </a:r>
          </a:p>
        </p:txBody>
      </p:sp>
      <p:pic>
        <p:nvPicPr>
          <p:cNvPr id="6" name="Hình ảnh 5">
            <a:extLst>
              <a:ext uri="{FF2B5EF4-FFF2-40B4-BE49-F238E27FC236}">
                <a16:creationId xmlns:a16="http://schemas.microsoft.com/office/drawing/2014/main" id="{CCE8E740-1FC1-DBBA-BDA0-2835EF0B9115}"/>
              </a:ext>
            </a:extLst>
          </p:cNvPr>
          <p:cNvPicPr>
            <a:picLocks noChangeAspect="1"/>
          </p:cNvPicPr>
          <p:nvPr/>
        </p:nvPicPr>
        <p:blipFill>
          <a:blip r:embed="rId4"/>
          <a:stretch>
            <a:fillRect/>
          </a:stretch>
        </p:blipFill>
        <p:spPr>
          <a:xfrm>
            <a:off x="6475351" y="1909587"/>
            <a:ext cx="5395843" cy="3624702"/>
          </a:xfrm>
          <a:prstGeom prst="rect">
            <a:avLst/>
          </a:prstGeom>
        </p:spPr>
      </p:pic>
    </p:spTree>
    <p:extLst>
      <p:ext uri="{BB962C8B-B14F-4D97-AF65-F5344CB8AC3E}">
        <p14:creationId xmlns:p14="http://schemas.microsoft.com/office/powerpoint/2010/main" val="833553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2" name="Slide Number Placeholder 11"/>
          <p:cNvSpPr>
            <a:spLocks noGrp="1"/>
          </p:cNvSpPr>
          <p:nvPr>
            <p:ph type="sldNum" sz="quarter" idx="12"/>
          </p:nvPr>
        </p:nvSpPr>
        <p:spPr/>
        <p:txBody>
          <a:bodyPr/>
          <a:lstStyle/>
          <a:p>
            <a:fld id="{0D73C79B-82CF-47D8-A911-EA90D1133969}" type="slidenum">
              <a:rPr lang="en-US" smtClean="0"/>
              <a:t>38</a:t>
            </a:fld>
            <a:endParaRPr lang="en-US"/>
          </a:p>
        </p:txBody>
      </p:sp>
      <p:sp>
        <p:nvSpPr>
          <p:cNvPr id="11" name="AutoShape 2">
            <a:extLst>
              <a:ext uri="{FF2B5EF4-FFF2-40B4-BE49-F238E27FC236}">
                <a16:creationId xmlns:a16="http://schemas.microsoft.com/office/drawing/2014/main" id="{BD0AA74E-F973-00D3-0827-69FA93117481}"/>
              </a:ext>
            </a:extLst>
          </p:cNvPr>
          <p:cNvSpPr>
            <a:spLocks noChangeAspect="1" noChangeArrowheads="1"/>
          </p:cNvSpPr>
          <p:nvPr/>
        </p:nvSpPr>
        <p:spPr bwMode="auto">
          <a:xfrm>
            <a:off x="5943600" y="-841310"/>
            <a:ext cx="4422710" cy="44227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Parallelogram 4">
            <a:extLst>
              <a:ext uri="{FF2B5EF4-FFF2-40B4-BE49-F238E27FC236}">
                <a16:creationId xmlns:a16="http://schemas.microsoft.com/office/drawing/2014/main" id="{0F55DA8E-D213-AC9B-E88D-4AF9011C9D19}"/>
              </a:ext>
            </a:extLst>
          </p:cNvPr>
          <p:cNvSpPr/>
          <p:nvPr/>
        </p:nvSpPr>
        <p:spPr>
          <a:xfrm>
            <a:off x="660974" y="1185452"/>
            <a:ext cx="3777742" cy="36918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HÌNH ẢNH THI CÔNG</a:t>
            </a:r>
          </a:p>
        </p:txBody>
      </p:sp>
      <p:pic>
        <p:nvPicPr>
          <p:cNvPr id="5" name="Hình ảnh 4">
            <a:extLst>
              <a:ext uri="{FF2B5EF4-FFF2-40B4-BE49-F238E27FC236}">
                <a16:creationId xmlns:a16="http://schemas.microsoft.com/office/drawing/2014/main" id="{9B7A41C9-DD92-4017-E88A-0E074A8BBCDF}"/>
              </a:ext>
            </a:extLst>
          </p:cNvPr>
          <p:cNvPicPr>
            <a:picLocks noChangeAspect="1"/>
          </p:cNvPicPr>
          <p:nvPr/>
        </p:nvPicPr>
        <p:blipFill>
          <a:blip r:embed="rId3"/>
          <a:stretch>
            <a:fillRect/>
          </a:stretch>
        </p:blipFill>
        <p:spPr>
          <a:xfrm>
            <a:off x="660974" y="1825600"/>
            <a:ext cx="5520052" cy="3846948"/>
          </a:xfrm>
          <a:prstGeom prst="rect">
            <a:avLst/>
          </a:prstGeom>
        </p:spPr>
      </p:pic>
      <p:pic>
        <p:nvPicPr>
          <p:cNvPr id="8" name="Hình ảnh 7">
            <a:extLst>
              <a:ext uri="{FF2B5EF4-FFF2-40B4-BE49-F238E27FC236}">
                <a16:creationId xmlns:a16="http://schemas.microsoft.com/office/drawing/2014/main" id="{36285EF7-A2A3-7665-5B33-CB0495E44E23}"/>
              </a:ext>
            </a:extLst>
          </p:cNvPr>
          <p:cNvPicPr>
            <a:picLocks noChangeAspect="1"/>
          </p:cNvPicPr>
          <p:nvPr/>
        </p:nvPicPr>
        <p:blipFill>
          <a:blip r:embed="rId4"/>
          <a:stretch>
            <a:fillRect/>
          </a:stretch>
        </p:blipFill>
        <p:spPr>
          <a:xfrm>
            <a:off x="6354947" y="1825600"/>
            <a:ext cx="5108705" cy="3846948"/>
          </a:xfrm>
          <a:prstGeom prst="rect">
            <a:avLst/>
          </a:prstGeom>
        </p:spPr>
      </p:pic>
    </p:spTree>
    <p:extLst>
      <p:ext uri="{BB962C8B-B14F-4D97-AF65-F5344CB8AC3E}">
        <p14:creationId xmlns:p14="http://schemas.microsoft.com/office/powerpoint/2010/main" val="1198429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BD2688-A793-498E-8C8A-AAD51B96FC23}"/>
              </a:ext>
            </a:extLst>
          </p:cNvPr>
          <p:cNvSpPr txBox="1"/>
          <p:nvPr/>
        </p:nvSpPr>
        <p:spPr>
          <a:xfrm>
            <a:off x="4157809" y="2520777"/>
            <a:ext cx="3876382" cy="1107996"/>
          </a:xfrm>
          <a:prstGeom prst="rect">
            <a:avLst/>
          </a:prstGeom>
          <a:noFill/>
        </p:spPr>
        <p:txBody>
          <a:bodyPr wrap="none" rtlCol="0">
            <a:spAutoFit/>
          </a:bodyPr>
          <a:lstStyle/>
          <a:p>
            <a:r>
              <a:rPr lang="en-US" sz="6600">
                <a:solidFill>
                  <a:schemeClr val="accent1">
                    <a:lumMod val="75000"/>
                  </a:schemeClr>
                </a:solidFill>
                <a:latin typeface="Bahnschrift Light SemiCondensed" panose="020B0502040204020203" pitchFamily="34" charset="0"/>
              </a:rPr>
              <a:t>THANK YOU</a:t>
            </a:r>
          </a:p>
        </p:txBody>
      </p:sp>
      <p:pic>
        <p:nvPicPr>
          <p:cNvPr id="2" name="Picture 1">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a:xfrm>
            <a:off x="10133900" y="6098796"/>
            <a:ext cx="1711355" cy="360727"/>
          </a:xfrm>
        </p:spPr>
        <p:txBody>
          <a:bodyPr/>
          <a:lstStyle/>
          <a:p>
            <a:fld id="{0D73C79B-82CF-47D8-A911-EA90D1133969}" type="slidenum">
              <a:rPr lang="en-US" smtClean="0"/>
              <a:t>39</a:t>
            </a:fld>
            <a:endParaRPr lang="en-US" dirty="0"/>
          </a:p>
        </p:txBody>
      </p:sp>
    </p:spTree>
    <p:extLst>
      <p:ext uri="{BB962C8B-B14F-4D97-AF65-F5344CB8AC3E}">
        <p14:creationId xmlns:p14="http://schemas.microsoft.com/office/powerpoint/2010/main" val="24866747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24799</TotalTime>
  <Words>1920</Words>
  <Application>Microsoft Office PowerPoint</Application>
  <PresentationFormat>Widescreen</PresentationFormat>
  <Paragraphs>311</Paragraphs>
  <Slides>39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Bahnschrift Light SemiCondensed</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Thanh Tung Tung</dc:creator>
  <cp:lastModifiedBy>Kevin Trieu</cp:lastModifiedBy>
  <cp:revision>299</cp:revision>
  <dcterms:created xsi:type="dcterms:W3CDTF">2021-08-01T13:55:13Z</dcterms:created>
  <dcterms:modified xsi:type="dcterms:W3CDTF">2024-09-20T06:42:28Z</dcterms:modified>
</cp:coreProperties>
</file>