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56" r:id="rId2"/>
    <p:sldId id="319" r:id="rId3"/>
    <p:sldId id="320" r:id="rId4"/>
    <p:sldId id="406" r:id="rId5"/>
    <p:sldId id="355" r:id="rId6"/>
    <p:sldId id="356" r:id="rId7"/>
    <p:sldId id="357" r:id="rId8"/>
    <p:sldId id="325" r:id="rId9"/>
    <p:sldId id="376" r:id="rId10"/>
    <p:sldId id="378" r:id="rId11"/>
    <p:sldId id="382" r:id="rId12"/>
    <p:sldId id="383" r:id="rId13"/>
    <p:sldId id="381" r:id="rId14"/>
    <p:sldId id="386" r:id="rId15"/>
    <p:sldId id="384" r:id="rId16"/>
    <p:sldId id="385" r:id="rId17"/>
    <p:sldId id="380" r:id="rId18"/>
    <p:sldId id="379" r:id="rId19"/>
    <p:sldId id="389" r:id="rId20"/>
    <p:sldId id="390" r:id="rId21"/>
    <p:sldId id="391" r:id="rId22"/>
    <p:sldId id="388" r:id="rId23"/>
    <p:sldId id="394" r:id="rId24"/>
    <p:sldId id="393" r:id="rId25"/>
    <p:sldId id="392" r:id="rId26"/>
    <p:sldId id="396" r:id="rId27"/>
    <p:sldId id="395" r:id="rId28"/>
    <p:sldId id="400" r:id="rId29"/>
    <p:sldId id="399" r:id="rId30"/>
    <p:sldId id="397" r:id="rId31"/>
    <p:sldId id="398" r:id="rId32"/>
    <p:sldId id="402" r:id="rId33"/>
    <p:sldId id="401" r:id="rId34"/>
    <p:sldId id="405" r:id="rId35"/>
    <p:sldId id="37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r.Tung" initials="M" lastIdx="1" clrIdx="0">
    <p:extLst>
      <p:ext uri="{19B8F6BF-5375-455C-9EA6-DF929625EA0E}">
        <p15:presenceInfo xmlns:p15="http://schemas.microsoft.com/office/powerpoint/2012/main" userId="cad4e008c4ff7a6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40C"/>
    <a:srgbClr val="FBFCFC"/>
    <a:srgbClr val="DCF2FF"/>
    <a:srgbClr val="FED00B"/>
    <a:srgbClr val="31776C"/>
    <a:srgbClr val="1644AA"/>
    <a:srgbClr val="D8EBF9"/>
    <a:srgbClr val="01152D"/>
    <a:srgbClr val="FFCE0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82" d="100"/>
          <a:sy n="82" d="100"/>
        </p:scale>
        <p:origin x="58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4C654A-EB32-41BF-93D2-50B2D1421D38}" type="datetimeFigureOut">
              <a:rPr lang="en-US" smtClean="0"/>
              <a:t>9/9/2024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692176-3777-4BBC-A864-E42A2915557A}" type="slidenum">
              <a:rPr lang="en-US" smtClean="0"/>
              <a:t>‹#›</a:t>
            </a:fld>
            <a:endParaRPr lang="en-US"/>
          </a:p>
        </p:txBody>
      </p:sp>
    </p:spTree>
    <p:extLst>
      <p:ext uri="{BB962C8B-B14F-4D97-AF65-F5344CB8AC3E}">
        <p14:creationId xmlns:p14="http://schemas.microsoft.com/office/powerpoint/2010/main" val="2718136758"/>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C0E341-2566-4AE4-AE6A-927E32E2BAF1}" type="datetimeFigureOut">
              <a:rPr lang="en-US" smtClean="0"/>
              <a:t>9/9/2024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FCC238-C080-4A46-8372-17D384C290E6}" type="slidenum">
              <a:rPr lang="en-US" smtClean="0"/>
              <a:t>‹#›</a:t>
            </a:fld>
            <a:endParaRPr lang="en-US"/>
          </a:p>
        </p:txBody>
      </p:sp>
    </p:spTree>
    <p:extLst>
      <p:ext uri="{BB962C8B-B14F-4D97-AF65-F5344CB8AC3E}">
        <p14:creationId xmlns:p14="http://schemas.microsoft.com/office/powerpoint/2010/main" val="2586676866"/>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1F29-F648-4C1B-9E14-4B37EF193F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B0CB1E-7643-4F86-BB18-7263A0FD18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88F4B9-0697-420A-876C-A48BDF833BB6}"/>
              </a:ext>
            </a:extLst>
          </p:cNvPr>
          <p:cNvSpPr>
            <a:spLocks noGrp="1"/>
          </p:cNvSpPr>
          <p:nvPr>
            <p:ph type="dt" sz="half" idx="10"/>
          </p:nvPr>
        </p:nvSpPr>
        <p:spPr/>
        <p:txBody>
          <a:bodyPr/>
          <a:lstStyle/>
          <a:p>
            <a:r>
              <a:rPr lang="vi-VN"/>
              <a:t>7/11/2024</a:t>
            </a:r>
            <a:endParaRPr lang="en-US"/>
          </a:p>
        </p:txBody>
      </p:sp>
      <p:sp>
        <p:nvSpPr>
          <p:cNvPr id="5" name="Footer Placeholder 4">
            <a:extLst>
              <a:ext uri="{FF2B5EF4-FFF2-40B4-BE49-F238E27FC236}">
                <a16:creationId xmlns:a16="http://schemas.microsoft.com/office/drawing/2014/main" id="{B00E33A0-CA1A-4F37-9234-ACCCBFE2E0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FE29F-CF85-46E7-8CCE-B59F5437D274}"/>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4090895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24565-08E1-495A-9A25-7A024860BE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64A89-B6BF-42C8-A556-25D2D94883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C56A8-CCCF-44FB-8FD3-1DAC5B2E9EFD}"/>
              </a:ext>
            </a:extLst>
          </p:cNvPr>
          <p:cNvSpPr>
            <a:spLocks noGrp="1"/>
          </p:cNvSpPr>
          <p:nvPr>
            <p:ph type="dt" sz="half" idx="10"/>
          </p:nvPr>
        </p:nvSpPr>
        <p:spPr/>
        <p:txBody>
          <a:bodyPr/>
          <a:lstStyle/>
          <a:p>
            <a:r>
              <a:rPr lang="vi-VN"/>
              <a:t>7/11/2024</a:t>
            </a:r>
            <a:endParaRPr lang="en-US"/>
          </a:p>
        </p:txBody>
      </p:sp>
      <p:sp>
        <p:nvSpPr>
          <p:cNvPr id="5" name="Footer Placeholder 4">
            <a:extLst>
              <a:ext uri="{FF2B5EF4-FFF2-40B4-BE49-F238E27FC236}">
                <a16:creationId xmlns:a16="http://schemas.microsoft.com/office/drawing/2014/main" id="{B5A963B2-EB7A-4297-9FCF-57B78BBA1C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1EA24-2638-4C74-B0BF-C63EDEED639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545117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B7A2F-3FB1-4610-A46D-195465F3A5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E7886D-77A1-4525-92B7-C234B00002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15FB96-4CC5-40F1-AB6D-6DF6826EEF31}"/>
              </a:ext>
            </a:extLst>
          </p:cNvPr>
          <p:cNvSpPr>
            <a:spLocks noGrp="1"/>
          </p:cNvSpPr>
          <p:nvPr>
            <p:ph type="dt" sz="half" idx="10"/>
          </p:nvPr>
        </p:nvSpPr>
        <p:spPr/>
        <p:txBody>
          <a:bodyPr/>
          <a:lstStyle/>
          <a:p>
            <a:r>
              <a:rPr lang="vi-VN"/>
              <a:t>7/11/2024</a:t>
            </a:r>
            <a:endParaRPr lang="en-US"/>
          </a:p>
        </p:txBody>
      </p:sp>
      <p:sp>
        <p:nvSpPr>
          <p:cNvPr id="5" name="Footer Placeholder 4">
            <a:extLst>
              <a:ext uri="{FF2B5EF4-FFF2-40B4-BE49-F238E27FC236}">
                <a16:creationId xmlns:a16="http://schemas.microsoft.com/office/drawing/2014/main" id="{55A7203E-090D-42ED-995C-CD9B066992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C040E2-7E1C-4E66-AB90-57EAD35F435E}"/>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591672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99D9-29F7-45B6-A159-9F180895DA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78F4DC-BDDB-4A84-9A69-4E3C9347FA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49A1B9-4E69-4E90-95C3-7F9DBFF927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D1836A-C5FA-4AA2-A9BA-07DD9121D34E}"/>
              </a:ext>
            </a:extLst>
          </p:cNvPr>
          <p:cNvSpPr>
            <a:spLocks noGrp="1"/>
          </p:cNvSpPr>
          <p:nvPr>
            <p:ph type="dt" sz="half" idx="10"/>
          </p:nvPr>
        </p:nvSpPr>
        <p:spPr/>
        <p:txBody>
          <a:bodyPr/>
          <a:lstStyle/>
          <a:p>
            <a:r>
              <a:rPr lang="vi-VN"/>
              <a:t>7/11/2024</a:t>
            </a:r>
            <a:endParaRPr lang="en-US"/>
          </a:p>
        </p:txBody>
      </p:sp>
      <p:sp>
        <p:nvSpPr>
          <p:cNvPr id="6" name="Footer Placeholder 5">
            <a:extLst>
              <a:ext uri="{FF2B5EF4-FFF2-40B4-BE49-F238E27FC236}">
                <a16:creationId xmlns:a16="http://schemas.microsoft.com/office/drawing/2014/main" id="{F72BEB1E-9D5D-4742-9ADC-89260AC09E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F39C85-5BE9-400B-975A-3AE7443ED667}"/>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1554543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70775-8EAB-4EC0-9AE9-204AEA4619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04B3B6-1B02-489F-92B7-A63B32C359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0FBE06-CD6A-49BD-9B30-60B2DE1439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9AD197-613F-4D68-BF0A-22090FA994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52D56D-5FF8-4FD4-888C-EE04A510E5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BFF479-CD39-440B-902C-775C3F336416}"/>
              </a:ext>
            </a:extLst>
          </p:cNvPr>
          <p:cNvSpPr>
            <a:spLocks noGrp="1"/>
          </p:cNvSpPr>
          <p:nvPr>
            <p:ph type="dt" sz="half" idx="10"/>
          </p:nvPr>
        </p:nvSpPr>
        <p:spPr/>
        <p:txBody>
          <a:bodyPr/>
          <a:lstStyle/>
          <a:p>
            <a:r>
              <a:rPr lang="vi-VN"/>
              <a:t>7/11/2024</a:t>
            </a:r>
            <a:endParaRPr lang="en-US"/>
          </a:p>
        </p:txBody>
      </p:sp>
      <p:sp>
        <p:nvSpPr>
          <p:cNvPr id="8" name="Footer Placeholder 7">
            <a:extLst>
              <a:ext uri="{FF2B5EF4-FFF2-40B4-BE49-F238E27FC236}">
                <a16:creationId xmlns:a16="http://schemas.microsoft.com/office/drawing/2014/main" id="{615C9E1F-4D07-4C26-B39B-26BE16875D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F6849F-9F4F-4BB4-B624-A4CB9D41D897}"/>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4140760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0D309-4AD2-420E-AFB1-67FD7208AF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EEB1CD-867A-493B-8228-CE3B3E630F9D}"/>
              </a:ext>
            </a:extLst>
          </p:cNvPr>
          <p:cNvSpPr>
            <a:spLocks noGrp="1"/>
          </p:cNvSpPr>
          <p:nvPr>
            <p:ph type="dt" sz="half" idx="10"/>
          </p:nvPr>
        </p:nvSpPr>
        <p:spPr/>
        <p:txBody>
          <a:bodyPr/>
          <a:lstStyle/>
          <a:p>
            <a:r>
              <a:rPr lang="vi-VN"/>
              <a:t>7/11/2024</a:t>
            </a:r>
            <a:endParaRPr lang="en-US"/>
          </a:p>
        </p:txBody>
      </p:sp>
      <p:sp>
        <p:nvSpPr>
          <p:cNvPr id="4" name="Footer Placeholder 3">
            <a:extLst>
              <a:ext uri="{FF2B5EF4-FFF2-40B4-BE49-F238E27FC236}">
                <a16:creationId xmlns:a16="http://schemas.microsoft.com/office/drawing/2014/main" id="{26E3E30A-A093-4278-9AFD-69E2AFB993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6DE236-2D5A-4D4C-A377-B9E7487C7438}"/>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074949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113CC2-8F30-4561-A5CD-3EBA88685199}"/>
              </a:ext>
            </a:extLst>
          </p:cNvPr>
          <p:cNvSpPr>
            <a:spLocks noGrp="1"/>
          </p:cNvSpPr>
          <p:nvPr>
            <p:ph type="dt" sz="half" idx="10"/>
          </p:nvPr>
        </p:nvSpPr>
        <p:spPr/>
        <p:txBody>
          <a:bodyPr/>
          <a:lstStyle/>
          <a:p>
            <a:r>
              <a:rPr lang="vi-VN"/>
              <a:t>7/11/2024</a:t>
            </a:r>
            <a:endParaRPr lang="en-US"/>
          </a:p>
        </p:txBody>
      </p:sp>
      <p:sp>
        <p:nvSpPr>
          <p:cNvPr id="3" name="Footer Placeholder 2">
            <a:extLst>
              <a:ext uri="{FF2B5EF4-FFF2-40B4-BE49-F238E27FC236}">
                <a16:creationId xmlns:a16="http://schemas.microsoft.com/office/drawing/2014/main" id="{6ECDDA35-1E35-47B3-907A-AC88B77F7A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1C69D5-EEF6-469F-A802-19BEC1E3701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2962796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AA860-8AB3-4F08-A177-4A00356373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22CC5A-56EE-4B7C-B711-9F490B1547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BB42F3-E26E-46EA-B265-55849DF0BD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49C0BF-028E-4691-ACD4-818CD1291227}"/>
              </a:ext>
            </a:extLst>
          </p:cNvPr>
          <p:cNvSpPr>
            <a:spLocks noGrp="1"/>
          </p:cNvSpPr>
          <p:nvPr>
            <p:ph type="dt" sz="half" idx="10"/>
          </p:nvPr>
        </p:nvSpPr>
        <p:spPr/>
        <p:txBody>
          <a:bodyPr/>
          <a:lstStyle/>
          <a:p>
            <a:r>
              <a:rPr lang="vi-VN"/>
              <a:t>7/11/2024</a:t>
            </a:r>
            <a:endParaRPr lang="en-US"/>
          </a:p>
        </p:txBody>
      </p:sp>
      <p:sp>
        <p:nvSpPr>
          <p:cNvPr id="6" name="Footer Placeholder 5">
            <a:extLst>
              <a:ext uri="{FF2B5EF4-FFF2-40B4-BE49-F238E27FC236}">
                <a16:creationId xmlns:a16="http://schemas.microsoft.com/office/drawing/2014/main" id="{B0C788B2-76C9-4532-BFBB-9D9DC582C2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5AD2E-0EB5-49C3-9E41-E9A98B101040}"/>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2226079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5F5-21FA-42C7-A1E2-1284C3DEF0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84A45B-EEDC-4F8E-95C9-052A7BF207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82D04C-0681-4C49-8289-B774D5E89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866BFF-1730-41C9-95A0-31275F7B0CDA}"/>
              </a:ext>
            </a:extLst>
          </p:cNvPr>
          <p:cNvSpPr>
            <a:spLocks noGrp="1"/>
          </p:cNvSpPr>
          <p:nvPr>
            <p:ph type="dt" sz="half" idx="10"/>
          </p:nvPr>
        </p:nvSpPr>
        <p:spPr/>
        <p:txBody>
          <a:bodyPr/>
          <a:lstStyle/>
          <a:p>
            <a:r>
              <a:rPr lang="vi-VN"/>
              <a:t>7/11/2024</a:t>
            </a:r>
            <a:endParaRPr lang="en-US"/>
          </a:p>
        </p:txBody>
      </p:sp>
      <p:sp>
        <p:nvSpPr>
          <p:cNvPr id="6" name="Footer Placeholder 5">
            <a:extLst>
              <a:ext uri="{FF2B5EF4-FFF2-40B4-BE49-F238E27FC236}">
                <a16:creationId xmlns:a16="http://schemas.microsoft.com/office/drawing/2014/main" id="{78088C62-A43B-4435-80CD-088502DBE8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6D946-1EFB-4645-BC08-AB9CA12E5965}"/>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254128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D892-2AA8-44B8-9FEF-176083FBB2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82E293-EAB4-48F0-8E42-D899EB7DFF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B56373-2966-4985-BE5A-45047AB1794D}"/>
              </a:ext>
            </a:extLst>
          </p:cNvPr>
          <p:cNvSpPr>
            <a:spLocks noGrp="1"/>
          </p:cNvSpPr>
          <p:nvPr>
            <p:ph type="dt" sz="half" idx="10"/>
          </p:nvPr>
        </p:nvSpPr>
        <p:spPr/>
        <p:txBody>
          <a:bodyPr/>
          <a:lstStyle/>
          <a:p>
            <a:r>
              <a:rPr lang="vi-VN"/>
              <a:t>7/11/2024</a:t>
            </a:r>
            <a:endParaRPr lang="en-US"/>
          </a:p>
        </p:txBody>
      </p:sp>
      <p:sp>
        <p:nvSpPr>
          <p:cNvPr id="5" name="Footer Placeholder 4">
            <a:extLst>
              <a:ext uri="{FF2B5EF4-FFF2-40B4-BE49-F238E27FC236}">
                <a16:creationId xmlns:a16="http://schemas.microsoft.com/office/drawing/2014/main" id="{EA6FB1C9-3F24-4B93-B6BB-D6F8CAE47B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1EBC8-7D0B-4B22-84D0-4795D3558DEB}"/>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649782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A43C60-A877-4181-84A9-DF13437079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F3FEED-CD32-4CD6-B7FE-6ACDEE1F1E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4A8E40-563E-4351-9AD4-DA8973B6FF32}"/>
              </a:ext>
            </a:extLst>
          </p:cNvPr>
          <p:cNvSpPr>
            <a:spLocks noGrp="1"/>
          </p:cNvSpPr>
          <p:nvPr>
            <p:ph type="dt" sz="half" idx="10"/>
          </p:nvPr>
        </p:nvSpPr>
        <p:spPr/>
        <p:txBody>
          <a:bodyPr/>
          <a:lstStyle/>
          <a:p>
            <a:r>
              <a:rPr lang="vi-VN"/>
              <a:t>7/11/2024</a:t>
            </a:r>
            <a:endParaRPr lang="en-US"/>
          </a:p>
        </p:txBody>
      </p:sp>
      <p:sp>
        <p:nvSpPr>
          <p:cNvPr id="5" name="Footer Placeholder 4">
            <a:extLst>
              <a:ext uri="{FF2B5EF4-FFF2-40B4-BE49-F238E27FC236}">
                <a16:creationId xmlns:a16="http://schemas.microsoft.com/office/drawing/2014/main" id="{366DF24F-7FBA-4BD6-865D-3DDAE0DE1D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7ED73B-8593-4C82-AC3B-1E94A62DB59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143401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91DA66-3A94-4820-8932-30A24C7832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C04799-2874-4E75-B0F0-16616C596A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69D6D-6776-43E8-81C3-94BA5B44F2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vi-VN"/>
              <a:t>7/11/2024</a:t>
            </a:r>
            <a:endParaRPr lang="en-US"/>
          </a:p>
        </p:txBody>
      </p:sp>
      <p:sp>
        <p:nvSpPr>
          <p:cNvPr id="5" name="Footer Placeholder 4">
            <a:extLst>
              <a:ext uri="{FF2B5EF4-FFF2-40B4-BE49-F238E27FC236}">
                <a16:creationId xmlns:a16="http://schemas.microsoft.com/office/drawing/2014/main" id="{A207319C-9CD7-4AC6-8541-FBDC5BA307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5F526A-4983-41B7-9787-18D7B871F3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73C79B-82CF-47D8-A911-EA90D1133969}" type="slidenum">
              <a:rPr lang="en-US" smtClean="0"/>
              <a:t>‹#›</a:t>
            </a:fld>
            <a:endParaRPr lang="en-US"/>
          </a:p>
        </p:txBody>
      </p:sp>
      <p:pic>
        <p:nvPicPr>
          <p:cNvPr id="9" name="Picture 8">
            <a:extLst>
              <a:ext uri="{FF2B5EF4-FFF2-40B4-BE49-F238E27FC236}">
                <a16:creationId xmlns:a16="http://schemas.microsoft.com/office/drawing/2014/main" id="{C151E600-7AEA-82C8-07BE-FEABDF75E91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59" y="0"/>
            <a:ext cx="12188482" cy="6858000"/>
          </a:xfrm>
          <a:prstGeom prst="rect">
            <a:avLst/>
          </a:prstGeom>
        </p:spPr>
      </p:pic>
    </p:spTree>
    <p:extLst>
      <p:ext uri="{BB962C8B-B14F-4D97-AF65-F5344CB8AC3E}">
        <p14:creationId xmlns:p14="http://schemas.microsoft.com/office/powerpoint/2010/main" val="4176813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g"/><Relationship Id="rId11" Type="http://schemas.openxmlformats.org/officeDocument/2006/relationships/image" Target="../media/image3.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jp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172416-6EB0-34B5-4090-A04FC1A88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543"/>
          </a:xfrm>
          <a:prstGeom prst="rect">
            <a:avLst/>
          </a:prstGeom>
        </p:spPr>
      </p:pic>
      <p:sp>
        <p:nvSpPr>
          <p:cNvPr id="2" name="TextBox 1"/>
          <p:cNvSpPr txBox="1"/>
          <p:nvPr/>
        </p:nvSpPr>
        <p:spPr>
          <a:xfrm>
            <a:off x="2704012" y="4754880"/>
            <a:ext cx="7206342" cy="461665"/>
          </a:xfrm>
          <a:prstGeom prst="rect">
            <a:avLst/>
          </a:prstGeom>
          <a:noFill/>
        </p:spPr>
        <p:txBody>
          <a:bodyPr wrap="square" rtlCol="0">
            <a:spAutoFit/>
          </a:bodyPr>
          <a:lstStyle/>
          <a:p>
            <a:r>
              <a:rPr lang="en-US" sz="2400" dirty="0">
                <a:solidFill>
                  <a:schemeClr val="accent1"/>
                </a:solidFill>
                <a:latin typeface="Times New Roman" panose="02020603050405020304" pitchFamily="18" charset="0"/>
                <a:cs typeface="Times New Roman" panose="02020603050405020304" pitchFamily="18" charset="0"/>
              </a:rPr>
              <a:t>GIÁO TRÌNH ĐÀO TẠO SẢN PHẨM GỐC BITUM</a:t>
            </a:r>
          </a:p>
        </p:txBody>
      </p:sp>
      <p:sp>
        <p:nvSpPr>
          <p:cNvPr id="5" name="Slide Number Placeholder 4"/>
          <p:cNvSpPr>
            <a:spLocks noGrp="1"/>
          </p:cNvSpPr>
          <p:nvPr>
            <p:ph type="sldNum" sz="quarter" idx="12"/>
          </p:nvPr>
        </p:nvSpPr>
        <p:spPr/>
        <p:txBody>
          <a:bodyPr/>
          <a:lstStyle/>
          <a:p>
            <a:fld id="{0D73C79B-82CF-47D8-A911-EA90D1133969}" type="slidenum">
              <a:rPr lang="en-US" smtClean="0"/>
              <a:t>1</a:t>
            </a:fld>
            <a:endParaRPr lang="en-US"/>
          </a:p>
        </p:txBody>
      </p:sp>
    </p:spTree>
    <p:extLst>
      <p:ext uri="{BB962C8B-B14F-4D97-AF65-F5344CB8AC3E}">
        <p14:creationId xmlns:p14="http://schemas.microsoft.com/office/powerpoint/2010/main" val="379901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a:t>
            </a:fld>
            <a:endParaRPr lang="en-US"/>
          </a:p>
        </p:txBody>
      </p:sp>
      <p:sp>
        <p:nvSpPr>
          <p:cNvPr id="2" name="TextBox 1"/>
          <p:cNvSpPr txBox="1"/>
          <p:nvPr/>
        </p:nvSpPr>
        <p:spPr>
          <a:xfrm>
            <a:off x="685800" y="1052652"/>
            <a:ext cx="3853543" cy="461665"/>
          </a:xfrm>
          <a:prstGeom prst="rect">
            <a:avLst/>
          </a:prstGeom>
          <a:noFill/>
        </p:spPr>
        <p:txBody>
          <a:bodyPr wrap="square" rtlCol="0">
            <a:spAutoFit/>
          </a:bodyPr>
          <a:lstStyle/>
          <a:p>
            <a:r>
              <a:rPr lang="en-US" sz="2400" b="1" dirty="0">
                <a:solidFill>
                  <a:srgbClr val="FF0000"/>
                </a:solidFill>
              </a:rPr>
              <a:t>I. ĐỊNH NGHĨA</a:t>
            </a:r>
          </a:p>
        </p:txBody>
      </p:sp>
      <p:sp>
        <p:nvSpPr>
          <p:cNvPr id="6" name="TextBox 5"/>
          <p:cNvSpPr txBox="1"/>
          <p:nvPr/>
        </p:nvSpPr>
        <p:spPr>
          <a:xfrm>
            <a:off x="685800" y="1713294"/>
            <a:ext cx="10600509" cy="2284343"/>
          </a:xfrm>
          <a:prstGeom prst="rect">
            <a:avLst/>
          </a:prstGeom>
          <a:noFill/>
        </p:spPr>
        <p:txBody>
          <a:bodyPr wrap="square" rtlCol="0">
            <a:spAutoFit/>
          </a:bodyPr>
          <a:lstStyle/>
          <a:p>
            <a:pPr marL="342900" indent="-342900">
              <a:buAutoNum type="arabicPeriod"/>
            </a:pPr>
            <a:r>
              <a:rPr lang="en-US" dirty="0" err="1">
                <a:solidFill>
                  <a:srgbClr val="FF0000"/>
                </a:solidFill>
                <a:latin typeface="Times New Roman" panose="02020603050405020304" pitchFamily="18" charset="0"/>
                <a:cs typeface="Times New Roman" panose="02020603050405020304" pitchFamily="18" charset="0"/>
              </a:rPr>
              <a:t>Bitum</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là</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gì</a:t>
            </a:r>
            <a:r>
              <a:rPr lang="en-US" dirty="0">
                <a:solidFill>
                  <a:srgbClr val="FF0000"/>
                </a:solidFill>
                <a:latin typeface="Times New Roman" panose="02020603050405020304" pitchFamily="18" charset="0"/>
                <a:cs typeface="Times New Roman" panose="02020603050405020304" pitchFamily="18" charset="0"/>
              </a:rPr>
              <a:t>?</a:t>
            </a:r>
          </a:p>
          <a:p>
            <a:pPr lvl="1">
              <a:lnSpc>
                <a:spcPct val="150000"/>
              </a:lnSpc>
            </a:pPr>
            <a:r>
              <a:rPr lang="en-US" sz="1700" dirty="0">
                <a:latin typeface="Times New Roman" panose="02020603050405020304" pitchFamily="18" charset="0"/>
                <a:cs typeface="Times New Roman" panose="02020603050405020304" pitchFamily="18" charset="0"/>
              </a:rPr>
              <a:t> - </a:t>
            </a:r>
            <a:r>
              <a:rPr lang="vi-VN" sz="1700" dirty="0">
                <a:latin typeface="Times New Roman" panose="02020603050405020304" pitchFamily="18" charset="0"/>
                <a:cs typeface="Times New Roman" panose="02020603050405020304" pitchFamily="18" charset="0"/>
              </a:rPr>
              <a:t>Bitum, hay còn gọi là nhựa đường, là một chất lỏng hoặc bán rắn màu đen, nhớt và rất dính. Bitum chủ yếu được sản xuất từ quá trình chưng cất dầu mỏ, mặc dù nó cũng có thể xuất hiện tự nhiên dưới dạng nhựa đường tự nhiên. Đây là một trong những sản phẩm cuối cùng của quá trình chế biến dầu thô</a:t>
            </a:r>
            <a:r>
              <a:rPr lang="en-US" sz="1700" dirty="0">
                <a:latin typeface="Times New Roman" panose="02020603050405020304" pitchFamily="18" charset="0"/>
                <a:cs typeface="Times New Roman" panose="02020603050405020304" pitchFamily="18" charset="0"/>
              </a:rPr>
              <a:t>. </a:t>
            </a:r>
          </a:p>
          <a:p>
            <a:pPr lvl="1">
              <a:lnSpc>
                <a:spcPct val="150000"/>
              </a:lnSpc>
            </a:pPr>
            <a:r>
              <a:rPr lang="en-US" sz="1700" dirty="0">
                <a:latin typeface="Times New Roman" panose="02020603050405020304" pitchFamily="18" charset="0"/>
                <a:cs typeface="Times New Roman" panose="02020603050405020304" pitchFamily="18" charset="0"/>
              </a:rPr>
              <a:t>- </a:t>
            </a:r>
            <a:r>
              <a:rPr lang="vi-VN" sz="1700" dirty="0">
                <a:latin typeface="Times New Roman" panose="02020603050405020304" pitchFamily="18" charset="0"/>
                <a:cs typeface="Times New Roman" panose="02020603050405020304" pitchFamily="18" charset="0"/>
              </a:rPr>
              <a:t>Bitum chứa một hỗn hợp phức tạp của các hydrocacbon, cũng như một số lượng nhỏ các hợp chất chứa oxy, lưu huỳnh, và nitơ. Nó không tan trong nước nhưng tan trong các dung môi hữu cơ như benzen và toluene</a:t>
            </a:r>
            <a:r>
              <a:rPr lang="en-US" sz="1700" dirty="0">
                <a:latin typeface="Times New Roman" panose="02020603050405020304" pitchFamily="18" charset="0"/>
                <a:cs typeface="Times New Roman" panose="02020603050405020304" pitchFamily="18" charset="0"/>
              </a:rPr>
              <a:t>.</a:t>
            </a: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6367" t="87487" r="14568" b="5286"/>
          <a:stretch/>
        </p:blipFill>
        <p:spPr>
          <a:xfrm>
            <a:off x="2873827" y="5886088"/>
            <a:ext cx="6357258" cy="470262"/>
          </a:xfrm>
          <a:prstGeom prst="rect">
            <a:avLst/>
          </a:prstGeom>
        </p:spPr>
      </p:pic>
    </p:spTree>
    <p:extLst>
      <p:ext uri="{BB962C8B-B14F-4D97-AF65-F5344CB8AC3E}">
        <p14:creationId xmlns:p14="http://schemas.microsoft.com/office/powerpoint/2010/main" val="391941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3</a:t>
            </a:fld>
            <a:endParaRPr lang="en-US"/>
          </a:p>
        </p:txBody>
      </p:sp>
      <p:sp>
        <p:nvSpPr>
          <p:cNvPr id="6" name="TextBox 5"/>
          <p:cNvSpPr txBox="1"/>
          <p:nvPr/>
        </p:nvSpPr>
        <p:spPr>
          <a:xfrm>
            <a:off x="685800" y="1322719"/>
            <a:ext cx="10958914" cy="4932119"/>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2. </a:t>
            </a:r>
            <a:r>
              <a:rPr lang="en-US" dirty="0" err="1">
                <a:solidFill>
                  <a:srgbClr val="FF0000"/>
                </a:solidFill>
                <a:latin typeface="Times New Roman" panose="02020603050405020304" pitchFamily="18" charset="0"/>
                <a:cs typeface="Times New Roman" panose="02020603050405020304" pitchFamily="18" charset="0"/>
              </a:rPr>
              <a:t>Màng</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Bitum</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là</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gì</a:t>
            </a:r>
            <a:r>
              <a:rPr lang="en-US" dirty="0">
                <a:solidFill>
                  <a:srgbClr val="FF0000"/>
                </a:solidFill>
                <a:latin typeface="Times New Roman" panose="02020603050405020304" pitchFamily="18" charset="0"/>
                <a:cs typeface="Times New Roman" panose="02020603050405020304" pitchFamily="18" charset="0"/>
              </a:rPr>
              <a:t>?</a:t>
            </a:r>
          </a:p>
          <a:p>
            <a:pPr marL="285750" indent="-285750">
              <a:lnSpc>
                <a:spcPct val="150000"/>
              </a:lnSpc>
              <a:buFontTx/>
              <a:buChar char="-"/>
            </a:pPr>
            <a:r>
              <a:rPr lang="vi-VN" sz="1700" dirty="0">
                <a:latin typeface="Times New Roman" panose="02020603050405020304" pitchFamily="18" charset="0"/>
                <a:cs typeface="Times New Roman" panose="02020603050405020304" pitchFamily="18" charset="0"/>
              </a:rPr>
              <a:t>Màng Bitum là một loại vật liệu xây dựng được sử dụng phổ biến trong việc chống thấm và bảo vệ các bề mặt khỏi sự xâm nhập của nước. Màng này được làm từ bitum (nhựa đường), một chất lỏng nhớt đen được sản xuất từ dầu mỏ</a:t>
            </a:r>
            <a:r>
              <a:rPr lang="en-US" sz="1700" dirty="0">
                <a:latin typeface="Times New Roman" panose="02020603050405020304" pitchFamily="18" charset="0"/>
                <a:cs typeface="Times New Roman" panose="02020603050405020304" pitchFamily="18" charset="0"/>
              </a:rPr>
              <a:t>.</a:t>
            </a:r>
          </a:p>
          <a:p>
            <a:pPr>
              <a:lnSpc>
                <a:spcPct val="150000"/>
              </a:lnSpc>
            </a:pPr>
            <a:r>
              <a:rPr lang="en-US" sz="1700" dirty="0">
                <a:latin typeface="Times New Roman" panose="02020603050405020304" pitchFamily="18" charset="0"/>
                <a:cs typeface="Times New Roman" panose="02020603050405020304" pitchFamily="18" charset="0"/>
              </a:rPr>
              <a:t>-   </a:t>
            </a:r>
            <a:r>
              <a:rPr lang="vi-VN" sz="1700" dirty="0">
                <a:latin typeface="Times New Roman" panose="02020603050405020304" pitchFamily="18" charset="0"/>
                <a:cs typeface="Times New Roman" panose="02020603050405020304" pitchFamily="18" charset="0"/>
              </a:rPr>
              <a:t>Có hai loại màng bitum chính:</a:t>
            </a:r>
          </a:p>
          <a:p>
            <a:pPr lvl="1">
              <a:lnSpc>
                <a:spcPct val="150000"/>
              </a:lnSpc>
            </a:pPr>
            <a:r>
              <a:rPr lang="en-US" sz="1700" dirty="0">
                <a:latin typeface="Times New Roman" panose="02020603050405020304" pitchFamily="18" charset="0"/>
                <a:cs typeface="Times New Roman" panose="02020603050405020304" pitchFamily="18" charset="0"/>
              </a:rPr>
              <a:t>+ </a:t>
            </a:r>
            <a:r>
              <a:rPr lang="vi-VN" sz="1700" b="1" dirty="0">
                <a:latin typeface="Times New Roman" panose="02020603050405020304" pitchFamily="18" charset="0"/>
                <a:cs typeface="Times New Roman" panose="02020603050405020304" pitchFamily="18" charset="0"/>
              </a:rPr>
              <a:t>Màng Bitum khò nóng</a:t>
            </a:r>
            <a:r>
              <a:rPr lang="vi-VN" sz="1700" dirty="0">
                <a:latin typeface="Times New Roman" panose="02020603050405020304" pitchFamily="18" charset="0"/>
                <a:cs typeface="Times New Roman" panose="02020603050405020304" pitchFamily="18" charset="0"/>
              </a:rPr>
              <a:t>: Được sản xuất từ bitum kết hợp với các lớp vật liệu như polyester hoặc sợi thủy tinh, sau đó được phủ lớp màng bitum. Khi thi công, màng bitum khò nóng được làm nóng chảy bằng đèn khò (khò gas) và dán lên bề mặt cần chống thấm. Loại màng này có độ bền cao và khả năng chống thấm tốt, thích hợp cho các khu vực có khí hậu khắc nghiệt.</a:t>
            </a:r>
          </a:p>
          <a:p>
            <a:pPr lvl="1">
              <a:lnSpc>
                <a:spcPct val="150000"/>
              </a:lnSpc>
            </a:pPr>
            <a:r>
              <a:rPr lang="en-US" sz="1700" dirty="0">
                <a:latin typeface="Times New Roman" panose="02020603050405020304" pitchFamily="18" charset="0"/>
                <a:cs typeface="Times New Roman" panose="02020603050405020304" pitchFamily="18" charset="0"/>
              </a:rPr>
              <a:t>+</a:t>
            </a:r>
            <a:r>
              <a:rPr lang="en-US" sz="1700" b="1" dirty="0">
                <a:latin typeface="Times New Roman" panose="02020603050405020304" pitchFamily="18" charset="0"/>
                <a:cs typeface="Times New Roman" panose="02020603050405020304" pitchFamily="18" charset="0"/>
              </a:rPr>
              <a:t> </a:t>
            </a:r>
            <a:r>
              <a:rPr lang="vi-VN" sz="1700" b="1" dirty="0">
                <a:latin typeface="Times New Roman" panose="02020603050405020304" pitchFamily="18" charset="0"/>
                <a:cs typeface="Times New Roman" panose="02020603050405020304" pitchFamily="18" charset="0"/>
              </a:rPr>
              <a:t>Màng Bitum tự dính</a:t>
            </a:r>
            <a:r>
              <a:rPr lang="vi-VN" sz="1700" dirty="0">
                <a:latin typeface="Times New Roman" panose="02020603050405020304" pitchFamily="18" charset="0"/>
                <a:cs typeface="Times New Roman" panose="02020603050405020304" pitchFamily="18" charset="0"/>
              </a:rPr>
              <a:t>: Loại màng này cũng được làm từ bitum</a:t>
            </a:r>
            <a:r>
              <a:rPr lang="en-US" sz="1700" dirty="0">
                <a:latin typeface="Times New Roman" panose="02020603050405020304" pitchFamily="18" charset="0"/>
                <a:cs typeface="Times New Roman" panose="02020603050405020304" pitchFamily="18" charset="0"/>
              </a:rPr>
              <a:t> </a:t>
            </a:r>
            <a:r>
              <a:rPr lang="vi-VN" sz="1700" dirty="0">
                <a:latin typeface="Times New Roman" panose="02020603050405020304" pitchFamily="18" charset="0"/>
                <a:cs typeface="Times New Roman" panose="02020603050405020304" pitchFamily="18" charset="0"/>
              </a:rPr>
              <a:t>kết hợp với các lớp vật liệu như polyester nhưng có một lớp keo tự dính bên dưới. Khi thi công, chỉ cần bóc lớp giấy bảo vệ và dán trực tiếp lên bề mặt cần chống thấm. Màng bitum tự dính dễ thi công và không cần sử dụng đèn khò, phù hợp cho các công trình nhỏ hoặc các khu vực khó tiếp cận.</a:t>
            </a:r>
          </a:p>
          <a:p>
            <a:endParaRPr lang="en-US" sz="17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685800" y="965562"/>
            <a:ext cx="3853543" cy="461665"/>
          </a:xfrm>
          <a:prstGeom prst="rect">
            <a:avLst/>
          </a:prstGeom>
          <a:noFill/>
        </p:spPr>
        <p:txBody>
          <a:bodyPr wrap="square" rtlCol="0">
            <a:spAutoFit/>
          </a:bodyPr>
          <a:lstStyle/>
          <a:p>
            <a:r>
              <a:rPr lang="en-US" sz="2400" b="1" dirty="0">
                <a:solidFill>
                  <a:srgbClr val="FF0000"/>
                </a:solidFill>
              </a:rPr>
              <a:t>I. ĐỊNH NGHĨA</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6367" t="87487" r="14568" b="5286"/>
          <a:stretch/>
        </p:blipFill>
        <p:spPr>
          <a:xfrm>
            <a:off x="2873827" y="5886088"/>
            <a:ext cx="6357258" cy="470262"/>
          </a:xfrm>
          <a:prstGeom prst="rect">
            <a:avLst/>
          </a:prstGeom>
        </p:spPr>
      </p:pic>
    </p:spTree>
    <p:extLst>
      <p:ext uri="{BB962C8B-B14F-4D97-AF65-F5344CB8AC3E}">
        <p14:creationId xmlns:p14="http://schemas.microsoft.com/office/powerpoint/2010/main" val="366813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4</a:t>
            </a:fld>
            <a:endParaRPr lang="en-US"/>
          </a:p>
        </p:txBody>
      </p:sp>
      <p:sp>
        <p:nvSpPr>
          <p:cNvPr id="2" name="Rectangle 6">
            <a:extLst>
              <a:ext uri="{FF2B5EF4-FFF2-40B4-BE49-F238E27FC236}">
                <a16:creationId xmlns:a16="http://schemas.microsoft.com/office/drawing/2014/main" id="{E9547009-2482-3A17-57DA-4DA96C5A979E}"/>
              </a:ext>
            </a:extLst>
          </p:cNvPr>
          <p:cNvSpPr/>
          <p:nvPr/>
        </p:nvSpPr>
        <p:spPr>
          <a:xfrm>
            <a:off x="838200" y="975359"/>
            <a:ext cx="10657114" cy="44627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4" name="TextBox 7">
            <a:extLst>
              <a:ext uri="{FF2B5EF4-FFF2-40B4-BE49-F238E27FC236}">
                <a16:creationId xmlns:a16="http://schemas.microsoft.com/office/drawing/2014/main" id="{E5A2729B-405B-7C0B-B9BD-0FBA57CD692B}"/>
              </a:ext>
            </a:extLst>
          </p:cNvPr>
          <p:cNvSpPr txBox="1"/>
          <p:nvPr/>
        </p:nvSpPr>
        <p:spPr>
          <a:xfrm>
            <a:off x="976695" y="1021524"/>
            <a:ext cx="901505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ỨNG DỤNG CHỐNG THẤM  CHO CÁC HẠNG MỤC</a:t>
            </a:r>
          </a:p>
        </p:txBody>
      </p:sp>
      <p:graphicFrame>
        <p:nvGraphicFramePr>
          <p:cNvPr id="9" name="Bảng 8">
            <a:extLst>
              <a:ext uri="{FF2B5EF4-FFF2-40B4-BE49-F238E27FC236}">
                <a16:creationId xmlns:a16="http://schemas.microsoft.com/office/drawing/2014/main" id="{CAC6EDA6-452A-6B5C-4957-66B78BE68D71}"/>
              </a:ext>
            </a:extLst>
          </p:cNvPr>
          <p:cNvGraphicFramePr>
            <a:graphicFrameLocks noGrp="1"/>
          </p:cNvGraphicFramePr>
          <p:nvPr>
            <p:extLst>
              <p:ext uri="{D42A27DB-BD31-4B8C-83A1-F6EECF244321}">
                <p14:modId xmlns:p14="http://schemas.microsoft.com/office/powerpoint/2010/main" val="154932026"/>
              </p:ext>
            </p:extLst>
          </p:nvPr>
        </p:nvGraphicFramePr>
        <p:xfrm>
          <a:off x="838200" y="1593736"/>
          <a:ext cx="10657114" cy="4266045"/>
        </p:xfrm>
        <a:graphic>
          <a:graphicData uri="http://schemas.openxmlformats.org/drawingml/2006/table">
            <a:tbl>
              <a:tblPr firstRow="1" bandRow="1">
                <a:tableStyleId>{5C22544A-7EE6-4342-B048-85BDC9FD1C3A}</a:tableStyleId>
              </a:tblPr>
              <a:tblGrid>
                <a:gridCol w="2162412">
                  <a:extLst>
                    <a:ext uri="{9D8B030D-6E8A-4147-A177-3AD203B41FA5}">
                      <a16:colId xmlns:a16="http://schemas.microsoft.com/office/drawing/2014/main" val="3644810338"/>
                    </a:ext>
                  </a:extLst>
                </a:gridCol>
                <a:gridCol w="1552727">
                  <a:extLst>
                    <a:ext uri="{9D8B030D-6E8A-4147-A177-3AD203B41FA5}">
                      <a16:colId xmlns:a16="http://schemas.microsoft.com/office/drawing/2014/main" val="289595153"/>
                    </a:ext>
                  </a:extLst>
                </a:gridCol>
                <a:gridCol w="1604865">
                  <a:extLst>
                    <a:ext uri="{9D8B030D-6E8A-4147-A177-3AD203B41FA5}">
                      <a16:colId xmlns:a16="http://schemas.microsoft.com/office/drawing/2014/main" val="3393365054"/>
                    </a:ext>
                  </a:extLst>
                </a:gridCol>
                <a:gridCol w="1558212">
                  <a:extLst>
                    <a:ext uri="{9D8B030D-6E8A-4147-A177-3AD203B41FA5}">
                      <a16:colId xmlns:a16="http://schemas.microsoft.com/office/drawing/2014/main" val="2861314731"/>
                    </a:ext>
                  </a:extLst>
                </a:gridCol>
                <a:gridCol w="2118049">
                  <a:extLst>
                    <a:ext uri="{9D8B030D-6E8A-4147-A177-3AD203B41FA5}">
                      <a16:colId xmlns:a16="http://schemas.microsoft.com/office/drawing/2014/main" val="2256918971"/>
                    </a:ext>
                  </a:extLst>
                </a:gridCol>
                <a:gridCol w="1660849">
                  <a:extLst>
                    <a:ext uri="{9D8B030D-6E8A-4147-A177-3AD203B41FA5}">
                      <a16:colId xmlns:a16="http://schemas.microsoft.com/office/drawing/2014/main" val="1606176573"/>
                    </a:ext>
                  </a:extLst>
                </a:gridCol>
              </a:tblGrid>
              <a:tr h="674901">
                <a:tc>
                  <a:txBody>
                    <a:bodyPr/>
                    <a:lstStyle/>
                    <a:p>
                      <a:pPr algn="ctr"/>
                      <a:r>
                        <a:rPr lang="en-US" sz="1750" dirty="0">
                          <a:latin typeface="Times New Roman" panose="02020603050405020304" pitchFamily="18" charset="0"/>
                          <a:cs typeface="Times New Roman" panose="02020603050405020304" pitchFamily="18" charset="0"/>
                        </a:rPr>
                        <a:t>HẠNG MỤC</a:t>
                      </a: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a:t>
                      </a:r>
                    </a:p>
                    <a:p>
                      <a:pPr algn="ctr"/>
                      <a:r>
                        <a:rPr lang="en-US" sz="1750" dirty="0">
                          <a:latin typeface="Times New Roman" panose="02020603050405020304" pitchFamily="18" charset="0"/>
                          <a:cs typeface="Times New Roman" panose="02020603050405020304" pitchFamily="18" charset="0"/>
                        </a:rPr>
                        <a:t> XI MĂNG</a:t>
                      </a: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 BITUM</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50" dirty="0">
                          <a:latin typeface="Times New Roman" panose="02020603050405020304" pitchFamily="18" charset="0"/>
                          <a:cs typeface="Times New Roman" panose="02020603050405020304" pitchFamily="18" charset="0"/>
                        </a:rPr>
                        <a:t>GỐC ACRYLIC</a:t>
                      </a:r>
                    </a:p>
                    <a:p>
                      <a:pPr algn="ctr"/>
                      <a:endParaRPr lang="en-US" sz="1750" dirty="0">
                        <a:latin typeface="Times New Roman" panose="02020603050405020304" pitchFamily="18" charset="0"/>
                        <a:cs typeface="Times New Roman" panose="02020603050405020304" pitchFamily="18" charset="0"/>
                      </a:endParaRP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 POLYURETHANE</a:t>
                      </a: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 POLYUREA</a:t>
                      </a:r>
                    </a:p>
                  </a:txBody>
                  <a:tcPr anchor="ctr"/>
                </a:tc>
                <a:extLst>
                  <a:ext uri="{0D108BD9-81ED-4DB2-BD59-A6C34878D82A}">
                    <a16:rowId xmlns:a16="http://schemas.microsoft.com/office/drawing/2014/main" val="739009299"/>
                  </a:ext>
                </a:extLst>
              </a:tr>
              <a:tr h="674901">
                <a:tc>
                  <a:txBody>
                    <a:bodyPr/>
                    <a:lstStyle/>
                    <a:p>
                      <a:r>
                        <a:rPr lang="en-US" b="1" dirty="0">
                          <a:latin typeface="Times New Roman" panose="02020603050405020304" pitchFamily="18" charset="0"/>
                          <a:cs typeface="Times New Roman" panose="02020603050405020304" pitchFamily="18" charset="0"/>
                        </a:rPr>
                        <a:t>MÁI</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472290725"/>
                  </a:ext>
                </a:extLst>
              </a:tr>
              <a:tr h="674901">
                <a:tc>
                  <a:txBody>
                    <a:bodyPr/>
                    <a:lstStyle/>
                    <a:p>
                      <a:r>
                        <a:rPr lang="en-US" b="1" dirty="0">
                          <a:latin typeface="Times New Roman" panose="02020603050405020304" pitchFamily="18" charset="0"/>
                          <a:cs typeface="Times New Roman" panose="02020603050405020304" pitchFamily="18" charset="0"/>
                        </a:rPr>
                        <a:t>TƯỜNG ĐỨNG</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269434652"/>
                  </a:ext>
                </a:extLst>
              </a:tr>
              <a:tr h="6749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Times New Roman" panose="02020603050405020304" pitchFamily="18" charset="0"/>
                          <a:cs typeface="Times New Roman" panose="02020603050405020304" pitchFamily="18" charset="0"/>
                        </a:rPr>
                        <a:t>KHU ẨM ƯỚT, WC</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562145600"/>
                  </a:ext>
                </a:extLst>
              </a:tr>
              <a:tr h="674901">
                <a:tc>
                  <a:txBody>
                    <a:bodyPr/>
                    <a:lstStyle/>
                    <a:p>
                      <a:r>
                        <a:rPr lang="en-US" b="1" dirty="0">
                          <a:latin typeface="Times New Roman" panose="02020603050405020304" pitchFamily="18" charset="0"/>
                          <a:cs typeface="Times New Roman" panose="02020603050405020304" pitchFamily="18" charset="0"/>
                        </a:rPr>
                        <a:t>BỂ</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462065410"/>
                  </a:ext>
                </a:extLst>
              </a:tr>
              <a:tr h="674901">
                <a:tc>
                  <a:txBody>
                    <a:bodyPr/>
                    <a:lstStyle/>
                    <a:p>
                      <a:r>
                        <a:rPr lang="en-US" b="1" dirty="0">
                          <a:latin typeface="Times New Roman" panose="02020603050405020304" pitchFamily="18" charset="0"/>
                          <a:cs typeface="Times New Roman" panose="02020603050405020304" pitchFamily="18" charset="0"/>
                        </a:rPr>
                        <a:t>TẦNG HẦM</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793363066"/>
                  </a:ext>
                </a:extLst>
              </a:tr>
            </a:tbl>
          </a:graphicData>
        </a:graphic>
      </p:graphicFrame>
      <p:pic>
        <p:nvPicPr>
          <p:cNvPr id="10" name="Hình ảnh 9">
            <a:extLst>
              <a:ext uri="{FF2B5EF4-FFF2-40B4-BE49-F238E27FC236}">
                <a16:creationId xmlns:a16="http://schemas.microsoft.com/office/drawing/2014/main" id="{1A70F568-996B-91A6-1202-A3FABF7C37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8979" y="2579740"/>
            <a:ext cx="466532" cy="466532"/>
          </a:xfrm>
          <a:prstGeom prst="rect">
            <a:avLst/>
          </a:prstGeom>
        </p:spPr>
      </p:pic>
      <p:pic>
        <p:nvPicPr>
          <p:cNvPr id="11" name="Hình ảnh 10">
            <a:extLst>
              <a:ext uri="{FF2B5EF4-FFF2-40B4-BE49-F238E27FC236}">
                <a16:creationId xmlns:a16="http://schemas.microsoft.com/office/drawing/2014/main" id="{5E7575D1-C04B-74E8-7DBA-A589DAA5F3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8979" y="3986494"/>
            <a:ext cx="466532" cy="466532"/>
          </a:xfrm>
          <a:prstGeom prst="rect">
            <a:avLst/>
          </a:prstGeom>
        </p:spPr>
      </p:pic>
      <p:pic>
        <p:nvPicPr>
          <p:cNvPr id="12" name="Hình ảnh 11">
            <a:extLst>
              <a:ext uri="{FF2B5EF4-FFF2-40B4-BE49-F238E27FC236}">
                <a16:creationId xmlns:a16="http://schemas.microsoft.com/office/drawing/2014/main" id="{06C7C2F1-0915-BA0A-7E67-5D33C296AE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8979" y="4625127"/>
            <a:ext cx="466532" cy="466532"/>
          </a:xfrm>
          <a:prstGeom prst="rect">
            <a:avLst/>
          </a:prstGeom>
        </p:spPr>
      </p:pic>
      <p:pic>
        <p:nvPicPr>
          <p:cNvPr id="13" name="Hình ảnh 12">
            <a:extLst>
              <a:ext uri="{FF2B5EF4-FFF2-40B4-BE49-F238E27FC236}">
                <a16:creationId xmlns:a16="http://schemas.microsoft.com/office/drawing/2014/main" id="{30C3741D-BB7F-FC6B-9C3C-0D49A40C4D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8979" y="5263760"/>
            <a:ext cx="466532" cy="466532"/>
          </a:xfrm>
          <a:prstGeom prst="rect">
            <a:avLst/>
          </a:prstGeom>
        </p:spPr>
      </p:pic>
      <p:pic>
        <p:nvPicPr>
          <p:cNvPr id="14" name="Hình ảnh 13">
            <a:extLst>
              <a:ext uri="{FF2B5EF4-FFF2-40B4-BE49-F238E27FC236}">
                <a16:creationId xmlns:a16="http://schemas.microsoft.com/office/drawing/2014/main" id="{E4E5D013-6F2E-C327-D4BA-D589F21E60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2979" y="2579740"/>
            <a:ext cx="466532" cy="466532"/>
          </a:xfrm>
          <a:prstGeom prst="rect">
            <a:avLst/>
          </a:prstGeom>
        </p:spPr>
      </p:pic>
      <p:pic>
        <p:nvPicPr>
          <p:cNvPr id="15" name="Hình ảnh 14">
            <a:extLst>
              <a:ext uri="{FF2B5EF4-FFF2-40B4-BE49-F238E27FC236}">
                <a16:creationId xmlns:a16="http://schemas.microsoft.com/office/drawing/2014/main" id="{4652F54B-6E75-629C-900F-8414A7D880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2979" y="3986494"/>
            <a:ext cx="466532" cy="466532"/>
          </a:xfrm>
          <a:prstGeom prst="rect">
            <a:avLst/>
          </a:prstGeom>
        </p:spPr>
      </p:pic>
      <p:pic>
        <p:nvPicPr>
          <p:cNvPr id="16" name="Hình ảnh 15">
            <a:extLst>
              <a:ext uri="{FF2B5EF4-FFF2-40B4-BE49-F238E27FC236}">
                <a16:creationId xmlns:a16="http://schemas.microsoft.com/office/drawing/2014/main" id="{B3D3BA69-B1C5-48FD-0790-570DE80F0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2979" y="5263760"/>
            <a:ext cx="466532" cy="466532"/>
          </a:xfrm>
          <a:prstGeom prst="rect">
            <a:avLst/>
          </a:prstGeom>
        </p:spPr>
      </p:pic>
      <p:pic>
        <p:nvPicPr>
          <p:cNvPr id="17" name="Hình ảnh 16">
            <a:extLst>
              <a:ext uri="{FF2B5EF4-FFF2-40B4-BE49-F238E27FC236}">
                <a16:creationId xmlns:a16="http://schemas.microsoft.com/office/drawing/2014/main" id="{8C5F30A3-92A5-6D4A-2972-BF4967E79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6290" y="2579740"/>
            <a:ext cx="466532" cy="466532"/>
          </a:xfrm>
          <a:prstGeom prst="rect">
            <a:avLst/>
          </a:prstGeom>
        </p:spPr>
      </p:pic>
      <p:pic>
        <p:nvPicPr>
          <p:cNvPr id="18" name="Hình ảnh 17">
            <a:extLst>
              <a:ext uri="{FF2B5EF4-FFF2-40B4-BE49-F238E27FC236}">
                <a16:creationId xmlns:a16="http://schemas.microsoft.com/office/drawing/2014/main" id="{9903388E-23CE-D18A-27FA-16D9C0BA10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7175" y="3298542"/>
            <a:ext cx="466532" cy="466532"/>
          </a:xfrm>
          <a:prstGeom prst="rect">
            <a:avLst/>
          </a:prstGeom>
        </p:spPr>
      </p:pic>
      <p:pic>
        <p:nvPicPr>
          <p:cNvPr id="19" name="Hình ảnh 18">
            <a:extLst>
              <a:ext uri="{FF2B5EF4-FFF2-40B4-BE49-F238E27FC236}">
                <a16:creationId xmlns:a16="http://schemas.microsoft.com/office/drawing/2014/main" id="{B1C0DE4D-C75F-2750-32C2-391C552309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8200" y="2579740"/>
            <a:ext cx="466532" cy="466532"/>
          </a:xfrm>
          <a:prstGeom prst="rect">
            <a:avLst/>
          </a:prstGeom>
        </p:spPr>
      </p:pic>
      <p:pic>
        <p:nvPicPr>
          <p:cNvPr id="20" name="Hình ảnh 19">
            <a:extLst>
              <a:ext uri="{FF2B5EF4-FFF2-40B4-BE49-F238E27FC236}">
                <a16:creationId xmlns:a16="http://schemas.microsoft.com/office/drawing/2014/main" id="{5DF56BFE-AECD-40C6-7747-AEC9C4F2C5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8200" y="3986494"/>
            <a:ext cx="466532" cy="466532"/>
          </a:xfrm>
          <a:prstGeom prst="rect">
            <a:avLst/>
          </a:prstGeom>
        </p:spPr>
      </p:pic>
      <p:pic>
        <p:nvPicPr>
          <p:cNvPr id="21" name="Hình ảnh 20">
            <a:extLst>
              <a:ext uri="{FF2B5EF4-FFF2-40B4-BE49-F238E27FC236}">
                <a16:creationId xmlns:a16="http://schemas.microsoft.com/office/drawing/2014/main" id="{41D3D81B-B951-34E6-0515-DE05E1CBCD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1409" y="2579740"/>
            <a:ext cx="466532" cy="466532"/>
          </a:xfrm>
          <a:prstGeom prst="rect">
            <a:avLst/>
          </a:prstGeom>
        </p:spPr>
      </p:pic>
      <p:pic>
        <p:nvPicPr>
          <p:cNvPr id="22" name="Hình ảnh 21">
            <a:extLst>
              <a:ext uri="{FF2B5EF4-FFF2-40B4-BE49-F238E27FC236}">
                <a16:creationId xmlns:a16="http://schemas.microsoft.com/office/drawing/2014/main" id="{40854D54-9629-F1B6-0F6D-6023BEC61F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1409" y="3986494"/>
            <a:ext cx="466532" cy="466532"/>
          </a:xfrm>
          <a:prstGeom prst="rect">
            <a:avLst/>
          </a:prstGeom>
        </p:spPr>
      </p:pic>
      <p:pic>
        <p:nvPicPr>
          <p:cNvPr id="23" name="Hình ảnh 22">
            <a:extLst>
              <a:ext uri="{FF2B5EF4-FFF2-40B4-BE49-F238E27FC236}">
                <a16:creationId xmlns:a16="http://schemas.microsoft.com/office/drawing/2014/main" id="{670955B3-C759-486B-9DC6-78C664BE19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1409" y="4625127"/>
            <a:ext cx="466532" cy="466532"/>
          </a:xfrm>
          <a:prstGeom prst="rect">
            <a:avLst/>
          </a:prstGeom>
        </p:spPr>
      </p:pic>
      <p:pic>
        <p:nvPicPr>
          <p:cNvPr id="24" name="Hình ảnh 23">
            <a:extLst>
              <a:ext uri="{FF2B5EF4-FFF2-40B4-BE49-F238E27FC236}">
                <a16:creationId xmlns:a16="http://schemas.microsoft.com/office/drawing/2014/main" id="{F45A0E94-3C73-1715-F6B1-96E1E61FD6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1409" y="5263760"/>
            <a:ext cx="466532" cy="466532"/>
          </a:xfrm>
          <a:prstGeom prst="rect">
            <a:avLst/>
          </a:prstGeom>
        </p:spPr>
      </p:pic>
      <p:pic>
        <p:nvPicPr>
          <p:cNvPr id="25" name="Hình ảnh 24">
            <a:extLst>
              <a:ext uri="{FF2B5EF4-FFF2-40B4-BE49-F238E27FC236}">
                <a16:creationId xmlns:a16="http://schemas.microsoft.com/office/drawing/2014/main" id="{27BD614E-C2C7-7A2E-26E1-C83802BA3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1409" y="3283117"/>
            <a:ext cx="466532" cy="466532"/>
          </a:xfrm>
          <a:prstGeom prst="rect">
            <a:avLst/>
          </a:prstGeom>
        </p:spPr>
      </p:pic>
    </p:spTree>
    <p:extLst>
      <p:ext uri="{BB962C8B-B14F-4D97-AF65-F5344CB8AC3E}">
        <p14:creationId xmlns:p14="http://schemas.microsoft.com/office/powerpoint/2010/main" val="182936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73C79B-82CF-47D8-A911-EA90D1133969}" type="slidenum">
              <a:rPr lang="en-US" smtClean="0"/>
              <a:t>5</a:t>
            </a:fld>
            <a:endParaRPr lang="en-US"/>
          </a:p>
        </p:txBody>
      </p:sp>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6367" t="87487" r="14568" b="5286"/>
          <a:stretch/>
        </p:blipFill>
        <p:spPr>
          <a:xfrm>
            <a:off x="2873827" y="5886088"/>
            <a:ext cx="6357258" cy="470262"/>
          </a:xfrm>
          <a:prstGeom prst="rect">
            <a:avLst/>
          </a:prstGeom>
        </p:spPr>
      </p:pic>
      <p:pic>
        <p:nvPicPr>
          <p:cNvPr id="18" name="Picture 17">
            <a:extLst>
              <a:ext uri="{FF2B5EF4-FFF2-40B4-BE49-F238E27FC236}">
                <a16:creationId xmlns:a16="http://schemas.microsoft.com/office/drawing/2014/main" id="{32B8757E-F5A2-4B07-9F25-AE90DE98DA3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143" b="14364"/>
          <a:stretch/>
        </p:blipFill>
        <p:spPr>
          <a:xfrm>
            <a:off x="435429" y="923109"/>
            <a:ext cx="10432868" cy="4850674"/>
          </a:xfrm>
          <a:prstGeom prst="rect">
            <a:avLst/>
          </a:prstGeom>
        </p:spPr>
      </p:pic>
      <p:pic>
        <p:nvPicPr>
          <p:cNvPr id="5" name="Picture 4">
            <a:extLst>
              <a:ext uri="{FF2B5EF4-FFF2-40B4-BE49-F238E27FC236}">
                <a16:creationId xmlns:a16="http://schemas.microsoft.com/office/drawing/2014/main" id="{FAC2489F-5CF3-C0F4-316A-B88BFD787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1970367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6</a:t>
            </a:fld>
            <a:endParaRPr lang="en-US"/>
          </a:p>
        </p:txBody>
      </p:sp>
      <p:sp>
        <p:nvSpPr>
          <p:cNvPr id="5" name="Rectangle 4"/>
          <p:cNvSpPr/>
          <p:nvPr/>
        </p:nvSpPr>
        <p:spPr>
          <a:xfrm>
            <a:off x="670562" y="1001486"/>
            <a:ext cx="3108957" cy="34834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TextBox 5"/>
          <p:cNvSpPr txBox="1"/>
          <p:nvPr/>
        </p:nvSpPr>
        <p:spPr>
          <a:xfrm>
            <a:off x="882829" y="963079"/>
            <a:ext cx="2959013" cy="400110"/>
          </a:xfrm>
          <a:prstGeom prst="rect">
            <a:avLst/>
          </a:prstGeom>
          <a:noFill/>
        </p:spPr>
        <p:txBody>
          <a:bodyPr wrap="square" rtlCol="0">
            <a:spAutoFit/>
          </a:bodyPr>
          <a:lstStyle/>
          <a:p>
            <a:r>
              <a:rPr lang="en-US" sz="2000" b="1" dirty="0" err="1">
                <a:solidFill>
                  <a:schemeClr val="bg1"/>
                </a:solidFill>
                <a:latin typeface="Times New Roman" panose="02020603050405020304" pitchFamily="18" charset="0"/>
                <a:cs typeface="Times New Roman" panose="02020603050405020304" pitchFamily="18" charset="0"/>
              </a:rPr>
              <a:t>Màng</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khò</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nóng</a:t>
            </a:r>
            <a:endParaRPr lang="en-US" sz="2000" b="1" dirty="0">
              <a:solidFill>
                <a:schemeClr val="bg1"/>
              </a:solidFill>
              <a:latin typeface="Times New Roman" panose="02020603050405020304" pitchFamily="18" charset="0"/>
              <a:cs typeface="Times New Roman" panose="02020603050405020304" pitchFamily="18" charset="0"/>
            </a:endParaRPr>
          </a:p>
        </p:txBody>
      </p:sp>
      <p:sp>
        <p:nvSpPr>
          <p:cNvPr id="9" name="Flowchart: Decision 8"/>
          <p:cNvSpPr/>
          <p:nvPr/>
        </p:nvSpPr>
        <p:spPr>
          <a:xfrm>
            <a:off x="882829" y="2572733"/>
            <a:ext cx="2513514" cy="66185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 name="Flowchart: Process 9"/>
          <p:cNvSpPr/>
          <p:nvPr/>
        </p:nvSpPr>
        <p:spPr>
          <a:xfrm>
            <a:off x="5791200" y="1309985"/>
            <a:ext cx="2734491" cy="68797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Process 10"/>
          <p:cNvSpPr/>
          <p:nvPr/>
        </p:nvSpPr>
        <p:spPr>
          <a:xfrm>
            <a:off x="4563292" y="2642399"/>
            <a:ext cx="1158240" cy="548640"/>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Flowchart: Process 11"/>
          <p:cNvSpPr/>
          <p:nvPr/>
        </p:nvSpPr>
        <p:spPr>
          <a:xfrm>
            <a:off x="8717280" y="2642399"/>
            <a:ext cx="1062446" cy="548640"/>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3" name="Flowchart: Decision 12"/>
          <p:cNvSpPr/>
          <p:nvPr/>
        </p:nvSpPr>
        <p:spPr>
          <a:xfrm>
            <a:off x="878475" y="3648239"/>
            <a:ext cx="2513514" cy="66185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4" name="Flowchart: Decision 13"/>
          <p:cNvSpPr/>
          <p:nvPr/>
        </p:nvSpPr>
        <p:spPr>
          <a:xfrm>
            <a:off x="878475" y="4883398"/>
            <a:ext cx="2513514" cy="66185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5" name="Flowchart: Process 14"/>
          <p:cNvSpPr/>
          <p:nvPr/>
        </p:nvSpPr>
        <p:spPr>
          <a:xfrm>
            <a:off x="4563292" y="3841986"/>
            <a:ext cx="1079862" cy="355545"/>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6" name="Flowchart: Process 15"/>
          <p:cNvSpPr/>
          <p:nvPr/>
        </p:nvSpPr>
        <p:spPr>
          <a:xfrm>
            <a:off x="8673727" y="3833277"/>
            <a:ext cx="900288" cy="411553"/>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7" name="Flowchart: Process 16"/>
          <p:cNvSpPr/>
          <p:nvPr/>
        </p:nvSpPr>
        <p:spPr>
          <a:xfrm>
            <a:off x="6644641" y="3833217"/>
            <a:ext cx="992777" cy="411554"/>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8" name="Flowchart: Process 17"/>
          <p:cNvSpPr/>
          <p:nvPr/>
        </p:nvSpPr>
        <p:spPr>
          <a:xfrm>
            <a:off x="4308004" y="5015407"/>
            <a:ext cx="1705625" cy="402177"/>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p>
        </p:txBody>
      </p:sp>
      <p:sp>
        <p:nvSpPr>
          <p:cNvPr id="24" name="TextBox 23"/>
          <p:cNvSpPr txBox="1"/>
          <p:nvPr/>
        </p:nvSpPr>
        <p:spPr>
          <a:xfrm>
            <a:off x="6189617" y="1453919"/>
            <a:ext cx="2020388" cy="400110"/>
          </a:xfrm>
          <a:prstGeom prst="rect">
            <a:avLst/>
          </a:prstGeom>
          <a:noFill/>
        </p:spPr>
        <p:txBody>
          <a:bodyPr wrap="square" rtlCol="0">
            <a:spAutoFit/>
          </a:bodyPr>
          <a:lstStyle/>
          <a:p>
            <a:r>
              <a:rPr lang="en-US" sz="2000" b="1" dirty="0" err="1">
                <a:solidFill>
                  <a:schemeClr val="bg1"/>
                </a:solidFill>
                <a:latin typeface="Times New Roman" panose="02020603050405020304" pitchFamily="18" charset="0"/>
                <a:cs typeface="Times New Roman" panose="02020603050405020304" pitchFamily="18" charset="0"/>
              </a:rPr>
              <a:t>Màng</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khò</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nóng</a:t>
            </a:r>
            <a:endParaRPr lang="en-US" sz="2000" b="1" dirty="0">
              <a:solidFill>
                <a:schemeClr val="bg1"/>
              </a:solidFill>
              <a:latin typeface="Times New Roman" panose="02020603050405020304" pitchFamily="18" charset="0"/>
              <a:cs typeface="Times New Roman" panose="02020603050405020304" pitchFamily="18" charset="0"/>
            </a:endParaRPr>
          </a:p>
        </p:txBody>
      </p:sp>
      <p:cxnSp>
        <p:nvCxnSpPr>
          <p:cNvPr id="38" name="Straight Connector 37"/>
          <p:cNvCxnSpPr>
            <a:stCxn id="10" idx="2"/>
          </p:cNvCxnSpPr>
          <p:nvPr/>
        </p:nvCxnSpPr>
        <p:spPr>
          <a:xfrm flipH="1">
            <a:off x="7158445" y="1997963"/>
            <a:ext cx="1" cy="391885"/>
          </a:xfrm>
          <a:prstGeom prst="line">
            <a:avLst/>
          </a:prstGeom>
        </p:spPr>
        <p:style>
          <a:lnRef idx="1">
            <a:schemeClr val="dk1"/>
          </a:lnRef>
          <a:fillRef idx="0">
            <a:schemeClr val="dk1"/>
          </a:fillRef>
          <a:effectRef idx="0">
            <a:schemeClr val="dk1"/>
          </a:effectRef>
          <a:fontRef idx="minor">
            <a:schemeClr val="tx1"/>
          </a:fontRef>
        </p:style>
      </p:cxnSp>
      <p:cxnSp>
        <p:nvCxnSpPr>
          <p:cNvPr id="44" name="Straight Connector 43"/>
          <p:cNvCxnSpPr/>
          <p:nvPr/>
        </p:nvCxnSpPr>
        <p:spPr>
          <a:xfrm flipH="1">
            <a:off x="5212081" y="2389848"/>
            <a:ext cx="1946365" cy="0"/>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a:xfrm>
            <a:off x="7158445" y="2389848"/>
            <a:ext cx="2063932" cy="0"/>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Arrow Connector 47"/>
          <p:cNvCxnSpPr/>
          <p:nvPr/>
        </p:nvCxnSpPr>
        <p:spPr>
          <a:xfrm>
            <a:off x="5212081" y="2389848"/>
            <a:ext cx="0" cy="2525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p:cNvCxnSpPr/>
          <p:nvPr/>
        </p:nvCxnSpPr>
        <p:spPr>
          <a:xfrm>
            <a:off x="9222377" y="2389848"/>
            <a:ext cx="0" cy="2394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4" name="Straight Connector 53"/>
          <p:cNvCxnSpPr>
            <a:stCxn id="11" idx="3"/>
            <a:endCxn id="12" idx="1"/>
          </p:cNvCxnSpPr>
          <p:nvPr/>
        </p:nvCxnSpPr>
        <p:spPr>
          <a:xfrm>
            <a:off x="5721532" y="2916719"/>
            <a:ext cx="2995748" cy="0"/>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p:cNvCxnSpPr/>
          <p:nvPr/>
        </p:nvCxnSpPr>
        <p:spPr>
          <a:xfrm>
            <a:off x="7158445" y="2916719"/>
            <a:ext cx="0" cy="469743"/>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p:cNvCxnSpPr/>
          <p:nvPr/>
        </p:nvCxnSpPr>
        <p:spPr>
          <a:xfrm flipV="1">
            <a:off x="5136397" y="3360145"/>
            <a:ext cx="4023541" cy="24405"/>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Arrow Connector 66"/>
          <p:cNvCxnSpPr/>
          <p:nvPr/>
        </p:nvCxnSpPr>
        <p:spPr>
          <a:xfrm flipH="1">
            <a:off x="9152862" y="3360150"/>
            <a:ext cx="14152" cy="4641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4" name="Straight Arrow Connector 73"/>
          <p:cNvCxnSpPr/>
          <p:nvPr/>
        </p:nvCxnSpPr>
        <p:spPr>
          <a:xfrm>
            <a:off x="7154195" y="3360149"/>
            <a:ext cx="2125" cy="4641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5" name="Straight Arrow Connector 74"/>
          <p:cNvCxnSpPr/>
          <p:nvPr/>
        </p:nvCxnSpPr>
        <p:spPr>
          <a:xfrm>
            <a:off x="5143471" y="3384551"/>
            <a:ext cx="1" cy="4397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5" name="Flowchart: Process 94"/>
          <p:cNvSpPr/>
          <p:nvPr/>
        </p:nvSpPr>
        <p:spPr>
          <a:xfrm>
            <a:off x="6312698" y="5041565"/>
            <a:ext cx="1705625" cy="402177"/>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p>
        </p:txBody>
      </p:sp>
      <p:sp>
        <p:nvSpPr>
          <p:cNvPr id="96" name="Flowchart: Process 95"/>
          <p:cNvSpPr/>
          <p:nvPr/>
        </p:nvSpPr>
        <p:spPr>
          <a:xfrm>
            <a:off x="8307125" y="5041564"/>
            <a:ext cx="1705625" cy="402177"/>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p>
        </p:txBody>
      </p:sp>
      <p:cxnSp>
        <p:nvCxnSpPr>
          <p:cNvPr id="26" name="Straight Connector 25"/>
          <p:cNvCxnSpPr/>
          <p:nvPr/>
        </p:nvCxnSpPr>
        <p:spPr>
          <a:xfrm flipV="1">
            <a:off x="5152180" y="4631824"/>
            <a:ext cx="4000682" cy="15129"/>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Arrow Connector 35"/>
          <p:cNvCxnSpPr/>
          <p:nvPr/>
        </p:nvCxnSpPr>
        <p:spPr>
          <a:xfrm>
            <a:off x="5143471" y="4646953"/>
            <a:ext cx="0" cy="3870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p:cNvCxnSpPr/>
          <p:nvPr/>
        </p:nvCxnSpPr>
        <p:spPr>
          <a:xfrm>
            <a:off x="9152862" y="4639387"/>
            <a:ext cx="7076" cy="3946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3" name="Straight Arrow Connector 42"/>
          <p:cNvCxnSpPr>
            <a:endCxn id="95" idx="0"/>
          </p:cNvCxnSpPr>
          <p:nvPr/>
        </p:nvCxnSpPr>
        <p:spPr>
          <a:xfrm>
            <a:off x="7160171" y="4639387"/>
            <a:ext cx="5340" cy="4021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0" name="Rectangle 49"/>
          <p:cNvSpPr/>
          <p:nvPr/>
        </p:nvSpPr>
        <p:spPr>
          <a:xfrm>
            <a:off x="4738900" y="2735706"/>
            <a:ext cx="736099" cy="369332"/>
          </a:xfrm>
          <a:prstGeom prst="rect">
            <a:avLst/>
          </a:prstGeom>
        </p:spPr>
        <p:txBody>
          <a:bodyPr wrap="none">
            <a:spAutoFit/>
          </a:bodyPr>
          <a:lstStyle/>
          <a:p>
            <a:r>
              <a:rPr lang="en-US" b="1" dirty="0">
                <a:latin typeface="Times New Roman" panose="02020603050405020304" pitchFamily="18" charset="0"/>
                <a:cs typeface="Times New Roman" panose="02020603050405020304" pitchFamily="18" charset="0"/>
              </a:rPr>
              <a:t>3MM</a:t>
            </a:r>
          </a:p>
        </p:txBody>
      </p:sp>
      <p:sp>
        <p:nvSpPr>
          <p:cNvPr id="69" name="Rectangle 68"/>
          <p:cNvSpPr/>
          <p:nvPr/>
        </p:nvSpPr>
        <p:spPr>
          <a:xfrm>
            <a:off x="8882865" y="2735706"/>
            <a:ext cx="1340873"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4MM</a:t>
            </a:r>
          </a:p>
        </p:txBody>
      </p:sp>
      <p:sp>
        <p:nvSpPr>
          <p:cNvPr id="76" name="Rectangle 75"/>
          <p:cNvSpPr/>
          <p:nvPr/>
        </p:nvSpPr>
        <p:spPr>
          <a:xfrm>
            <a:off x="4766695" y="3841985"/>
            <a:ext cx="680507"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Trơn</a:t>
            </a:r>
            <a:endParaRPr lang="en-US" b="1" dirty="0">
              <a:latin typeface="Times New Roman" panose="02020603050405020304" pitchFamily="18" charset="0"/>
              <a:cs typeface="Times New Roman" panose="02020603050405020304" pitchFamily="18" charset="0"/>
            </a:endParaRPr>
          </a:p>
        </p:txBody>
      </p:sp>
      <p:sp>
        <p:nvSpPr>
          <p:cNvPr id="77" name="Rectangle 76"/>
          <p:cNvSpPr/>
          <p:nvPr/>
        </p:nvSpPr>
        <p:spPr>
          <a:xfrm>
            <a:off x="6834040" y="3821547"/>
            <a:ext cx="543739"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Cát</a:t>
            </a:r>
            <a:endParaRPr lang="en-US" b="1" dirty="0">
              <a:latin typeface="Times New Roman" panose="02020603050405020304" pitchFamily="18" charset="0"/>
              <a:cs typeface="Times New Roman" panose="02020603050405020304" pitchFamily="18" charset="0"/>
            </a:endParaRPr>
          </a:p>
        </p:txBody>
      </p:sp>
      <p:sp>
        <p:nvSpPr>
          <p:cNvPr id="78" name="Rectangle 77"/>
          <p:cNvSpPr/>
          <p:nvPr/>
        </p:nvSpPr>
        <p:spPr>
          <a:xfrm>
            <a:off x="8812607" y="3833275"/>
            <a:ext cx="466794"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Đá</a:t>
            </a:r>
            <a:endParaRPr lang="en-US" b="1" dirty="0">
              <a:latin typeface="Times New Roman" panose="02020603050405020304" pitchFamily="18" charset="0"/>
              <a:cs typeface="Times New Roman" panose="02020603050405020304" pitchFamily="18" charset="0"/>
            </a:endParaRPr>
          </a:p>
        </p:txBody>
      </p:sp>
      <p:sp>
        <p:nvSpPr>
          <p:cNvPr id="80" name="Rectangle 79"/>
          <p:cNvSpPr/>
          <p:nvPr/>
        </p:nvSpPr>
        <p:spPr>
          <a:xfrm>
            <a:off x="4409982" y="5009599"/>
            <a:ext cx="1603647" cy="338554"/>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Panda Primer</a:t>
            </a:r>
          </a:p>
        </p:txBody>
      </p:sp>
      <p:sp>
        <p:nvSpPr>
          <p:cNvPr id="81" name="Rectangle 80"/>
          <p:cNvSpPr/>
          <p:nvPr/>
        </p:nvSpPr>
        <p:spPr>
          <a:xfrm>
            <a:off x="6644641" y="5029657"/>
            <a:ext cx="1376588" cy="338554"/>
          </a:xfrm>
          <a:prstGeom prst="rect">
            <a:avLst/>
          </a:prstGeom>
        </p:spPr>
        <p:txBody>
          <a:bodyPr wrap="square">
            <a:spAutoFit/>
          </a:bodyPr>
          <a:lstStyle/>
          <a:p>
            <a:r>
              <a:rPr lang="en-US" sz="1600" b="1" dirty="0" err="1">
                <a:latin typeface="Times New Roman" panose="02020603050405020304" pitchFamily="18" charset="0"/>
                <a:cs typeface="Times New Roman" panose="02020603050405020304" pitchFamily="18" charset="0"/>
              </a:rPr>
              <a:t>Nirol</a:t>
            </a:r>
            <a:r>
              <a:rPr lang="en-US" sz="1600" b="1" dirty="0">
                <a:latin typeface="Times New Roman" panose="02020603050405020304" pitchFamily="18" charset="0"/>
                <a:cs typeface="Times New Roman" panose="02020603050405020304" pitchFamily="18" charset="0"/>
              </a:rPr>
              <a:t> - W</a:t>
            </a:r>
          </a:p>
        </p:txBody>
      </p:sp>
      <p:sp>
        <p:nvSpPr>
          <p:cNvPr id="82" name="Rectangle 81"/>
          <p:cNvSpPr/>
          <p:nvPr/>
        </p:nvSpPr>
        <p:spPr>
          <a:xfrm>
            <a:off x="8210005" y="5029657"/>
            <a:ext cx="1813001" cy="338554"/>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Lemax</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Pr</a:t>
            </a:r>
            <a:r>
              <a:rPr lang="en-US" sz="1600" b="1" dirty="0">
                <a:latin typeface="Times New Roman" panose="02020603050405020304" pitchFamily="18" charset="0"/>
                <a:cs typeface="Times New Roman" panose="02020603050405020304" pitchFamily="18" charset="0"/>
              </a:rPr>
              <a:t> SB</a:t>
            </a:r>
          </a:p>
        </p:txBody>
      </p:sp>
      <p:sp>
        <p:nvSpPr>
          <p:cNvPr id="41" name="Rectangle 40"/>
          <p:cNvSpPr/>
          <p:nvPr/>
        </p:nvSpPr>
        <p:spPr>
          <a:xfrm>
            <a:off x="1466397" y="2705599"/>
            <a:ext cx="1268296"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Chủng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loại</a:t>
            </a:r>
            <a:endParaRPr lang="en-US" b="1" dirty="0">
              <a:latin typeface="Times New Roman" panose="02020603050405020304" pitchFamily="18" charset="0"/>
              <a:cs typeface="Times New Roman" panose="02020603050405020304" pitchFamily="18" charset="0"/>
            </a:endParaRPr>
          </a:p>
        </p:txBody>
      </p:sp>
      <p:sp>
        <p:nvSpPr>
          <p:cNvPr id="42" name="Rectangle 41"/>
          <p:cNvSpPr/>
          <p:nvPr/>
        </p:nvSpPr>
        <p:spPr>
          <a:xfrm>
            <a:off x="1755085" y="3794498"/>
            <a:ext cx="883575"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Bề</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mặt</a:t>
            </a:r>
            <a:endParaRPr lang="en-US" b="1" dirty="0">
              <a:latin typeface="Times New Roman" panose="02020603050405020304" pitchFamily="18" charset="0"/>
              <a:cs typeface="Times New Roman" panose="02020603050405020304" pitchFamily="18" charset="0"/>
            </a:endParaRPr>
          </a:p>
        </p:txBody>
      </p:sp>
      <p:sp>
        <p:nvSpPr>
          <p:cNvPr id="45" name="Rectangle 44"/>
          <p:cNvSpPr/>
          <p:nvPr/>
        </p:nvSpPr>
        <p:spPr>
          <a:xfrm>
            <a:off x="1481380" y="5014268"/>
            <a:ext cx="1274708"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Vật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liệu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lót</a:t>
            </a:r>
            <a:endParaRPr lang="en-US" b="1" dirty="0">
              <a:latin typeface="Times New Roman" panose="02020603050405020304" pitchFamily="18" charset="0"/>
              <a:cs typeface="Times New Roman" panose="02020603050405020304" pitchFamily="18" charset="0"/>
            </a:endParaRPr>
          </a:p>
        </p:txBody>
      </p:sp>
      <p:cxnSp>
        <p:nvCxnSpPr>
          <p:cNvPr id="7" name="Straight Connector 6"/>
          <p:cNvCxnSpPr>
            <a:stCxn id="15" idx="3"/>
            <a:endCxn id="17" idx="1"/>
          </p:cNvCxnSpPr>
          <p:nvPr/>
        </p:nvCxnSpPr>
        <p:spPr>
          <a:xfrm>
            <a:off x="5643154" y="4019759"/>
            <a:ext cx="1001487" cy="19235"/>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a:stCxn id="17" idx="3"/>
            <a:endCxn id="16" idx="1"/>
          </p:cNvCxnSpPr>
          <p:nvPr/>
        </p:nvCxnSpPr>
        <p:spPr>
          <a:xfrm>
            <a:off x="7637418" y="4038994"/>
            <a:ext cx="1036309" cy="60"/>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a:stCxn id="17" idx="2"/>
          </p:cNvCxnSpPr>
          <p:nvPr/>
        </p:nvCxnSpPr>
        <p:spPr>
          <a:xfrm>
            <a:off x="7141030" y="4244771"/>
            <a:ext cx="13165" cy="387053"/>
          </a:xfrm>
          <a:prstGeom prst="line">
            <a:avLst/>
          </a:prstGeom>
        </p:spPr>
        <p:style>
          <a:lnRef idx="1">
            <a:schemeClr val="dk1"/>
          </a:lnRef>
          <a:fillRef idx="0">
            <a:schemeClr val="dk1"/>
          </a:fillRef>
          <a:effectRef idx="0">
            <a:schemeClr val="dk1"/>
          </a:effectRef>
          <a:fontRef idx="minor">
            <a:schemeClr val="tx1"/>
          </a:fontRef>
        </p:style>
      </p:cxnSp>
      <p:pic>
        <p:nvPicPr>
          <p:cNvPr id="47" name="Picture 46">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35787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inVertical)">
                                      <p:cBhvr>
                                        <p:cTn id="28" dur="500"/>
                                        <p:tgtEl>
                                          <p:spTgt spid="1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arn(inVertical)">
                                      <p:cBhvr>
                                        <p:cTn id="34" dur="500"/>
                                        <p:tgtEl>
                                          <p:spTgt spid="14"/>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inVertical)">
                                      <p:cBhvr>
                                        <p:cTn id="43" dur="500"/>
                                        <p:tgtEl>
                                          <p:spTgt spid="17"/>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barn(inVertical)">
                                      <p:cBhvr>
                                        <p:cTn id="46" dur="500"/>
                                        <p:tgtEl>
                                          <p:spTgt spid="18"/>
                                        </p:tgtEl>
                                      </p:cBhvr>
                                    </p:animEffect>
                                  </p:childTnLst>
                                </p:cTn>
                              </p:par>
                              <p:par>
                                <p:cTn id="47" presetID="16" presetClass="entr" presetSubtype="21"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barn(inVertical)">
                                      <p:cBhvr>
                                        <p:cTn id="49" dur="500"/>
                                        <p:tgtEl>
                                          <p:spTgt spid="38"/>
                                        </p:tgtEl>
                                      </p:cBhvr>
                                    </p:animEffect>
                                  </p:childTnLst>
                                </p:cTn>
                              </p:par>
                              <p:par>
                                <p:cTn id="50" presetID="16" presetClass="entr" presetSubtype="21" fill="hold"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barn(inVertical)">
                                      <p:cBhvr>
                                        <p:cTn id="52" dur="500"/>
                                        <p:tgtEl>
                                          <p:spTgt spid="44"/>
                                        </p:tgtEl>
                                      </p:cBhvr>
                                    </p:animEffect>
                                  </p:childTnLst>
                                </p:cTn>
                              </p:par>
                              <p:par>
                                <p:cTn id="53" presetID="16" presetClass="entr" presetSubtype="21" fill="hold"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barn(inVertical)">
                                      <p:cBhvr>
                                        <p:cTn id="55" dur="500"/>
                                        <p:tgtEl>
                                          <p:spTgt spid="46"/>
                                        </p:tgtEl>
                                      </p:cBhvr>
                                    </p:animEffect>
                                  </p:childTnLst>
                                </p:cTn>
                              </p:par>
                              <p:par>
                                <p:cTn id="56" presetID="16" presetClass="entr" presetSubtype="21" fill="hold"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barn(inVertical)">
                                      <p:cBhvr>
                                        <p:cTn id="58" dur="500"/>
                                        <p:tgtEl>
                                          <p:spTgt spid="48"/>
                                        </p:tgtEl>
                                      </p:cBhvr>
                                    </p:animEffect>
                                  </p:childTnLst>
                                </p:cTn>
                              </p:par>
                              <p:par>
                                <p:cTn id="59" presetID="16" presetClass="entr" presetSubtype="21" fill="hold" nodeType="with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barn(inVertical)">
                                      <p:cBhvr>
                                        <p:cTn id="61" dur="500"/>
                                        <p:tgtEl>
                                          <p:spTgt spid="49"/>
                                        </p:tgtEl>
                                      </p:cBhvr>
                                    </p:animEffect>
                                  </p:childTnLst>
                                </p:cTn>
                              </p:par>
                              <p:par>
                                <p:cTn id="62" presetID="16" presetClass="entr" presetSubtype="21"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barn(inVertical)">
                                      <p:cBhvr>
                                        <p:cTn id="64" dur="500"/>
                                        <p:tgtEl>
                                          <p:spTgt spid="54"/>
                                        </p:tgtEl>
                                      </p:cBhvr>
                                    </p:animEffect>
                                  </p:childTnLst>
                                </p:cTn>
                              </p:par>
                              <p:par>
                                <p:cTn id="65" presetID="16" presetClass="entr" presetSubtype="21" fill="hold"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barn(inVertical)">
                                      <p:cBhvr>
                                        <p:cTn id="67" dur="500"/>
                                        <p:tgtEl>
                                          <p:spTgt spid="56"/>
                                        </p:tgtEl>
                                      </p:cBhvr>
                                    </p:animEffect>
                                  </p:childTnLst>
                                </p:cTn>
                              </p:par>
                              <p:par>
                                <p:cTn id="68" presetID="16" presetClass="entr" presetSubtype="21" fill="hold" nodeType="with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barn(inVertical)">
                                      <p:cBhvr>
                                        <p:cTn id="70" dur="500"/>
                                        <p:tgtEl>
                                          <p:spTgt spid="65"/>
                                        </p:tgtEl>
                                      </p:cBhvr>
                                    </p:animEffect>
                                  </p:childTnLst>
                                </p:cTn>
                              </p:par>
                              <p:par>
                                <p:cTn id="71" presetID="16" presetClass="entr" presetSubtype="21" fill="hold"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barn(inVertical)">
                                      <p:cBhvr>
                                        <p:cTn id="73" dur="500"/>
                                        <p:tgtEl>
                                          <p:spTgt spid="67"/>
                                        </p:tgtEl>
                                      </p:cBhvr>
                                    </p:animEffect>
                                  </p:childTnLst>
                                </p:cTn>
                              </p:par>
                              <p:par>
                                <p:cTn id="74" presetID="16" presetClass="entr" presetSubtype="21" fill="hold" nodeType="with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barn(inVertical)">
                                      <p:cBhvr>
                                        <p:cTn id="76" dur="500"/>
                                        <p:tgtEl>
                                          <p:spTgt spid="74"/>
                                        </p:tgtEl>
                                      </p:cBhvr>
                                    </p:animEffect>
                                  </p:childTnLst>
                                </p:cTn>
                              </p:par>
                              <p:par>
                                <p:cTn id="77" presetID="16" presetClass="entr" presetSubtype="21" fill="hold" nodeType="withEffect">
                                  <p:stCondLst>
                                    <p:cond delay="0"/>
                                  </p:stCondLst>
                                  <p:childTnLst>
                                    <p:set>
                                      <p:cBhvr>
                                        <p:cTn id="78" dur="1" fill="hold">
                                          <p:stCondLst>
                                            <p:cond delay="0"/>
                                          </p:stCondLst>
                                        </p:cTn>
                                        <p:tgtEl>
                                          <p:spTgt spid="75"/>
                                        </p:tgtEl>
                                        <p:attrNameLst>
                                          <p:attrName>style.visibility</p:attrName>
                                        </p:attrNameLst>
                                      </p:cBhvr>
                                      <p:to>
                                        <p:strVal val="visible"/>
                                      </p:to>
                                    </p:set>
                                    <p:animEffect transition="in" filter="barn(inVertical)">
                                      <p:cBhvr>
                                        <p:cTn id="79" dur="500"/>
                                        <p:tgtEl>
                                          <p:spTgt spid="75"/>
                                        </p:tgtEl>
                                      </p:cBhvr>
                                    </p:animEffect>
                                  </p:childTnLst>
                                </p:cTn>
                              </p:par>
                              <p:par>
                                <p:cTn id="80" presetID="16" presetClass="entr" presetSubtype="21" fill="hold" grpId="0" nodeType="withEffect">
                                  <p:stCondLst>
                                    <p:cond delay="0"/>
                                  </p:stCondLst>
                                  <p:childTnLst>
                                    <p:set>
                                      <p:cBhvr>
                                        <p:cTn id="81" dur="1" fill="hold">
                                          <p:stCondLst>
                                            <p:cond delay="0"/>
                                          </p:stCondLst>
                                        </p:cTn>
                                        <p:tgtEl>
                                          <p:spTgt spid="95"/>
                                        </p:tgtEl>
                                        <p:attrNameLst>
                                          <p:attrName>style.visibility</p:attrName>
                                        </p:attrNameLst>
                                      </p:cBhvr>
                                      <p:to>
                                        <p:strVal val="visible"/>
                                      </p:to>
                                    </p:set>
                                    <p:animEffect transition="in" filter="barn(inVertical)">
                                      <p:cBhvr>
                                        <p:cTn id="82" dur="500"/>
                                        <p:tgtEl>
                                          <p:spTgt spid="95"/>
                                        </p:tgtEl>
                                      </p:cBhvr>
                                    </p:animEffect>
                                  </p:childTnLst>
                                </p:cTn>
                              </p:par>
                              <p:par>
                                <p:cTn id="83" presetID="16" presetClass="entr" presetSubtype="21" fill="hold" grpId="0" nodeType="with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barn(inVertical)">
                                      <p:cBhvr>
                                        <p:cTn id="85" dur="500"/>
                                        <p:tgtEl>
                                          <p:spTgt spid="96"/>
                                        </p:tgtEl>
                                      </p:cBhvr>
                                    </p:animEffect>
                                  </p:childTnLst>
                                </p:cTn>
                              </p:par>
                              <p:par>
                                <p:cTn id="86" presetID="16" presetClass="entr" presetSubtype="21" fill="hold"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barn(inVertical)">
                                      <p:cBhvr>
                                        <p:cTn id="88" dur="500"/>
                                        <p:tgtEl>
                                          <p:spTgt spid="26"/>
                                        </p:tgtEl>
                                      </p:cBhvr>
                                    </p:animEffect>
                                  </p:childTnLst>
                                </p:cTn>
                              </p:par>
                              <p:par>
                                <p:cTn id="89" presetID="16" presetClass="entr" presetSubtype="21" fill="hold"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barn(inVertical)">
                                      <p:cBhvr>
                                        <p:cTn id="91" dur="500"/>
                                        <p:tgtEl>
                                          <p:spTgt spid="36"/>
                                        </p:tgtEl>
                                      </p:cBhvr>
                                    </p:animEffect>
                                  </p:childTnLst>
                                </p:cTn>
                              </p:par>
                              <p:par>
                                <p:cTn id="92" presetID="16" presetClass="entr" presetSubtype="21" fill="hold" nodeType="with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barn(inVertical)">
                                      <p:cBhvr>
                                        <p:cTn id="94" dur="500"/>
                                        <p:tgtEl>
                                          <p:spTgt spid="39"/>
                                        </p:tgtEl>
                                      </p:cBhvr>
                                    </p:animEffect>
                                  </p:childTnLst>
                                </p:cTn>
                              </p:par>
                              <p:par>
                                <p:cTn id="95" presetID="16" presetClass="entr" presetSubtype="21" fill="hold"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barn(inVertical)">
                                      <p:cBhvr>
                                        <p:cTn id="97" dur="500"/>
                                        <p:tgtEl>
                                          <p:spTgt spid="43"/>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barn(inVertical)">
                                      <p:cBhvr>
                                        <p:cTn id="100" dur="500"/>
                                        <p:tgtEl>
                                          <p:spTgt spid="50"/>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69"/>
                                        </p:tgtEl>
                                        <p:attrNameLst>
                                          <p:attrName>style.visibility</p:attrName>
                                        </p:attrNameLst>
                                      </p:cBhvr>
                                      <p:to>
                                        <p:strVal val="visible"/>
                                      </p:to>
                                    </p:set>
                                    <p:animEffect transition="in" filter="barn(inVertical)">
                                      <p:cBhvr>
                                        <p:cTn id="103" dur="500"/>
                                        <p:tgtEl>
                                          <p:spTgt spid="69"/>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barn(inVertical)">
                                      <p:cBhvr>
                                        <p:cTn id="106" dur="500"/>
                                        <p:tgtEl>
                                          <p:spTgt spid="76"/>
                                        </p:tgtEl>
                                      </p:cBhvr>
                                    </p:animEffect>
                                  </p:childTnLst>
                                </p:cTn>
                              </p:par>
                              <p:par>
                                <p:cTn id="107" presetID="16" presetClass="entr" presetSubtype="21" fill="hold" grpId="0" nodeType="withEffect">
                                  <p:stCondLst>
                                    <p:cond delay="0"/>
                                  </p:stCondLst>
                                  <p:childTnLst>
                                    <p:set>
                                      <p:cBhvr>
                                        <p:cTn id="108" dur="1" fill="hold">
                                          <p:stCondLst>
                                            <p:cond delay="0"/>
                                          </p:stCondLst>
                                        </p:cTn>
                                        <p:tgtEl>
                                          <p:spTgt spid="77"/>
                                        </p:tgtEl>
                                        <p:attrNameLst>
                                          <p:attrName>style.visibility</p:attrName>
                                        </p:attrNameLst>
                                      </p:cBhvr>
                                      <p:to>
                                        <p:strVal val="visible"/>
                                      </p:to>
                                    </p:set>
                                    <p:animEffect transition="in" filter="barn(inVertical)">
                                      <p:cBhvr>
                                        <p:cTn id="109" dur="500"/>
                                        <p:tgtEl>
                                          <p:spTgt spid="77"/>
                                        </p:tgtEl>
                                      </p:cBhvr>
                                    </p:animEffect>
                                  </p:childTnLst>
                                </p:cTn>
                              </p:par>
                              <p:par>
                                <p:cTn id="110" presetID="16" presetClass="entr" presetSubtype="21" fill="hold" grpId="0" nodeType="withEffect">
                                  <p:stCondLst>
                                    <p:cond delay="0"/>
                                  </p:stCondLst>
                                  <p:childTnLst>
                                    <p:set>
                                      <p:cBhvr>
                                        <p:cTn id="111" dur="1" fill="hold">
                                          <p:stCondLst>
                                            <p:cond delay="0"/>
                                          </p:stCondLst>
                                        </p:cTn>
                                        <p:tgtEl>
                                          <p:spTgt spid="78"/>
                                        </p:tgtEl>
                                        <p:attrNameLst>
                                          <p:attrName>style.visibility</p:attrName>
                                        </p:attrNameLst>
                                      </p:cBhvr>
                                      <p:to>
                                        <p:strVal val="visible"/>
                                      </p:to>
                                    </p:set>
                                    <p:animEffect transition="in" filter="barn(inVertical)">
                                      <p:cBhvr>
                                        <p:cTn id="112" dur="500"/>
                                        <p:tgtEl>
                                          <p:spTgt spid="78"/>
                                        </p:tgtEl>
                                      </p:cBhvr>
                                    </p:animEffect>
                                  </p:childTnLst>
                                </p:cTn>
                              </p:par>
                              <p:par>
                                <p:cTn id="113" presetID="16" presetClass="entr" presetSubtype="21" fill="hold" grpId="0" nodeType="with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barn(inVertical)">
                                      <p:cBhvr>
                                        <p:cTn id="115" dur="500"/>
                                        <p:tgtEl>
                                          <p:spTgt spid="80"/>
                                        </p:tgtEl>
                                      </p:cBhvr>
                                    </p:animEffect>
                                  </p:childTnLst>
                                </p:cTn>
                              </p:par>
                              <p:par>
                                <p:cTn id="116" presetID="16" presetClass="entr" presetSubtype="21" fill="hold" grpId="0" nodeType="withEffect">
                                  <p:stCondLst>
                                    <p:cond delay="0"/>
                                  </p:stCondLst>
                                  <p:childTnLst>
                                    <p:set>
                                      <p:cBhvr>
                                        <p:cTn id="117" dur="1" fill="hold">
                                          <p:stCondLst>
                                            <p:cond delay="0"/>
                                          </p:stCondLst>
                                        </p:cTn>
                                        <p:tgtEl>
                                          <p:spTgt spid="81"/>
                                        </p:tgtEl>
                                        <p:attrNameLst>
                                          <p:attrName>style.visibility</p:attrName>
                                        </p:attrNameLst>
                                      </p:cBhvr>
                                      <p:to>
                                        <p:strVal val="visible"/>
                                      </p:to>
                                    </p:set>
                                    <p:animEffect transition="in" filter="barn(inVertical)">
                                      <p:cBhvr>
                                        <p:cTn id="118" dur="500"/>
                                        <p:tgtEl>
                                          <p:spTgt spid="81"/>
                                        </p:tgtEl>
                                      </p:cBhvr>
                                    </p:animEffect>
                                  </p:childTnLst>
                                </p:cTn>
                              </p:par>
                              <p:par>
                                <p:cTn id="119" presetID="16" presetClass="entr" presetSubtype="21" fill="hold" grpId="0" nodeType="with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barn(inVertical)">
                                      <p:cBhvr>
                                        <p:cTn id="121" dur="500"/>
                                        <p:tgtEl>
                                          <p:spTgt spid="82"/>
                                        </p:tgtEl>
                                      </p:cBhvr>
                                    </p:animEffect>
                                  </p:childTnLst>
                                </p:cTn>
                              </p:par>
                              <p:par>
                                <p:cTn id="122" presetID="16" presetClass="entr" presetSubtype="21" fill="hold" grpId="0" nodeType="withEffect">
                                  <p:stCondLst>
                                    <p:cond delay="0"/>
                                  </p:stCondLst>
                                  <p:childTnLst>
                                    <p:set>
                                      <p:cBhvr>
                                        <p:cTn id="123" dur="1" fill="hold">
                                          <p:stCondLst>
                                            <p:cond delay="0"/>
                                          </p:stCondLst>
                                        </p:cTn>
                                        <p:tgtEl>
                                          <p:spTgt spid="41"/>
                                        </p:tgtEl>
                                        <p:attrNameLst>
                                          <p:attrName>style.visibility</p:attrName>
                                        </p:attrNameLst>
                                      </p:cBhvr>
                                      <p:to>
                                        <p:strVal val="visible"/>
                                      </p:to>
                                    </p:set>
                                    <p:animEffect transition="in" filter="barn(inVertical)">
                                      <p:cBhvr>
                                        <p:cTn id="124" dur="500"/>
                                        <p:tgtEl>
                                          <p:spTgt spid="41"/>
                                        </p:tgtEl>
                                      </p:cBhvr>
                                    </p:animEffect>
                                  </p:childTnLst>
                                </p:cTn>
                              </p:par>
                              <p:par>
                                <p:cTn id="125" presetID="16" presetClass="entr" presetSubtype="21" fill="hold" grpId="0" nodeType="withEffect">
                                  <p:stCondLst>
                                    <p:cond delay="0"/>
                                  </p:stCondLst>
                                  <p:childTnLst>
                                    <p:set>
                                      <p:cBhvr>
                                        <p:cTn id="126" dur="1" fill="hold">
                                          <p:stCondLst>
                                            <p:cond delay="0"/>
                                          </p:stCondLst>
                                        </p:cTn>
                                        <p:tgtEl>
                                          <p:spTgt spid="42"/>
                                        </p:tgtEl>
                                        <p:attrNameLst>
                                          <p:attrName>style.visibility</p:attrName>
                                        </p:attrNameLst>
                                      </p:cBhvr>
                                      <p:to>
                                        <p:strVal val="visible"/>
                                      </p:to>
                                    </p:set>
                                    <p:animEffect transition="in" filter="barn(inVertical)">
                                      <p:cBhvr>
                                        <p:cTn id="127" dur="500"/>
                                        <p:tgtEl>
                                          <p:spTgt spid="42"/>
                                        </p:tgtEl>
                                      </p:cBhvr>
                                    </p:animEffect>
                                  </p:childTnLst>
                                </p:cTn>
                              </p:par>
                              <p:par>
                                <p:cTn id="128" presetID="16" presetClass="entr" presetSubtype="21" fill="hold" grpId="0" nodeType="with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barn(inVertical)">
                                      <p:cBhvr>
                                        <p:cTn id="130" dur="500"/>
                                        <p:tgtEl>
                                          <p:spTgt spid="45"/>
                                        </p:tgtEl>
                                      </p:cBhvr>
                                    </p:animEffect>
                                  </p:childTnLst>
                                </p:cTn>
                              </p:par>
                              <p:par>
                                <p:cTn id="131" presetID="16" presetClass="entr" presetSubtype="21" fill="hold" nodeType="withEffect">
                                  <p:stCondLst>
                                    <p:cond delay="0"/>
                                  </p:stCondLst>
                                  <p:childTnLst>
                                    <p:set>
                                      <p:cBhvr>
                                        <p:cTn id="132" dur="1" fill="hold">
                                          <p:stCondLst>
                                            <p:cond delay="0"/>
                                          </p:stCondLst>
                                        </p:cTn>
                                        <p:tgtEl>
                                          <p:spTgt spid="7"/>
                                        </p:tgtEl>
                                        <p:attrNameLst>
                                          <p:attrName>style.visibility</p:attrName>
                                        </p:attrNameLst>
                                      </p:cBhvr>
                                      <p:to>
                                        <p:strVal val="visible"/>
                                      </p:to>
                                    </p:set>
                                    <p:animEffect transition="in" filter="barn(inVertical)">
                                      <p:cBhvr>
                                        <p:cTn id="133" dur="500"/>
                                        <p:tgtEl>
                                          <p:spTgt spid="7"/>
                                        </p:tgtEl>
                                      </p:cBhvr>
                                    </p:animEffect>
                                  </p:childTnLst>
                                </p:cTn>
                              </p:par>
                              <p:par>
                                <p:cTn id="134" presetID="16" presetClass="entr" presetSubtype="21" fill="hold" nodeType="withEffect">
                                  <p:stCondLst>
                                    <p:cond delay="0"/>
                                  </p:stCondLst>
                                  <p:childTnLst>
                                    <p:set>
                                      <p:cBhvr>
                                        <p:cTn id="135" dur="1" fill="hold">
                                          <p:stCondLst>
                                            <p:cond delay="0"/>
                                          </p:stCondLst>
                                        </p:cTn>
                                        <p:tgtEl>
                                          <p:spTgt spid="19"/>
                                        </p:tgtEl>
                                        <p:attrNameLst>
                                          <p:attrName>style.visibility</p:attrName>
                                        </p:attrNameLst>
                                      </p:cBhvr>
                                      <p:to>
                                        <p:strVal val="visible"/>
                                      </p:to>
                                    </p:set>
                                    <p:animEffect transition="in" filter="barn(inVertical)">
                                      <p:cBhvr>
                                        <p:cTn id="136" dur="500"/>
                                        <p:tgtEl>
                                          <p:spTgt spid="19"/>
                                        </p:tgtEl>
                                      </p:cBhvr>
                                    </p:animEffect>
                                  </p:childTnLst>
                                </p:cTn>
                              </p:par>
                              <p:par>
                                <p:cTn id="137" presetID="16" presetClass="entr" presetSubtype="21" fill="hold" nodeType="withEffect">
                                  <p:stCondLst>
                                    <p:cond delay="0"/>
                                  </p:stCondLst>
                                  <p:childTnLst>
                                    <p:set>
                                      <p:cBhvr>
                                        <p:cTn id="138" dur="1" fill="hold">
                                          <p:stCondLst>
                                            <p:cond delay="0"/>
                                          </p:stCondLst>
                                        </p:cTn>
                                        <p:tgtEl>
                                          <p:spTgt spid="21"/>
                                        </p:tgtEl>
                                        <p:attrNameLst>
                                          <p:attrName>style.visibility</p:attrName>
                                        </p:attrNameLst>
                                      </p:cBhvr>
                                      <p:to>
                                        <p:strVal val="visible"/>
                                      </p:to>
                                    </p:set>
                                    <p:animEffect transition="in" filter="barn(inVertical)">
                                      <p:cBhvr>
                                        <p:cTn id="1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95" grpId="0" animBg="1"/>
      <p:bldP spid="96" grpId="0" animBg="1"/>
      <p:bldP spid="50" grpId="0"/>
      <p:bldP spid="69" grpId="0"/>
      <p:bldP spid="76" grpId="0"/>
      <p:bldP spid="77" grpId="0"/>
      <p:bldP spid="78" grpId="0"/>
      <p:bldP spid="80" grpId="0"/>
      <p:bldP spid="81" grpId="0"/>
      <p:bldP spid="82" grpId="0"/>
      <p:bldP spid="41" grpId="0"/>
      <p:bldP spid="42"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0D73C79B-82CF-47D8-A911-EA90D1133969}" type="slidenum">
              <a:rPr lang="en-US" smtClean="0">
                <a:latin typeface="Times New Roman" panose="02020603050405020304" pitchFamily="18" charset="0"/>
                <a:cs typeface="Times New Roman" panose="02020603050405020304" pitchFamily="18" charset="0"/>
              </a:rPr>
              <a:t>7</a:t>
            </a:fld>
            <a:endParaRPr lang="en-US" dirty="0">
              <a:latin typeface="Times New Roman" panose="02020603050405020304" pitchFamily="18" charset="0"/>
              <a:cs typeface="Times New Roman" panose="02020603050405020304" pitchFamily="18" charset="0"/>
            </a:endParaRPr>
          </a:p>
        </p:txBody>
      </p:sp>
      <p:sp>
        <p:nvSpPr>
          <p:cNvPr id="4" name="Rectangle 3"/>
          <p:cNvSpPr/>
          <p:nvPr/>
        </p:nvSpPr>
        <p:spPr>
          <a:xfrm>
            <a:off x="670562" y="984851"/>
            <a:ext cx="3814352" cy="38674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5" name="TextBox 4"/>
          <p:cNvSpPr txBox="1"/>
          <p:nvPr/>
        </p:nvSpPr>
        <p:spPr>
          <a:xfrm>
            <a:off x="882829" y="963079"/>
            <a:ext cx="3210200" cy="400110"/>
          </a:xfrm>
          <a:prstGeom prst="rect">
            <a:avLst/>
          </a:prstGeom>
          <a:noFill/>
        </p:spPr>
        <p:txBody>
          <a:bodyPr wrap="square" rtlCol="0">
            <a:spAutoFit/>
          </a:bodyPr>
          <a:lstStyle/>
          <a:p>
            <a:r>
              <a:rPr lang="en-US" sz="2000" b="1" dirty="0" err="1">
                <a:solidFill>
                  <a:schemeClr val="bg1"/>
                </a:solidFill>
                <a:latin typeface="Times New Roman" panose="02020603050405020304" pitchFamily="18" charset="0"/>
                <a:cs typeface="Times New Roman" panose="02020603050405020304" pitchFamily="18" charset="0"/>
              </a:rPr>
              <a:t>Hệ</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thống</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màng</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khò</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nóng</a:t>
            </a:r>
            <a:endParaRPr lang="en-US" sz="2000" b="1" dirty="0">
              <a:solidFill>
                <a:schemeClr val="bg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9134" y="1403147"/>
            <a:ext cx="1800000" cy="1800000"/>
          </a:xfrm>
          <a:prstGeom prst="rect">
            <a:avLst/>
          </a:prstGeom>
        </p:spPr>
      </p:pic>
      <p:sp>
        <p:nvSpPr>
          <p:cNvPr id="7" name="Rectangle 6"/>
          <p:cNvSpPr/>
          <p:nvPr/>
        </p:nvSpPr>
        <p:spPr>
          <a:xfrm>
            <a:off x="604641" y="3254450"/>
            <a:ext cx="4250822"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b="11316"/>
          <a:stretch/>
        </p:blipFill>
        <p:spPr>
          <a:xfrm>
            <a:off x="670563" y="1478276"/>
            <a:ext cx="1910303" cy="1440000"/>
          </a:xfrm>
          <a:prstGeom prst="rect">
            <a:avLst/>
          </a:prstGeom>
        </p:spPr>
      </p:pic>
      <p:sp>
        <p:nvSpPr>
          <p:cNvPr id="9" name="TextBox 8"/>
          <p:cNvSpPr txBox="1"/>
          <p:nvPr/>
        </p:nvSpPr>
        <p:spPr>
          <a:xfrm>
            <a:off x="1241909" y="2897775"/>
            <a:ext cx="1284515"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Lemax</a:t>
            </a:r>
            <a:endParaRPr lang="en-US"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3364623" y="2897775"/>
            <a:ext cx="975379"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Breiglas</a:t>
            </a:r>
            <a:endParaRPr lang="en-US"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2418257" y="3254449"/>
            <a:ext cx="887333" cy="369332"/>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ITALY</a:t>
            </a:r>
          </a:p>
        </p:txBody>
      </p:sp>
      <p:sp>
        <p:nvSpPr>
          <p:cNvPr id="13" name="Rectangle 12"/>
          <p:cNvSpPr/>
          <p:nvPr/>
        </p:nvSpPr>
        <p:spPr>
          <a:xfrm>
            <a:off x="5035126" y="3254450"/>
            <a:ext cx="6249001"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4" name="TextBox 13"/>
          <p:cNvSpPr txBox="1"/>
          <p:nvPr/>
        </p:nvSpPr>
        <p:spPr>
          <a:xfrm>
            <a:off x="5425298" y="2882058"/>
            <a:ext cx="1284515"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Hyperflex</a:t>
            </a:r>
            <a:endParaRPr lang="en-US"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7649208" y="2874856"/>
            <a:ext cx="1290017"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Elastoseal</a:t>
            </a:r>
            <a:endParaRPr lang="en-US"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7795109" y="3256997"/>
            <a:ext cx="1601436" cy="366783"/>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AI CẬP</a:t>
            </a:r>
          </a:p>
        </p:txBody>
      </p:sp>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t="5035" b="13430"/>
          <a:stretch/>
        </p:blipFill>
        <p:spPr>
          <a:xfrm>
            <a:off x="5099209" y="1500044"/>
            <a:ext cx="1766116" cy="1440000"/>
          </a:xfrm>
          <a:prstGeom prst="rect">
            <a:avLst/>
          </a:prstGeom>
        </p:spPr>
      </p:pic>
      <p:pic>
        <p:nvPicPr>
          <p:cNvPr id="18" name="Picture 17"/>
          <p:cNvPicPr>
            <a:picLocks noChangeAspect="1"/>
          </p:cNvPicPr>
          <p:nvPr/>
        </p:nvPicPr>
        <p:blipFill rotWithShape="1">
          <a:blip r:embed="rId5" cstate="hqprint">
            <a:extLst>
              <a:ext uri="{28A0092B-C50C-407E-A947-70E740481C1C}">
                <a14:useLocalDpi xmlns:a14="http://schemas.microsoft.com/office/drawing/2010/main" val="0"/>
              </a:ext>
            </a:extLst>
          </a:blip>
          <a:srcRect b="13119"/>
          <a:stretch/>
        </p:blipFill>
        <p:spPr>
          <a:xfrm>
            <a:off x="7333105" y="1403147"/>
            <a:ext cx="1657434" cy="1440000"/>
          </a:xfrm>
          <a:prstGeom prst="rect">
            <a:avLst/>
          </a:prstGeom>
        </p:spPr>
      </p:pic>
      <p:pic>
        <p:nvPicPr>
          <p:cNvPr id="19" name="Picture 18"/>
          <p:cNvPicPr>
            <a:picLocks noChangeAspect="1"/>
          </p:cNvPicPr>
          <p:nvPr/>
        </p:nvPicPr>
        <p:blipFill rotWithShape="1">
          <a:blip r:embed="rId6">
            <a:extLst>
              <a:ext uri="{28A0092B-C50C-407E-A947-70E740481C1C}">
                <a14:useLocalDpi xmlns:a14="http://schemas.microsoft.com/office/drawing/2010/main" val="0"/>
              </a:ext>
            </a:extLst>
          </a:blip>
          <a:srcRect t="7290" b="8907"/>
          <a:stretch/>
        </p:blipFill>
        <p:spPr>
          <a:xfrm flipH="1">
            <a:off x="9299665" y="1480448"/>
            <a:ext cx="1772795" cy="1440000"/>
          </a:xfrm>
          <a:prstGeom prst="rect">
            <a:avLst/>
          </a:prstGeom>
        </p:spPr>
      </p:pic>
      <p:sp>
        <p:nvSpPr>
          <p:cNvPr id="2" name="TextBox 1"/>
          <p:cNvSpPr txBox="1"/>
          <p:nvPr/>
        </p:nvSpPr>
        <p:spPr>
          <a:xfrm>
            <a:off x="9709161" y="2866946"/>
            <a:ext cx="1402080"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Bitumode</a:t>
            </a:r>
            <a:endParaRPr lang="en-US" dirty="0">
              <a:latin typeface="Times New Roman" panose="02020603050405020304" pitchFamily="18" charset="0"/>
              <a:cs typeface="Times New Roman" panose="02020603050405020304" pitchFamily="18" charset="0"/>
            </a:endParaRPr>
          </a:p>
        </p:txBody>
      </p:sp>
      <p:sp>
        <p:nvSpPr>
          <p:cNvPr id="20" name="Rectangle 19"/>
          <p:cNvSpPr/>
          <p:nvPr/>
        </p:nvSpPr>
        <p:spPr>
          <a:xfrm>
            <a:off x="670562" y="5897509"/>
            <a:ext cx="4184901"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2" name="TextBox 21"/>
          <p:cNvSpPr txBox="1"/>
          <p:nvPr/>
        </p:nvSpPr>
        <p:spPr>
          <a:xfrm>
            <a:off x="2290562" y="5900058"/>
            <a:ext cx="1601436" cy="366783"/>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AI CẬP</a:t>
            </a:r>
          </a:p>
        </p:txBody>
      </p:sp>
      <p:pic>
        <p:nvPicPr>
          <p:cNvPr id="3" name="Picture 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670562" y="3813122"/>
            <a:ext cx="1620000" cy="1620000"/>
          </a:xfrm>
          <a:prstGeom prst="rect">
            <a:avLst/>
          </a:prstGeom>
        </p:spPr>
      </p:pic>
      <p:sp>
        <p:nvSpPr>
          <p:cNvPr id="23" name="TextBox 22"/>
          <p:cNvSpPr txBox="1"/>
          <p:nvPr/>
        </p:nvSpPr>
        <p:spPr>
          <a:xfrm>
            <a:off x="983468" y="5480649"/>
            <a:ext cx="1284492"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Betagum</a:t>
            </a:r>
            <a:endParaRPr lang="en-US" dirty="0">
              <a:latin typeface="Times New Roman" panose="02020603050405020304" pitchFamily="18" charset="0"/>
              <a:cs typeface="Times New Roman" panose="02020603050405020304" pitchFamily="18" charset="0"/>
            </a:endParaRPr>
          </a:p>
        </p:txBody>
      </p:sp>
      <p:pic>
        <p:nvPicPr>
          <p:cNvPr id="24" name="Picture 23"/>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864914" y="3814561"/>
            <a:ext cx="1620000" cy="1620000"/>
          </a:xfrm>
          <a:prstGeom prst="rect">
            <a:avLst/>
          </a:prstGeom>
        </p:spPr>
      </p:pic>
      <p:sp>
        <p:nvSpPr>
          <p:cNvPr id="25" name="TextBox 24"/>
          <p:cNvSpPr txBox="1"/>
          <p:nvPr/>
        </p:nvSpPr>
        <p:spPr>
          <a:xfrm>
            <a:off x="3166888" y="5476874"/>
            <a:ext cx="1284492"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Bitushape</a:t>
            </a:r>
            <a:endParaRPr lang="en-US" dirty="0">
              <a:latin typeface="Times New Roman" panose="02020603050405020304" pitchFamily="18" charset="0"/>
              <a:cs typeface="Times New Roman" panose="02020603050405020304" pitchFamily="18" charset="0"/>
            </a:endParaRPr>
          </a:p>
        </p:txBody>
      </p:sp>
      <p:sp>
        <p:nvSpPr>
          <p:cNvPr id="26" name="Rectangle 25"/>
          <p:cNvSpPr/>
          <p:nvPr/>
        </p:nvSpPr>
        <p:spPr>
          <a:xfrm>
            <a:off x="5035126" y="5894960"/>
            <a:ext cx="3063845"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7" name="TextBox 26"/>
          <p:cNvSpPr txBox="1"/>
          <p:nvPr/>
        </p:nvSpPr>
        <p:spPr>
          <a:xfrm>
            <a:off x="5853834" y="5900058"/>
            <a:ext cx="1601436" cy="366783"/>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THỔ NHĨ KỲ</a:t>
            </a:r>
          </a:p>
        </p:txBody>
      </p:sp>
      <p:sp>
        <p:nvSpPr>
          <p:cNvPr id="29" name="TextBox 28"/>
          <p:cNvSpPr txBox="1"/>
          <p:nvPr/>
        </p:nvSpPr>
        <p:spPr>
          <a:xfrm>
            <a:off x="6213023" y="5476874"/>
            <a:ext cx="883058"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Panda</a:t>
            </a:r>
          </a:p>
        </p:txBody>
      </p:sp>
      <p:pic>
        <p:nvPicPr>
          <p:cNvPr id="21" name="Picture 20"/>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5711738" y="3885103"/>
            <a:ext cx="1620000" cy="1620000"/>
          </a:xfrm>
          <a:prstGeom prst="rect">
            <a:avLst/>
          </a:prstGeom>
        </p:spPr>
      </p:pic>
      <p:sp>
        <p:nvSpPr>
          <p:cNvPr id="32" name="Rectangle 31"/>
          <p:cNvSpPr/>
          <p:nvPr/>
        </p:nvSpPr>
        <p:spPr>
          <a:xfrm>
            <a:off x="8241188" y="5894960"/>
            <a:ext cx="3063845"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33" name="TextBox 32"/>
          <p:cNvSpPr txBox="1"/>
          <p:nvPr/>
        </p:nvSpPr>
        <p:spPr>
          <a:xfrm>
            <a:off x="9460919" y="5897509"/>
            <a:ext cx="1076881" cy="366783"/>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NGA</a:t>
            </a:r>
          </a:p>
        </p:txBody>
      </p:sp>
      <p:sp>
        <p:nvSpPr>
          <p:cNvPr id="34" name="TextBox 33"/>
          <p:cNvSpPr txBox="1"/>
          <p:nvPr/>
        </p:nvSpPr>
        <p:spPr>
          <a:xfrm>
            <a:off x="9299665" y="5448389"/>
            <a:ext cx="1356431"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Bitumax</a:t>
            </a:r>
            <a:endParaRPr lang="en-US" dirty="0">
              <a:latin typeface="Times New Roman" panose="02020603050405020304" pitchFamily="18" charset="0"/>
              <a:cs typeface="Times New Roman" panose="02020603050405020304" pitchFamily="18" charset="0"/>
            </a:endParaRPr>
          </a:p>
        </p:txBody>
      </p:sp>
      <p:pic>
        <p:nvPicPr>
          <p:cNvPr id="36" name="Picture 35"/>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888223" y="3980457"/>
            <a:ext cx="1620000" cy="1620000"/>
          </a:xfrm>
          <a:prstGeom prst="rect">
            <a:avLst/>
          </a:prstGeom>
        </p:spPr>
      </p:pic>
      <p:pic>
        <p:nvPicPr>
          <p:cNvPr id="35" name="Picture 34">
            <a:extLst>
              <a:ext uri="{FF2B5EF4-FFF2-40B4-BE49-F238E27FC236}">
                <a16:creationId xmlns:a16="http://schemas.microsoft.com/office/drawing/2014/main" id="{FAC2489F-5CF3-C0F4-316A-B88BFD78729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92220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par>
                                <p:cTn id="32" presetID="16" presetClass="entr" presetSubtype="21"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arn(inVertical)">
                                      <p:cBhvr>
                                        <p:cTn id="34" dur="500"/>
                                        <p:tgtEl>
                                          <p:spTgt spid="8"/>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arn(inVertical)">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arn(inVertical)">
                                      <p:cBhvr>
                                        <p:cTn id="45" dur="500"/>
                                        <p:tgtEl>
                                          <p:spTgt spid="13"/>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arn(inVertical)">
                                      <p:cBhvr>
                                        <p:cTn id="48" dur="500"/>
                                        <p:tgtEl>
                                          <p:spTgt spid="14"/>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arn(inVertical)">
                                      <p:cBhvr>
                                        <p:cTn id="51" dur="500"/>
                                        <p:tgtEl>
                                          <p:spTgt spid="15"/>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barn(inVertical)">
                                      <p:cBhvr>
                                        <p:cTn id="54" dur="500"/>
                                        <p:tgtEl>
                                          <p:spTgt spid="16"/>
                                        </p:tgtEl>
                                      </p:cBhvr>
                                    </p:animEffect>
                                  </p:childTnLst>
                                </p:cTn>
                              </p:par>
                              <p:par>
                                <p:cTn id="55" presetID="16" presetClass="entr" presetSubtype="21"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par>
                                <p:cTn id="58" presetID="16" presetClass="entr" presetSubtype="21" fill="hold"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barn(inVertical)">
                                      <p:cBhvr>
                                        <p:cTn id="60" dur="500"/>
                                        <p:tgtEl>
                                          <p:spTgt spid="18"/>
                                        </p:tgtEl>
                                      </p:cBhvr>
                                    </p:animEffect>
                                  </p:childTnLst>
                                </p:cTn>
                              </p:par>
                              <p:par>
                                <p:cTn id="61" presetID="16" presetClass="entr" presetSubtype="21"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barn(inVertical)">
                                      <p:cBhvr>
                                        <p:cTn id="63" dur="500"/>
                                        <p:tgtEl>
                                          <p:spTgt spid="19"/>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barn(inVertical)">
                                      <p:cBhvr>
                                        <p:cTn id="66" dur="500"/>
                                        <p:tgtEl>
                                          <p:spTgt spid="2"/>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fade">
                                      <p:cBhvr>
                                        <p:cTn id="81" dur="1000"/>
                                        <p:tgtEl>
                                          <p:spTgt spid="3"/>
                                        </p:tgtEl>
                                      </p:cBhvr>
                                    </p:animEffect>
                                    <p:anim calcmode="lin" valueType="num">
                                      <p:cBhvr>
                                        <p:cTn id="82" dur="1000" fill="hold"/>
                                        <p:tgtEl>
                                          <p:spTgt spid="3"/>
                                        </p:tgtEl>
                                        <p:attrNameLst>
                                          <p:attrName>ppt_x</p:attrName>
                                        </p:attrNameLst>
                                      </p:cBhvr>
                                      <p:tavLst>
                                        <p:tav tm="0">
                                          <p:val>
                                            <p:strVal val="#ppt_x"/>
                                          </p:val>
                                        </p:tav>
                                        <p:tav tm="100000">
                                          <p:val>
                                            <p:strVal val="#ppt_x"/>
                                          </p:val>
                                        </p:tav>
                                      </p:tavLst>
                                    </p:anim>
                                    <p:anim calcmode="lin" valueType="num">
                                      <p:cBhvr>
                                        <p:cTn id="83" dur="1000" fill="hold"/>
                                        <p:tgtEl>
                                          <p:spTgt spid="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fade">
                                      <p:cBhvr>
                                        <p:cTn id="86" dur="1000"/>
                                        <p:tgtEl>
                                          <p:spTgt spid="23"/>
                                        </p:tgtEl>
                                      </p:cBhvr>
                                    </p:animEffect>
                                    <p:anim calcmode="lin" valueType="num">
                                      <p:cBhvr>
                                        <p:cTn id="87" dur="1000" fill="hold"/>
                                        <p:tgtEl>
                                          <p:spTgt spid="23"/>
                                        </p:tgtEl>
                                        <p:attrNameLst>
                                          <p:attrName>ppt_x</p:attrName>
                                        </p:attrNameLst>
                                      </p:cBhvr>
                                      <p:tavLst>
                                        <p:tav tm="0">
                                          <p:val>
                                            <p:strVal val="#ppt_x"/>
                                          </p:val>
                                        </p:tav>
                                        <p:tav tm="100000">
                                          <p:val>
                                            <p:strVal val="#ppt_x"/>
                                          </p:val>
                                        </p:tav>
                                      </p:tavLst>
                                    </p:anim>
                                    <p:anim calcmode="lin" valueType="num">
                                      <p:cBhvr>
                                        <p:cTn id="88" dur="1000" fill="hold"/>
                                        <p:tgtEl>
                                          <p:spTgt spid="23"/>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1000"/>
                                        <p:tgtEl>
                                          <p:spTgt spid="24"/>
                                        </p:tgtEl>
                                      </p:cBhvr>
                                    </p:animEffect>
                                    <p:anim calcmode="lin" valueType="num">
                                      <p:cBhvr>
                                        <p:cTn id="92" dur="1000" fill="hold"/>
                                        <p:tgtEl>
                                          <p:spTgt spid="24"/>
                                        </p:tgtEl>
                                        <p:attrNameLst>
                                          <p:attrName>ppt_x</p:attrName>
                                        </p:attrNameLst>
                                      </p:cBhvr>
                                      <p:tavLst>
                                        <p:tav tm="0">
                                          <p:val>
                                            <p:strVal val="#ppt_x"/>
                                          </p:val>
                                        </p:tav>
                                        <p:tav tm="100000">
                                          <p:val>
                                            <p:strVal val="#ppt_x"/>
                                          </p:val>
                                        </p:tav>
                                      </p:tavLst>
                                    </p:anim>
                                    <p:anim calcmode="lin" valueType="num">
                                      <p:cBhvr>
                                        <p:cTn id="93" dur="1000" fill="hold"/>
                                        <p:tgtEl>
                                          <p:spTgt spid="24"/>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fade">
                                      <p:cBhvr>
                                        <p:cTn id="96" dur="1000"/>
                                        <p:tgtEl>
                                          <p:spTgt spid="25"/>
                                        </p:tgtEl>
                                      </p:cBhvr>
                                    </p:animEffect>
                                    <p:anim calcmode="lin" valueType="num">
                                      <p:cBhvr>
                                        <p:cTn id="97" dur="1000" fill="hold"/>
                                        <p:tgtEl>
                                          <p:spTgt spid="25"/>
                                        </p:tgtEl>
                                        <p:attrNameLst>
                                          <p:attrName>ppt_x</p:attrName>
                                        </p:attrNameLst>
                                      </p:cBhvr>
                                      <p:tavLst>
                                        <p:tav tm="0">
                                          <p:val>
                                            <p:strVal val="#ppt_x"/>
                                          </p:val>
                                        </p:tav>
                                        <p:tav tm="100000">
                                          <p:val>
                                            <p:strVal val="#ppt_x"/>
                                          </p:val>
                                        </p:tav>
                                      </p:tavLst>
                                    </p:anim>
                                    <p:anim calcmode="lin" valueType="num">
                                      <p:cBhvr>
                                        <p:cTn id="9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16" presetClass="entr" presetSubtype="21" fill="hold" grpId="0"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barn(inVertical)">
                                      <p:cBhvr>
                                        <p:cTn id="103" dur="500"/>
                                        <p:tgtEl>
                                          <p:spTgt spid="26"/>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barn(inVertical)">
                                      <p:cBhvr>
                                        <p:cTn id="106" dur="500"/>
                                        <p:tgtEl>
                                          <p:spTgt spid="27"/>
                                        </p:tgtEl>
                                      </p:cBhvr>
                                    </p:animEffect>
                                  </p:childTnLst>
                                </p:cTn>
                              </p:par>
                              <p:par>
                                <p:cTn id="107" presetID="16" presetClass="entr" presetSubtype="21" fill="hold" grpId="0" nodeType="with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barn(inVertical)">
                                      <p:cBhvr>
                                        <p:cTn id="109" dur="500"/>
                                        <p:tgtEl>
                                          <p:spTgt spid="29"/>
                                        </p:tgtEl>
                                      </p:cBhvr>
                                    </p:animEffect>
                                  </p:childTnLst>
                                </p:cTn>
                              </p:par>
                              <p:par>
                                <p:cTn id="110" presetID="16" presetClass="entr" presetSubtype="21" fill="hold" nodeType="with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barn(inVertical)">
                                      <p:cBhvr>
                                        <p:cTn id="112" dur="500"/>
                                        <p:tgtEl>
                                          <p:spTgt spid="21"/>
                                        </p:tgtEl>
                                      </p:cBhvr>
                                    </p:animEffect>
                                  </p:childTnLst>
                                </p:cTn>
                              </p:par>
                            </p:childTnLst>
                          </p:cTn>
                        </p:par>
                      </p:childTnLst>
                    </p:cTn>
                  </p:par>
                  <p:par>
                    <p:cTn id="113" fill="hold">
                      <p:stCondLst>
                        <p:cond delay="indefinite"/>
                      </p:stCondLst>
                      <p:childTnLst>
                        <p:par>
                          <p:cTn id="114" fill="hold">
                            <p:stCondLst>
                              <p:cond delay="0"/>
                            </p:stCondLst>
                            <p:childTnLst>
                              <p:par>
                                <p:cTn id="115" presetID="16" presetClass="entr" presetSubtype="21" fill="hold" grpId="0" nodeType="click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barn(inVertical)">
                                      <p:cBhvr>
                                        <p:cTn id="117" dur="500"/>
                                        <p:tgtEl>
                                          <p:spTgt spid="32"/>
                                        </p:tgtEl>
                                      </p:cBhvr>
                                    </p:animEffect>
                                  </p:childTnLst>
                                </p:cTn>
                              </p:par>
                              <p:par>
                                <p:cTn id="118" presetID="16" presetClass="entr" presetSubtype="21" fill="hold" grpId="0" nodeType="withEffect">
                                  <p:stCondLst>
                                    <p:cond delay="0"/>
                                  </p:stCondLst>
                                  <p:childTnLst>
                                    <p:set>
                                      <p:cBhvr>
                                        <p:cTn id="119" dur="1" fill="hold">
                                          <p:stCondLst>
                                            <p:cond delay="0"/>
                                          </p:stCondLst>
                                        </p:cTn>
                                        <p:tgtEl>
                                          <p:spTgt spid="33"/>
                                        </p:tgtEl>
                                        <p:attrNameLst>
                                          <p:attrName>style.visibility</p:attrName>
                                        </p:attrNameLst>
                                      </p:cBhvr>
                                      <p:to>
                                        <p:strVal val="visible"/>
                                      </p:to>
                                    </p:set>
                                    <p:animEffect transition="in" filter="barn(inVertical)">
                                      <p:cBhvr>
                                        <p:cTn id="120" dur="500"/>
                                        <p:tgtEl>
                                          <p:spTgt spid="33"/>
                                        </p:tgtEl>
                                      </p:cBhvr>
                                    </p:animEffect>
                                  </p:childTnLst>
                                </p:cTn>
                              </p:par>
                              <p:par>
                                <p:cTn id="121" presetID="16" presetClass="entr" presetSubtype="21" fill="hold" grpId="0" nodeType="withEffect">
                                  <p:stCondLst>
                                    <p:cond delay="0"/>
                                  </p:stCondLst>
                                  <p:childTnLst>
                                    <p:set>
                                      <p:cBhvr>
                                        <p:cTn id="122" dur="1" fill="hold">
                                          <p:stCondLst>
                                            <p:cond delay="0"/>
                                          </p:stCondLst>
                                        </p:cTn>
                                        <p:tgtEl>
                                          <p:spTgt spid="34"/>
                                        </p:tgtEl>
                                        <p:attrNameLst>
                                          <p:attrName>style.visibility</p:attrName>
                                        </p:attrNameLst>
                                      </p:cBhvr>
                                      <p:to>
                                        <p:strVal val="visible"/>
                                      </p:to>
                                    </p:set>
                                    <p:animEffect transition="in" filter="barn(inVertical)">
                                      <p:cBhvr>
                                        <p:cTn id="123" dur="500"/>
                                        <p:tgtEl>
                                          <p:spTgt spid="34"/>
                                        </p:tgtEl>
                                      </p:cBhvr>
                                    </p:animEffect>
                                  </p:childTnLst>
                                </p:cTn>
                              </p:par>
                              <p:par>
                                <p:cTn id="124" presetID="16" presetClass="entr" presetSubtype="21" fill="hold" nodeType="withEffect">
                                  <p:stCondLst>
                                    <p:cond delay="0"/>
                                  </p:stCondLst>
                                  <p:childTnLst>
                                    <p:set>
                                      <p:cBhvr>
                                        <p:cTn id="125" dur="1" fill="hold">
                                          <p:stCondLst>
                                            <p:cond delay="0"/>
                                          </p:stCondLst>
                                        </p:cTn>
                                        <p:tgtEl>
                                          <p:spTgt spid="36"/>
                                        </p:tgtEl>
                                        <p:attrNameLst>
                                          <p:attrName>style.visibility</p:attrName>
                                        </p:attrNameLst>
                                      </p:cBhvr>
                                      <p:to>
                                        <p:strVal val="visible"/>
                                      </p:to>
                                    </p:set>
                                    <p:animEffect transition="in" filter="barn(inVertical)">
                                      <p:cBhvr>
                                        <p:cTn id="12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P spid="9" grpId="0"/>
      <p:bldP spid="10" grpId="0"/>
      <p:bldP spid="12" grpId="0"/>
      <p:bldP spid="13" grpId="0" animBg="1"/>
      <p:bldP spid="14" grpId="0"/>
      <p:bldP spid="15" grpId="0"/>
      <p:bldP spid="16" grpId="0"/>
      <p:bldP spid="2" grpId="0"/>
      <p:bldP spid="20" grpId="0" animBg="1"/>
      <p:bldP spid="22" grpId="0"/>
      <p:bldP spid="23" grpId="0"/>
      <p:bldP spid="25" grpId="0"/>
      <p:bldP spid="26" grpId="0" animBg="1"/>
      <p:bldP spid="27" grpId="0"/>
      <p:bldP spid="29" grpId="0"/>
      <p:bldP spid="32" grpId="0" animBg="1"/>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0536" y="1158238"/>
            <a:ext cx="9292046"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7526" y="1158238"/>
            <a:ext cx="631767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Màng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khò</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nóng</a:t>
            </a:r>
            <a:endParaRPr lang="en-US" sz="2600" dirty="0">
              <a:latin typeface="Times New Roman" panose="02020603050405020304" pitchFamily="18" charset="0"/>
              <a:cs typeface="Times New Roman" panose="02020603050405020304" pitchFamily="18" charset="0"/>
            </a:endParaRPr>
          </a:p>
        </p:txBody>
      </p:sp>
      <p:sp>
        <p:nvSpPr>
          <p:cNvPr id="6" name="Parallelogram 5"/>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latin typeface="Times New Roman" panose="02020603050405020304" pitchFamily="18" charset="0"/>
              <a:cs typeface="Times New Roman" panose="02020603050405020304" pitchFamily="18" charset="0"/>
            </a:endParaRPr>
          </a:p>
        </p:txBody>
      </p:sp>
      <p:sp>
        <p:nvSpPr>
          <p:cNvPr id="7" name="Parallelogram 6">
            <a:extLst>
              <a:ext uri="{FF2B5EF4-FFF2-40B4-BE49-F238E27FC236}">
                <a16:creationId xmlns:a16="http://schemas.microsoft.com/office/drawing/2014/main" id="{9C06584E-80A6-479A-A548-30D28FF88CC6}"/>
              </a:ext>
            </a:extLst>
          </p:cNvPr>
          <p:cNvSpPr/>
          <p:nvPr/>
        </p:nvSpPr>
        <p:spPr>
          <a:xfrm>
            <a:off x="720536" y="1972897"/>
            <a:ext cx="5514009"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KHÁI NIỆM</a:t>
            </a:r>
          </a:p>
        </p:txBody>
      </p:sp>
      <p:sp>
        <p:nvSpPr>
          <p:cNvPr id="8" name="Rounded Rectangle 7">
            <a:extLst>
              <a:ext uri="{FF2B5EF4-FFF2-40B4-BE49-F238E27FC236}">
                <a16:creationId xmlns:a16="http://schemas.microsoft.com/office/drawing/2014/main" id="{E0047829-DD48-4B98-83C4-B1C35D206D29}"/>
              </a:ext>
            </a:extLst>
          </p:cNvPr>
          <p:cNvSpPr/>
          <p:nvPr/>
        </p:nvSpPr>
        <p:spPr>
          <a:xfrm>
            <a:off x="720536" y="2631177"/>
            <a:ext cx="10356767" cy="141830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en-US" b="1" dirty="0">
              <a:solidFill>
                <a:schemeClr val="tx1"/>
              </a:solidFill>
              <a:latin typeface="Times New Roman" pitchFamily="18" charset="0"/>
              <a:cs typeface="Times New Roman" pitchFamily="18" charset="0"/>
            </a:endParaRPr>
          </a:p>
          <a:p>
            <a:pPr lvl="0" algn="just">
              <a:lnSpc>
                <a:spcPct val="150000"/>
              </a:lnSpc>
            </a:pPr>
            <a:r>
              <a:rPr lang="vi-VN" b="1" dirty="0">
                <a:solidFill>
                  <a:schemeClr val="tx1"/>
                </a:solidFill>
                <a:latin typeface="Times New Roman" panose="02020603050405020304" pitchFamily="18" charset="0"/>
                <a:cs typeface="Times New Roman" panose="02020603050405020304" pitchFamily="18" charset="0"/>
              </a:rPr>
              <a:t>Màng khò nóng </a:t>
            </a:r>
            <a:r>
              <a:rPr lang="vi-VN" dirty="0">
                <a:solidFill>
                  <a:schemeClr val="tx1"/>
                </a:solidFill>
                <a:latin typeface="Times New Roman" panose="02020603050405020304" pitchFamily="18" charset="0"/>
                <a:cs typeface="Times New Roman" panose="02020603050405020304" pitchFamily="18" charset="0"/>
              </a:rPr>
              <a:t>là một loại vật liệu chống thấm sử dụng bitum hoặc nhựa đường được gia cố bằng sợi polyester hoặc sợi thủy tinh</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để tăng cường độ bền và khả năng chống kéo dãn. Nó được thi công bằng cách sử dụng nhiệt (thường là đèn khò) để làm nóng chảy và dính kết màng vào bề mặt cần chống thấm. </a:t>
            </a:r>
            <a:r>
              <a:rPr lang="vi-VN" dirty="0">
                <a:latin typeface="Times New Roman" panose="02020603050405020304" pitchFamily="18" charset="0"/>
                <a:cs typeface="Times New Roman" panose="02020603050405020304" pitchFamily="18" charset="0"/>
              </a:rPr>
              <a:t>đảm bảo </a:t>
            </a:r>
            <a:endParaRPr lang="en-US" dirty="0">
              <a:solidFill>
                <a:schemeClr val="tx1"/>
              </a:solidFill>
              <a:latin typeface="Times New Roman" pitchFamily="18" charset="0"/>
              <a:cs typeface="Times New Roman" pitchFamily="18" charset="0"/>
            </a:endParaRPr>
          </a:p>
          <a:p>
            <a:pPr lvl="0"/>
            <a:endParaRPr lang="vi-VN" sz="2000" dirty="0">
              <a:latin typeface="Times New Roman" pitchFamily="18" charset="0"/>
              <a:cs typeface="Times New Roman" pitchFamily="18" charset="0"/>
            </a:endParaRPr>
          </a:p>
        </p:txBody>
      </p:sp>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5675762"/>
            <a:ext cx="3636981" cy="205236"/>
          </a:xfrm>
          <a:prstGeom prst="rect">
            <a:avLst/>
          </a:prstGeom>
        </p:spPr>
      </p:pic>
      <p:sp>
        <p:nvSpPr>
          <p:cNvPr id="3" name="Slide Number Placeholder 2"/>
          <p:cNvSpPr>
            <a:spLocks noGrp="1"/>
          </p:cNvSpPr>
          <p:nvPr>
            <p:ph type="sldNum" sz="quarter" idx="12"/>
          </p:nvPr>
        </p:nvSpPr>
        <p:spPr>
          <a:xfrm>
            <a:off x="8610600" y="5476785"/>
            <a:ext cx="2743200" cy="365125"/>
          </a:xfrm>
        </p:spPr>
        <p:txBody>
          <a:bodyPr/>
          <a:lstStyle/>
          <a:p>
            <a:fld id="{0D73C79B-82CF-47D8-A911-EA90D1133969}" type="slidenum">
              <a:rPr lang="en-US" smtClean="0"/>
              <a:t>8</a:t>
            </a:fld>
            <a:endParaRPr lang="en-US"/>
          </a:p>
        </p:txBody>
      </p:sp>
      <p:sp>
        <p:nvSpPr>
          <p:cNvPr id="11" name="Parallelogram 10">
            <a:extLst>
              <a:ext uri="{FF2B5EF4-FFF2-40B4-BE49-F238E27FC236}">
                <a16:creationId xmlns:a16="http://schemas.microsoft.com/office/drawing/2014/main" id="{9C06584E-80A6-479A-A548-30D28FF88CC6}"/>
              </a:ext>
            </a:extLst>
          </p:cNvPr>
          <p:cNvSpPr/>
          <p:nvPr/>
        </p:nvSpPr>
        <p:spPr>
          <a:xfrm>
            <a:off x="720536" y="4371702"/>
            <a:ext cx="5514009"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ỨNG DỤNG</a:t>
            </a:r>
          </a:p>
        </p:txBody>
      </p:sp>
      <p:sp>
        <p:nvSpPr>
          <p:cNvPr id="12" name="Rounded Rectangle 11">
            <a:extLst>
              <a:ext uri="{FF2B5EF4-FFF2-40B4-BE49-F238E27FC236}">
                <a16:creationId xmlns:a16="http://schemas.microsoft.com/office/drawing/2014/main" id="{E0047829-DD48-4B98-83C4-B1C35D206D29}"/>
              </a:ext>
            </a:extLst>
          </p:cNvPr>
          <p:cNvSpPr/>
          <p:nvPr/>
        </p:nvSpPr>
        <p:spPr>
          <a:xfrm>
            <a:off x="720536" y="5029982"/>
            <a:ext cx="10356767" cy="118317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en-US" b="1" dirty="0">
              <a:solidFill>
                <a:schemeClr val="tx1"/>
              </a:solidFill>
              <a:latin typeface="Times New Roman" pitchFamily="18" charset="0"/>
              <a:cs typeface="Times New Roman" pitchFamily="18" charset="0"/>
            </a:endParaRPr>
          </a:p>
          <a:p>
            <a:pPr lvl="0" algn="just">
              <a:lnSpc>
                <a:spcPct val="150000"/>
              </a:lnSpc>
            </a:pPr>
            <a:r>
              <a:rPr lang="en-US" dirty="0" err="1">
                <a:solidFill>
                  <a:schemeClr val="tx1"/>
                </a:solidFill>
                <a:latin typeface="Times New Roman" panose="02020603050405020304" pitchFamily="18" charset="0"/>
                <a:cs typeface="Times New Roman" panose="02020603050405020304" pitchFamily="18" charset="0"/>
              </a:rPr>
              <a:t>Hiệu</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quả trong việc ngăn nước xâm nhập, đặc biệt phù hợp cho các khu vực chịu tác động mạnh của nước như mái nhà, tầng hầm, bể nước, hay cầu đường</a:t>
            </a:r>
            <a:r>
              <a:rPr lang="en-US" dirty="0">
                <a:solidFill>
                  <a:schemeClr val="tx1"/>
                </a:solidFill>
                <a:latin typeface="Times New Roman" panose="02020603050405020304" pitchFamily="18" charset="0"/>
                <a:cs typeface="Times New Roman" panose="02020603050405020304" pitchFamily="18" charset="0"/>
              </a:rPr>
              <a:t>.</a:t>
            </a:r>
          </a:p>
          <a:p>
            <a:pPr lvl="0"/>
            <a:endParaRPr lang="vi-VN" sz="2000" dirty="0">
              <a:latin typeface="Times New Roman" pitchFamily="18" charset="0"/>
              <a:cs typeface="Times New Roman" pitchFamily="18" charset="0"/>
            </a:endParaRPr>
          </a:p>
        </p:txBody>
      </p:sp>
      <p:pic>
        <p:nvPicPr>
          <p:cNvPr id="13" name="Picture 12">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16198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latin typeface="Times New Roman" panose="02020603050405020304" pitchFamily="18" charset="0"/>
                <a:cs typeface="Times New Roman" panose="02020603050405020304" pitchFamily="18" charset="0"/>
              </a:rPr>
              <a:t>9</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720536" y="1158238"/>
            <a:ext cx="9292046"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97526" y="1158238"/>
            <a:ext cx="631767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Màng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khò</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nóng</a:t>
            </a:r>
            <a:endParaRPr lang="en-US" sz="2600" dirty="0">
              <a:latin typeface="Times New Roman" panose="02020603050405020304" pitchFamily="18" charset="0"/>
              <a:cs typeface="Times New Roman" panose="02020603050405020304" pitchFamily="18" charset="0"/>
            </a:endParaRPr>
          </a:p>
        </p:txBody>
      </p:sp>
      <p:sp>
        <p:nvSpPr>
          <p:cNvPr id="7" name="Parallelogram 6"/>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latin typeface="Times New Roman" panose="02020603050405020304" pitchFamily="18" charset="0"/>
              <a:cs typeface="Times New Roman" panose="02020603050405020304" pitchFamily="18" charset="0"/>
            </a:endParaRPr>
          </a:p>
        </p:txBody>
      </p:sp>
      <p:sp>
        <p:nvSpPr>
          <p:cNvPr id="8" name="Parallelogram 7">
            <a:extLst>
              <a:ext uri="{FF2B5EF4-FFF2-40B4-BE49-F238E27FC236}">
                <a16:creationId xmlns:a16="http://schemas.microsoft.com/office/drawing/2014/main" id="{9C06584E-80A6-479A-A548-30D28FF88CC6}"/>
              </a:ext>
            </a:extLst>
          </p:cNvPr>
          <p:cNvSpPr/>
          <p:nvPr/>
        </p:nvSpPr>
        <p:spPr>
          <a:xfrm>
            <a:off x="720536" y="1972897"/>
            <a:ext cx="5514009"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ƯU ĐIỂM</a:t>
            </a:r>
          </a:p>
        </p:txBody>
      </p:sp>
      <p:sp>
        <p:nvSpPr>
          <p:cNvPr id="9" name="Rounded Rectangle 8">
            <a:extLst>
              <a:ext uri="{FF2B5EF4-FFF2-40B4-BE49-F238E27FC236}">
                <a16:creationId xmlns:a16="http://schemas.microsoft.com/office/drawing/2014/main" id="{E0047829-DD48-4B98-83C4-B1C35D206D29}"/>
              </a:ext>
            </a:extLst>
          </p:cNvPr>
          <p:cNvSpPr/>
          <p:nvPr/>
        </p:nvSpPr>
        <p:spPr>
          <a:xfrm>
            <a:off x="720536" y="2599908"/>
            <a:ext cx="9407533" cy="137119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en-US" b="1" dirty="0">
              <a:solidFill>
                <a:schemeClr val="tx1"/>
              </a:solidFill>
              <a:latin typeface="Times New Roman" pitchFamily="18" charset="0"/>
              <a:cs typeface="Times New Roman" pitchFamily="18" charset="0"/>
            </a:endParaRPr>
          </a:p>
          <a:p>
            <a:pPr marL="285750" lvl="0" indent="-285750" algn="just">
              <a:lnSpc>
                <a:spcPct val="150000"/>
              </a:lnSpc>
              <a:buFontTx/>
              <a:buChar char="-"/>
            </a:pPr>
            <a:r>
              <a:rPr lang="vi-VN" b="1" dirty="0">
                <a:solidFill>
                  <a:schemeClr val="tx1"/>
                </a:solidFill>
                <a:latin typeface="Times New Roman" panose="02020603050405020304" pitchFamily="18" charset="0"/>
                <a:cs typeface="Times New Roman" panose="02020603050405020304" pitchFamily="18" charset="0"/>
              </a:rPr>
              <a:t>Hiệu quả chống thấm cao</a:t>
            </a:r>
            <a:r>
              <a:rPr lang="vi-VN" dirty="0">
                <a:solidFill>
                  <a:schemeClr val="tx1"/>
                </a:solidFill>
                <a:latin typeface="Times New Roman" panose="02020603050405020304" pitchFamily="18" charset="0"/>
                <a:cs typeface="Times New Roman" panose="02020603050405020304" pitchFamily="18" charset="0"/>
              </a:rPr>
              <a:t>: Bảo vệ tốt các bề mặt khỏi sự xâm nhập của nước.</a:t>
            </a:r>
            <a:endParaRPr lang="en-US" dirty="0">
              <a:solidFill>
                <a:schemeClr val="tx1"/>
              </a:solidFill>
              <a:latin typeface="Times New Roman" panose="02020603050405020304" pitchFamily="18" charset="0"/>
              <a:cs typeface="Times New Roman" panose="02020603050405020304" pitchFamily="18" charset="0"/>
            </a:endParaRPr>
          </a:p>
          <a:p>
            <a:pPr marL="285750" lvl="0" indent="-285750" algn="just">
              <a:lnSpc>
                <a:spcPct val="150000"/>
              </a:lnSpc>
              <a:buFontTx/>
              <a:buChar char="-"/>
            </a:pPr>
            <a:r>
              <a:rPr lang="vi-VN" b="1" dirty="0">
                <a:solidFill>
                  <a:schemeClr val="tx1"/>
                </a:solidFill>
                <a:latin typeface="Times New Roman" panose="02020603050405020304" pitchFamily="18" charset="0"/>
                <a:cs typeface="Times New Roman" panose="02020603050405020304" pitchFamily="18" charset="0"/>
              </a:rPr>
              <a:t>Độ bền cao</a:t>
            </a:r>
            <a:r>
              <a:rPr lang="vi-VN" dirty="0">
                <a:solidFill>
                  <a:schemeClr val="tx1"/>
                </a:solidFill>
                <a:latin typeface="Times New Roman" panose="02020603050405020304" pitchFamily="18" charset="0"/>
                <a:cs typeface="Times New Roman" panose="02020603050405020304" pitchFamily="18" charset="0"/>
              </a:rPr>
              <a:t>: Chịu được tác động của môi trường và thời tiết khắc nghiệt.</a:t>
            </a:r>
            <a:endParaRPr lang="en-US" dirty="0">
              <a:solidFill>
                <a:schemeClr val="tx1"/>
              </a:solidFill>
              <a:latin typeface="Times New Roman" panose="02020603050405020304" pitchFamily="18" charset="0"/>
              <a:cs typeface="Times New Roman" panose="02020603050405020304" pitchFamily="18" charset="0"/>
            </a:endParaRPr>
          </a:p>
          <a:p>
            <a:pPr marL="285750" lvl="0" indent="-285750" algn="just">
              <a:lnSpc>
                <a:spcPct val="150000"/>
              </a:lnSpc>
              <a:buFontTx/>
              <a:buChar char="-"/>
            </a:pPr>
            <a:r>
              <a:rPr lang="en-US" b="1" dirty="0" err="1">
                <a:solidFill>
                  <a:schemeClr val="tx1"/>
                </a:solidFill>
                <a:latin typeface="Times New Roman" panose="02020603050405020304" pitchFamily="18" charset="0"/>
                <a:cs typeface="Times New Roman" panose="02020603050405020304" pitchFamily="18" charset="0"/>
              </a:rPr>
              <a:t>Thi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công</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linh</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hoạt</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Có</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thể</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áp</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dụng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trên</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nhiều</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loại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bề</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mặt</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và</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hình</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dáng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khác</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nhau</a:t>
            </a:r>
            <a:r>
              <a:rPr lang="en-US" dirty="0">
                <a:solidFill>
                  <a:schemeClr val="tx1"/>
                </a:solidFill>
                <a:latin typeface="Times New Roman" panose="02020603050405020304" pitchFamily="18" charset="0"/>
                <a:cs typeface="Times New Roman" panose="02020603050405020304" pitchFamily="18" charset="0"/>
              </a:rPr>
              <a:t>.</a:t>
            </a:r>
          </a:p>
          <a:p>
            <a:pPr lvl="0"/>
            <a:endParaRPr lang="vi-VN" sz="2000" dirty="0">
              <a:latin typeface="Times New Roman" pitchFamily="18" charset="0"/>
              <a:cs typeface="Times New Roman" pitchFamily="18" charset="0"/>
            </a:endParaRPr>
          </a:p>
        </p:txBody>
      </p:sp>
      <p:sp>
        <p:nvSpPr>
          <p:cNvPr id="12" name="Parallelogram 11">
            <a:extLst>
              <a:ext uri="{FF2B5EF4-FFF2-40B4-BE49-F238E27FC236}">
                <a16:creationId xmlns:a16="http://schemas.microsoft.com/office/drawing/2014/main" id="{9C06584E-80A6-479A-A548-30D28FF88CC6}"/>
              </a:ext>
            </a:extLst>
          </p:cNvPr>
          <p:cNvSpPr/>
          <p:nvPr/>
        </p:nvSpPr>
        <p:spPr>
          <a:xfrm>
            <a:off x="605049" y="4153983"/>
            <a:ext cx="5514009"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NHƯỢC ĐIỂM</a:t>
            </a:r>
          </a:p>
        </p:txBody>
      </p:sp>
      <p:sp>
        <p:nvSpPr>
          <p:cNvPr id="13" name="Rounded Rectangle 12">
            <a:extLst>
              <a:ext uri="{FF2B5EF4-FFF2-40B4-BE49-F238E27FC236}">
                <a16:creationId xmlns:a16="http://schemas.microsoft.com/office/drawing/2014/main" id="{E0047829-DD48-4B98-83C4-B1C35D206D29}"/>
              </a:ext>
            </a:extLst>
          </p:cNvPr>
          <p:cNvSpPr/>
          <p:nvPr/>
        </p:nvSpPr>
        <p:spPr>
          <a:xfrm>
            <a:off x="605049" y="4807126"/>
            <a:ext cx="9407533" cy="10276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lgn="just">
              <a:lnSpc>
                <a:spcPct val="150000"/>
              </a:lnSpc>
              <a:buFontTx/>
              <a:buChar char="-"/>
            </a:pPr>
            <a:r>
              <a:rPr lang="en-US" b="1" dirty="0" err="1">
                <a:solidFill>
                  <a:schemeClr val="tx1"/>
                </a:solidFill>
                <a:latin typeface="Times New Roman" panose="02020603050405020304" pitchFamily="18" charset="0"/>
                <a:cs typeface="Times New Roman" panose="02020603050405020304" pitchFamily="18" charset="0"/>
              </a:rPr>
              <a:t>Yêu</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cầu</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kỹ</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thuật</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thi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công</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cao</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Cần</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kỹ</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thuật</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viên</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có</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kinh</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nghiệm</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và</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dụng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cụ</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chuyên</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dụng</a:t>
            </a:r>
            <a:r>
              <a:rPr lang="en-US" dirty="0">
                <a:solidFill>
                  <a:schemeClr val="tx1"/>
                </a:solidFill>
                <a:latin typeface="Times New Roman" panose="02020603050405020304" pitchFamily="18" charset="0"/>
                <a:cs typeface="Times New Roman" panose="02020603050405020304" pitchFamily="18" charset="0"/>
              </a:rPr>
              <a:t>.</a:t>
            </a:r>
          </a:p>
          <a:p>
            <a:pPr marL="285750" lvl="0" indent="-285750" algn="just">
              <a:lnSpc>
                <a:spcPct val="150000"/>
              </a:lnSpc>
              <a:buFontTx/>
              <a:buChar char="-"/>
            </a:pPr>
            <a:r>
              <a:rPr lang="vi-VN" b="1" dirty="0">
                <a:solidFill>
                  <a:schemeClr val="tx1"/>
                </a:solidFill>
                <a:latin typeface="Times New Roman" panose="02020603050405020304" pitchFamily="18" charset="0"/>
                <a:cs typeface="Times New Roman" panose="02020603050405020304" pitchFamily="18" charset="0"/>
              </a:rPr>
              <a:t>Chi phí thi công</a:t>
            </a:r>
            <a:r>
              <a:rPr lang="vi-VN" dirty="0">
                <a:solidFill>
                  <a:schemeClr val="tx1"/>
                </a:solidFill>
                <a:latin typeface="Times New Roman" panose="02020603050405020304" pitchFamily="18" charset="0"/>
                <a:cs typeface="Times New Roman" panose="02020603050405020304" pitchFamily="18" charset="0"/>
              </a:rPr>
              <a:t>: Có thể cao hơn so với một số phương pháp chống thấm khác.</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353223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10</a:t>
            </a:fld>
            <a:endParaRPr lang="en-US"/>
          </a:p>
        </p:txBody>
      </p:sp>
      <p:sp>
        <p:nvSpPr>
          <p:cNvPr id="3" name="Parallelogram 2">
            <a:extLst>
              <a:ext uri="{FF2B5EF4-FFF2-40B4-BE49-F238E27FC236}">
                <a16:creationId xmlns:a16="http://schemas.microsoft.com/office/drawing/2014/main" id="{0F53ED56-7FB4-4016-9E7D-6AB841851600}"/>
              </a:ext>
            </a:extLst>
          </p:cNvPr>
          <p:cNvSpPr/>
          <p:nvPr/>
        </p:nvSpPr>
        <p:spPr>
          <a:xfrm>
            <a:off x="588558" y="921464"/>
            <a:ext cx="4186646" cy="412232"/>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MÀNG CHỐNG THẤM TỰ DÍNH</a:t>
            </a:r>
          </a:p>
        </p:txBody>
      </p:sp>
      <p:grpSp>
        <p:nvGrpSpPr>
          <p:cNvPr id="14" name="Group 13">
            <a:extLst>
              <a:ext uri="{FF2B5EF4-FFF2-40B4-BE49-F238E27FC236}">
                <a16:creationId xmlns:a16="http://schemas.microsoft.com/office/drawing/2014/main" id="{88594A05-BF2D-4FC2-B576-C707460E8226}"/>
              </a:ext>
            </a:extLst>
          </p:cNvPr>
          <p:cNvGrpSpPr/>
          <p:nvPr/>
        </p:nvGrpSpPr>
        <p:grpSpPr>
          <a:xfrm>
            <a:off x="1881868" y="1598821"/>
            <a:ext cx="8037195" cy="4114001"/>
            <a:chOff x="278762" y="1398834"/>
            <a:chExt cx="7256871" cy="3308178"/>
          </a:xfrm>
        </p:grpSpPr>
        <p:cxnSp>
          <p:nvCxnSpPr>
            <p:cNvPr id="15" name="Straight Arrow Connector 14">
              <a:extLst>
                <a:ext uri="{FF2B5EF4-FFF2-40B4-BE49-F238E27FC236}">
                  <a16:creationId xmlns:a16="http://schemas.microsoft.com/office/drawing/2014/main" id="{4CB63290-056E-439B-B4F0-28C9FE80EA04}"/>
                </a:ext>
              </a:extLst>
            </p:cNvPr>
            <p:cNvCxnSpPr/>
            <p:nvPr/>
          </p:nvCxnSpPr>
          <p:spPr>
            <a:xfrm flipH="1">
              <a:off x="3188155" y="3068417"/>
              <a:ext cx="1" cy="2830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7D1CBDC9-7DC8-4F7E-B2A3-35064C264A79}"/>
                </a:ext>
              </a:extLst>
            </p:cNvPr>
            <p:cNvGrpSpPr/>
            <p:nvPr/>
          </p:nvGrpSpPr>
          <p:grpSpPr>
            <a:xfrm>
              <a:off x="278762" y="1398834"/>
              <a:ext cx="7256871" cy="3308178"/>
              <a:chOff x="278762" y="1398834"/>
              <a:chExt cx="7256871" cy="3308178"/>
            </a:xfrm>
          </p:grpSpPr>
          <p:sp>
            <p:nvSpPr>
              <p:cNvPr id="17" name="Diamond 16">
                <a:extLst>
                  <a:ext uri="{FF2B5EF4-FFF2-40B4-BE49-F238E27FC236}">
                    <a16:creationId xmlns:a16="http://schemas.microsoft.com/office/drawing/2014/main" id="{420DCB1D-65A4-42F3-BB46-2FFB6F3168B1}"/>
                  </a:ext>
                </a:extLst>
              </p:cNvPr>
              <p:cNvSpPr/>
              <p:nvPr/>
            </p:nvSpPr>
            <p:spPr>
              <a:xfrm>
                <a:off x="278763" y="1398834"/>
                <a:ext cx="2041093" cy="661314"/>
              </a:xfrm>
              <a:prstGeom prst="diamon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latin typeface="Times New Roman" panose="02020603050405020304" pitchFamily="18" charset="0"/>
                    <a:cs typeface="Times New Roman" panose="02020603050405020304" pitchFamily="18" charset="0"/>
                  </a:rPr>
                  <a:t>SẢN PHẨM</a:t>
                </a:r>
              </a:p>
            </p:txBody>
          </p:sp>
          <p:sp>
            <p:nvSpPr>
              <p:cNvPr id="18" name="Diamond 17">
                <a:extLst>
                  <a:ext uri="{FF2B5EF4-FFF2-40B4-BE49-F238E27FC236}">
                    <a16:creationId xmlns:a16="http://schemas.microsoft.com/office/drawing/2014/main" id="{CF39A568-E70E-4109-9083-7AAA34FB2E07}"/>
                  </a:ext>
                </a:extLst>
              </p:cNvPr>
              <p:cNvSpPr/>
              <p:nvPr/>
            </p:nvSpPr>
            <p:spPr>
              <a:xfrm>
                <a:off x="278762" y="2302342"/>
                <a:ext cx="2041093" cy="661314"/>
              </a:xfrm>
              <a:prstGeom prst="diamon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latin typeface="Times New Roman" panose="02020603050405020304" pitchFamily="18" charset="0"/>
                    <a:cs typeface="Times New Roman" panose="02020603050405020304" pitchFamily="18" charset="0"/>
                  </a:rPr>
                  <a:t>ĐỘ DÀY</a:t>
                </a:r>
              </a:p>
            </p:txBody>
          </p:sp>
          <p:sp>
            <p:nvSpPr>
              <p:cNvPr id="19" name="Diamond 18">
                <a:extLst>
                  <a:ext uri="{FF2B5EF4-FFF2-40B4-BE49-F238E27FC236}">
                    <a16:creationId xmlns:a16="http://schemas.microsoft.com/office/drawing/2014/main" id="{2C3114CE-317F-4061-8BA5-EDCF865AE5C0}"/>
                  </a:ext>
                </a:extLst>
              </p:cNvPr>
              <p:cNvSpPr/>
              <p:nvPr/>
            </p:nvSpPr>
            <p:spPr>
              <a:xfrm>
                <a:off x="278763" y="3201765"/>
                <a:ext cx="2041093" cy="661314"/>
              </a:xfrm>
              <a:prstGeom prst="diamon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latin typeface="Times New Roman" panose="02020603050405020304" pitchFamily="18" charset="0"/>
                    <a:cs typeface="Times New Roman" panose="02020603050405020304" pitchFamily="18" charset="0"/>
                  </a:rPr>
                  <a:t>CHỦNG LOẠI</a:t>
                </a:r>
              </a:p>
            </p:txBody>
          </p:sp>
          <p:sp>
            <p:nvSpPr>
              <p:cNvPr id="20" name="Diamond 19">
                <a:extLst>
                  <a:ext uri="{FF2B5EF4-FFF2-40B4-BE49-F238E27FC236}">
                    <a16:creationId xmlns:a16="http://schemas.microsoft.com/office/drawing/2014/main" id="{51C55423-8CA4-4B7B-85A3-54D43F645657}"/>
                  </a:ext>
                </a:extLst>
              </p:cNvPr>
              <p:cNvSpPr/>
              <p:nvPr/>
            </p:nvSpPr>
            <p:spPr>
              <a:xfrm>
                <a:off x="299676" y="4045698"/>
                <a:ext cx="2041093" cy="661314"/>
              </a:xfrm>
              <a:prstGeom prst="diamon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latin typeface="Times New Roman" panose="02020603050405020304" pitchFamily="18" charset="0"/>
                    <a:cs typeface="Times New Roman" panose="02020603050405020304" pitchFamily="18" charset="0"/>
                  </a:rPr>
                  <a:t>ĐÓNG GÓI</a:t>
                </a:r>
              </a:p>
            </p:txBody>
          </p:sp>
          <p:grpSp>
            <p:nvGrpSpPr>
              <p:cNvPr id="21" name="Group 20">
                <a:extLst>
                  <a:ext uri="{FF2B5EF4-FFF2-40B4-BE49-F238E27FC236}">
                    <a16:creationId xmlns:a16="http://schemas.microsoft.com/office/drawing/2014/main" id="{FD07F7F7-1E80-4D6C-9A80-1D601AF640ED}"/>
                  </a:ext>
                </a:extLst>
              </p:cNvPr>
              <p:cNvGrpSpPr/>
              <p:nvPr/>
            </p:nvGrpSpPr>
            <p:grpSpPr>
              <a:xfrm>
                <a:off x="2498271" y="1400187"/>
                <a:ext cx="5037362" cy="3007159"/>
                <a:chOff x="2498271" y="1400187"/>
                <a:chExt cx="5037362" cy="3007159"/>
              </a:xfrm>
            </p:grpSpPr>
            <p:cxnSp>
              <p:nvCxnSpPr>
                <p:cNvPr id="22" name="Straight Arrow Connector 21">
                  <a:extLst>
                    <a:ext uri="{FF2B5EF4-FFF2-40B4-BE49-F238E27FC236}">
                      <a16:creationId xmlns:a16="http://schemas.microsoft.com/office/drawing/2014/main" id="{C4FCCD0F-513A-42A3-8D2E-C9AE14B38AB7}"/>
                    </a:ext>
                  </a:extLst>
                </p:cNvPr>
                <p:cNvCxnSpPr/>
                <p:nvPr/>
              </p:nvCxnSpPr>
              <p:spPr>
                <a:xfrm>
                  <a:off x="6837582" y="3060253"/>
                  <a:ext cx="1" cy="2830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FA1227AB-9BAE-4922-9601-1EBE647BD714}"/>
                    </a:ext>
                  </a:extLst>
                </p:cNvPr>
                <p:cNvGrpSpPr/>
                <p:nvPr/>
              </p:nvGrpSpPr>
              <p:grpSpPr>
                <a:xfrm>
                  <a:off x="2498271" y="1400187"/>
                  <a:ext cx="5037362" cy="3007159"/>
                  <a:chOff x="2498271" y="1400187"/>
                  <a:chExt cx="5037362" cy="3007159"/>
                </a:xfrm>
              </p:grpSpPr>
              <p:cxnSp>
                <p:nvCxnSpPr>
                  <p:cNvPr id="24" name="Straight Connector 23">
                    <a:extLst>
                      <a:ext uri="{FF2B5EF4-FFF2-40B4-BE49-F238E27FC236}">
                        <a16:creationId xmlns:a16="http://schemas.microsoft.com/office/drawing/2014/main" id="{DC338DB3-0CD6-41C2-984E-C859E2BAE666}"/>
                      </a:ext>
                    </a:extLst>
                  </p:cNvPr>
                  <p:cNvCxnSpPr/>
                  <p:nvPr/>
                </p:nvCxnSpPr>
                <p:spPr>
                  <a:xfrm>
                    <a:off x="3179990" y="3068428"/>
                    <a:ext cx="364943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F8A87A91-BFF0-4FA3-BDED-12EEBE74D990}"/>
                      </a:ext>
                    </a:extLst>
                  </p:cNvPr>
                  <p:cNvGrpSpPr/>
                  <p:nvPr/>
                </p:nvGrpSpPr>
                <p:grpSpPr>
                  <a:xfrm>
                    <a:off x="2498271" y="1400187"/>
                    <a:ext cx="5037362" cy="3007159"/>
                    <a:chOff x="2498271" y="1400187"/>
                    <a:chExt cx="5037362" cy="3007159"/>
                  </a:xfrm>
                </p:grpSpPr>
                <p:sp>
                  <p:nvSpPr>
                    <p:cNvPr id="26" name="Rounded Rectangle 6">
                      <a:extLst>
                        <a:ext uri="{FF2B5EF4-FFF2-40B4-BE49-F238E27FC236}">
                          <a16:creationId xmlns:a16="http://schemas.microsoft.com/office/drawing/2014/main" id="{4B06CBEE-B40D-4B17-AD4E-21CC8B3E14E0}"/>
                        </a:ext>
                      </a:extLst>
                    </p:cNvPr>
                    <p:cNvSpPr/>
                    <p:nvPr/>
                  </p:nvSpPr>
                  <p:spPr>
                    <a:xfrm>
                      <a:off x="3771899" y="1400187"/>
                      <a:ext cx="2465614" cy="587828"/>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MÀNG TỰ DÍNH</a:t>
                      </a:r>
                    </a:p>
                  </p:txBody>
                </p:sp>
                <p:sp>
                  <p:nvSpPr>
                    <p:cNvPr id="27" name="Rounded Rectangle 8">
                      <a:extLst>
                        <a:ext uri="{FF2B5EF4-FFF2-40B4-BE49-F238E27FC236}">
                          <a16:creationId xmlns:a16="http://schemas.microsoft.com/office/drawing/2014/main" id="{F5273458-2768-4C7A-8EFC-A2F6C46D8185}"/>
                        </a:ext>
                      </a:extLst>
                    </p:cNvPr>
                    <p:cNvSpPr/>
                    <p:nvPr/>
                  </p:nvSpPr>
                  <p:spPr>
                    <a:xfrm>
                      <a:off x="3110592" y="2375815"/>
                      <a:ext cx="1387929" cy="498014"/>
                    </a:xfrm>
                    <a:prstGeom prst="roundRect">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1.5mm</a:t>
                      </a:r>
                    </a:p>
                  </p:txBody>
                </p:sp>
                <p:sp>
                  <p:nvSpPr>
                    <p:cNvPr id="28" name="Rounded Rectangle 15">
                      <a:extLst>
                        <a:ext uri="{FF2B5EF4-FFF2-40B4-BE49-F238E27FC236}">
                          <a16:creationId xmlns:a16="http://schemas.microsoft.com/office/drawing/2014/main" id="{7B5A27C6-B66D-4890-926A-D0E3DE4464C0}"/>
                        </a:ext>
                      </a:extLst>
                    </p:cNvPr>
                    <p:cNvSpPr/>
                    <p:nvPr/>
                  </p:nvSpPr>
                  <p:spPr>
                    <a:xfrm>
                      <a:off x="5453739" y="2375813"/>
                      <a:ext cx="1387929" cy="498016"/>
                    </a:xfrm>
                    <a:prstGeom prst="roundRect">
                      <a:avLst/>
                    </a:prstGeom>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2.0mm</a:t>
                      </a:r>
                    </a:p>
                  </p:txBody>
                </p:sp>
                <p:sp>
                  <p:nvSpPr>
                    <p:cNvPr id="29" name="Rounded Rectangle 16">
                      <a:extLst>
                        <a:ext uri="{FF2B5EF4-FFF2-40B4-BE49-F238E27FC236}">
                          <a16:creationId xmlns:a16="http://schemas.microsoft.com/office/drawing/2014/main" id="{2DAFD557-EBDA-4A6E-946D-F5F844D2B09F}"/>
                        </a:ext>
                      </a:extLst>
                    </p:cNvPr>
                    <p:cNvSpPr/>
                    <p:nvPr/>
                  </p:nvSpPr>
                  <p:spPr>
                    <a:xfrm>
                      <a:off x="4310741" y="3362324"/>
                      <a:ext cx="1387929" cy="360591"/>
                    </a:xfrm>
                    <a:prstGeom prst="round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CÁT</a:t>
                      </a:r>
                    </a:p>
                  </p:txBody>
                </p:sp>
                <p:sp>
                  <p:nvSpPr>
                    <p:cNvPr id="30" name="Rounded Rectangle 17">
                      <a:extLst>
                        <a:ext uri="{FF2B5EF4-FFF2-40B4-BE49-F238E27FC236}">
                          <a16:creationId xmlns:a16="http://schemas.microsoft.com/office/drawing/2014/main" id="{36807F2C-341C-4A7D-8038-6F69ED82637B}"/>
                        </a:ext>
                      </a:extLst>
                    </p:cNvPr>
                    <p:cNvSpPr/>
                    <p:nvPr/>
                  </p:nvSpPr>
                  <p:spPr>
                    <a:xfrm>
                      <a:off x="2498271" y="3362325"/>
                      <a:ext cx="1387929" cy="360590"/>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PE</a:t>
                      </a:r>
                    </a:p>
                  </p:txBody>
                </p:sp>
                <p:sp>
                  <p:nvSpPr>
                    <p:cNvPr id="31" name="Rounded Rectangle 18">
                      <a:extLst>
                        <a:ext uri="{FF2B5EF4-FFF2-40B4-BE49-F238E27FC236}">
                          <a16:creationId xmlns:a16="http://schemas.microsoft.com/office/drawing/2014/main" id="{F997433F-7339-475D-BF77-E3D33AFCECF1}"/>
                        </a:ext>
                      </a:extLst>
                    </p:cNvPr>
                    <p:cNvSpPr/>
                    <p:nvPr/>
                  </p:nvSpPr>
                  <p:spPr>
                    <a:xfrm>
                      <a:off x="6147704" y="3362324"/>
                      <a:ext cx="1387929" cy="360591"/>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HAI MẶT</a:t>
                      </a:r>
                    </a:p>
                  </p:txBody>
                </p:sp>
                <p:cxnSp>
                  <p:nvCxnSpPr>
                    <p:cNvPr id="32" name="Straight Connector 31">
                      <a:extLst>
                        <a:ext uri="{FF2B5EF4-FFF2-40B4-BE49-F238E27FC236}">
                          <a16:creationId xmlns:a16="http://schemas.microsoft.com/office/drawing/2014/main" id="{B889A087-65D9-43FB-931B-C6B8354F5063}"/>
                        </a:ext>
                      </a:extLst>
                    </p:cNvPr>
                    <p:cNvCxnSpPr/>
                    <p:nvPr/>
                  </p:nvCxnSpPr>
                  <p:spPr>
                    <a:xfrm flipV="1">
                      <a:off x="3804556" y="2179874"/>
                      <a:ext cx="2343147"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0348C91-4803-4D64-B489-4897E9E90BC6}"/>
                        </a:ext>
                      </a:extLst>
                    </p:cNvPr>
                    <p:cNvCxnSpPr/>
                    <p:nvPr/>
                  </p:nvCxnSpPr>
                  <p:spPr>
                    <a:xfrm>
                      <a:off x="5004706" y="1996179"/>
                      <a:ext cx="0" cy="171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A91AE1F8-A83D-480F-AE60-B1B13C4B4489}"/>
                        </a:ext>
                      </a:extLst>
                    </p:cNvPr>
                    <p:cNvCxnSpPr/>
                    <p:nvPr/>
                  </p:nvCxnSpPr>
                  <p:spPr>
                    <a:xfrm>
                      <a:off x="3804557" y="2179875"/>
                      <a:ext cx="0" cy="1877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D939EDC-4B87-468A-AFE1-20F6F6EB23BB}"/>
                        </a:ext>
                      </a:extLst>
                    </p:cNvPr>
                    <p:cNvCxnSpPr/>
                    <p:nvPr/>
                  </p:nvCxnSpPr>
                  <p:spPr>
                    <a:xfrm>
                      <a:off x="6147703" y="2188038"/>
                      <a:ext cx="1" cy="1796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E6E7B17-83B7-49BD-9CE3-C1190D3E8CC0}"/>
                        </a:ext>
                      </a:extLst>
                    </p:cNvPr>
                    <p:cNvCxnSpPr>
                      <a:stCxn id="27" idx="3"/>
                      <a:endCxn id="28" idx="1"/>
                    </p:cNvCxnSpPr>
                    <p:nvPr/>
                  </p:nvCxnSpPr>
                  <p:spPr>
                    <a:xfrm flipV="1">
                      <a:off x="4498521" y="2624821"/>
                      <a:ext cx="95521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56522C4A-CF8A-42BC-A379-67821DAEA053}"/>
                        </a:ext>
                      </a:extLst>
                    </p:cNvPr>
                    <p:cNvCxnSpPr/>
                    <p:nvPr/>
                  </p:nvCxnSpPr>
                  <p:spPr>
                    <a:xfrm>
                      <a:off x="5037364" y="2624822"/>
                      <a:ext cx="0" cy="7184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Rounded Rectangle 33">
                      <a:extLst>
                        <a:ext uri="{FF2B5EF4-FFF2-40B4-BE49-F238E27FC236}">
                          <a16:creationId xmlns:a16="http://schemas.microsoft.com/office/drawing/2014/main" id="{7AE07B99-C44A-4624-B588-197D9092E0DF}"/>
                        </a:ext>
                      </a:extLst>
                    </p:cNvPr>
                    <p:cNvSpPr/>
                    <p:nvPr/>
                  </p:nvSpPr>
                  <p:spPr>
                    <a:xfrm>
                      <a:off x="3294884" y="4046756"/>
                      <a:ext cx="1387929" cy="36059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15m/ </a:t>
                      </a:r>
                      <a:r>
                        <a:rPr lang="en-US" sz="1600" b="1" dirty="0" err="1">
                          <a:latin typeface="Times New Roman" panose="02020603050405020304" pitchFamily="18" charset="0"/>
                          <a:cs typeface="Times New Roman" panose="02020603050405020304" pitchFamily="18" charset="0"/>
                        </a:rPr>
                        <a:t>cuộn</a:t>
                      </a:r>
                      <a:endParaRPr lang="en-US" sz="1600" b="1" dirty="0">
                        <a:latin typeface="Times New Roman" panose="02020603050405020304" pitchFamily="18" charset="0"/>
                        <a:cs typeface="Times New Roman" panose="02020603050405020304" pitchFamily="18" charset="0"/>
                      </a:endParaRPr>
                    </a:p>
                  </p:txBody>
                </p:sp>
                <p:sp>
                  <p:nvSpPr>
                    <p:cNvPr id="39" name="Rounded Rectangle 34">
                      <a:extLst>
                        <a:ext uri="{FF2B5EF4-FFF2-40B4-BE49-F238E27FC236}">
                          <a16:creationId xmlns:a16="http://schemas.microsoft.com/office/drawing/2014/main" id="{8F4A3D67-DEF4-464C-A7EF-F11928CDBA0B}"/>
                        </a:ext>
                      </a:extLst>
                    </p:cNvPr>
                    <p:cNvSpPr/>
                    <p:nvPr/>
                  </p:nvSpPr>
                  <p:spPr>
                    <a:xfrm>
                      <a:off x="5236790" y="4018861"/>
                      <a:ext cx="1387929" cy="36059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20m/ </a:t>
                      </a:r>
                      <a:r>
                        <a:rPr lang="en-US" sz="1600" b="1" dirty="0" err="1">
                          <a:latin typeface="Times New Roman" panose="02020603050405020304" pitchFamily="18" charset="0"/>
                          <a:cs typeface="Times New Roman" panose="02020603050405020304" pitchFamily="18" charset="0"/>
                        </a:rPr>
                        <a:t>cuộn</a:t>
                      </a:r>
                      <a:endParaRPr lang="en-US" sz="1600" b="1" dirty="0">
                        <a:latin typeface="Times New Roman" panose="02020603050405020304" pitchFamily="18" charset="0"/>
                        <a:cs typeface="Times New Roman" panose="02020603050405020304" pitchFamily="18" charset="0"/>
                      </a:endParaRPr>
                    </a:p>
                  </p:txBody>
                </p:sp>
                <p:cxnSp>
                  <p:nvCxnSpPr>
                    <p:cNvPr id="40" name="Straight Connector 39">
                      <a:extLst>
                        <a:ext uri="{FF2B5EF4-FFF2-40B4-BE49-F238E27FC236}">
                          <a16:creationId xmlns:a16="http://schemas.microsoft.com/office/drawing/2014/main" id="{F1A17C89-C1B6-4468-A6F2-1179B663ACA7}"/>
                        </a:ext>
                      </a:extLst>
                    </p:cNvPr>
                    <p:cNvCxnSpPr/>
                    <p:nvPr/>
                  </p:nvCxnSpPr>
                  <p:spPr>
                    <a:xfrm>
                      <a:off x="3988849" y="3856891"/>
                      <a:ext cx="194190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D1E1C67-2D81-4C64-87DA-91C9452F0DC3}"/>
                        </a:ext>
                      </a:extLst>
                    </p:cNvPr>
                    <p:cNvCxnSpPr>
                      <a:endCxn id="38" idx="0"/>
                    </p:cNvCxnSpPr>
                    <p:nvPr/>
                  </p:nvCxnSpPr>
                  <p:spPr>
                    <a:xfrm>
                      <a:off x="3988849" y="3863079"/>
                      <a:ext cx="0" cy="1836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79A81E4-3C6A-4E05-9D3A-3A984B726657}"/>
                        </a:ext>
                      </a:extLst>
                    </p:cNvPr>
                    <p:cNvCxnSpPr>
                      <a:endCxn id="39" idx="0"/>
                    </p:cNvCxnSpPr>
                    <p:nvPr/>
                  </p:nvCxnSpPr>
                  <p:spPr>
                    <a:xfrm>
                      <a:off x="5930755" y="3863079"/>
                      <a:ext cx="0" cy="1557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CE5DAF6-9F32-4FCD-9E0E-0817834DDA11}"/>
                        </a:ext>
                      </a:extLst>
                    </p:cNvPr>
                    <p:cNvCxnSpPr>
                      <a:endCxn id="29" idx="1"/>
                    </p:cNvCxnSpPr>
                    <p:nvPr/>
                  </p:nvCxnSpPr>
                  <p:spPr>
                    <a:xfrm>
                      <a:off x="3886200" y="3532424"/>
                      <a:ext cx="424541" cy="10196"/>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1C0FB81-D778-4D61-97B2-C1D0CCFE9C84}"/>
                        </a:ext>
                      </a:extLst>
                    </p:cNvPr>
                    <p:cNvCxnSpPr>
                      <a:stCxn id="29" idx="3"/>
                    </p:cNvCxnSpPr>
                    <p:nvPr/>
                  </p:nvCxnSpPr>
                  <p:spPr>
                    <a:xfrm>
                      <a:off x="5698670" y="3542620"/>
                      <a:ext cx="420311"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380D7084-17CB-41BD-9743-9669D4834956}"/>
                        </a:ext>
                      </a:extLst>
                    </p:cNvPr>
                    <p:cNvCxnSpPr/>
                    <p:nvPr/>
                  </p:nvCxnSpPr>
                  <p:spPr>
                    <a:xfrm flipH="1">
                      <a:off x="5030107" y="3722915"/>
                      <a:ext cx="1" cy="1339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grpSp>
        </p:grpSp>
      </p:grpSp>
      <p:pic>
        <p:nvPicPr>
          <p:cNvPr id="46" name="Picture 45">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310092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0D73C79B-82CF-47D8-A911-EA90D1133969}" type="slidenum">
              <a:rPr lang="en-US" smtClean="0">
                <a:latin typeface="Times New Roman" panose="02020603050405020304" pitchFamily="18" charset="0"/>
                <a:cs typeface="Times New Roman" panose="02020603050405020304" pitchFamily="18" charset="0"/>
              </a:rPr>
              <a:t>11</a:t>
            </a:fld>
            <a:endParaRPr lang="en-US" dirty="0">
              <a:latin typeface="Times New Roman" panose="02020603050405020304" pitchFamily="18" charset="0"/>
              <a:cs typeface="Times New Roman" panose="02020603050405020304" pitchFamily="18" charset="0"/>
            </a:endParaRPr>
          </a:p>
        </p:txBody>
      </p:sp>
      <p:sp>
        <p:nvSpPr>
          <p:cNvPr id="4" name="Rectangle 3"/>
          <p:cNvSpPr/>
          <p:nvPr/>
        </p:nvSpPr>
        <p:spPr>
          <a:xfrm>
            <a:off x="670562" y="984851"/>
            <a:ext cx="3814352" cy="38674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5" name="TextBox 4"/>
          <p:cNvSpPr txBox="1"/>
          <p:nvPr/>
        </p:nvSpPr>
        <p:spPr>
          <a:xfrm>
            <a:off x="1079015" y="943314"/>
            <a:ext cx="3210200" cy="400110"/>
          </a:xfrm>
          <a:prstGeom prst="rect">
            <a:avLst/>
          </a:prstGeom>
          <a:noFill/>
        </p:spPr>
        <p:txBody>
          <a:bodyPr wrap="square" rtlCol="0">
            <a:spAutoFit/>
          </a:bodyPr>
          <a:lstStyle/>
          <a:p>
            <a:r>
              <a:rPr lang="en-US" sz="2000" b="1" dirty="0" err="1">
                <a:solidFill>
                  <a:schemeClr val="bg1"/>
                </a:solidFill>
                <a:latin typeface="Times New Roman" panose="02020603050405020304" pitchFamily="18" charset="0"/>
                <a:cs typeface="Times New Roman" panose="02020603050405020304" pitchFamily="18" charset="0"/>
              </a:rPr>
              <a:t>Hệ</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thống</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màng</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tự</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dính</a:t>
            </a:r>
            <a:endParaRPr lang="en-US" sz="2000" b="1" dirty="0">
              <a:solidFill>
                <a:schemeClr val="bg1"/>
              </a:solidFill>
              <a:latin typeface="Times New Roman" panose="02020603050405020304" pitchFamily="18" charset="0"/>
              <a:cs typeface="Times New Roman" panose="02020603050405020304" pitchFamily="18" charset="0"/>
            </a:endParaRPr>
          </a:p>
        </p:txBody>
      </p:sp>
      <p:sp>
        <p:nvSpPr>
          <p:cNvPr id="7" name="Rectangle 6"/>
          <p:cNvSpPr/>
          <p:nvPr/>
        </p:nvSpPr>
        <p:spPr>
          <a:xfrm>
            <a:off x="1588710" y="3254450"/>
            <a:ext cx="219081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9" name="TextBox 8"/>
          <p:cNvSpPr txBox="1"/>
          <p:nvPr/>
        </p:nvSpPr>
        <p:spPr>
          <a:xfrm>
            <a:off x="2225977" y="2897775"/>
            <a:ext cx="1284515"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Lemax</a:t>
            </a:r>
            <a:endParaRPr lang="en-US"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2007947" y="3225498"/>
            <a:ext cx="1669709" cy="369332"/>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ĐÀI LOAN</a:t>
            </a:r>
          </a:p>
        </p:txBody>
      </p:sp>
      <p:sp>
        <p:nvSpPr>
          <p:cNvPr id="14" name="TextBox 13"/>
          <p:cNvSpPr txBox="1"/>
          <p:nvPr/>
        </p:nvSpPr>
        <p:spPr>
          <a:xfrm>
            <a:off x="6253853" y="5409277"/>
            <a:ext cx="1010297"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Bautek</a:t>
            </a:r>
            <a:endParaRPr lang="en-US"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4901754" y="2877405"/>
            <a:ext cx="1290017"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Penguen</a:t>
            </a:r>
            <a:endParaRPr lang="en-US" dirty="0">
              <a:latin typeface="Times New Roman" panose="02020603050405020304" pitchFamily="18" charset="0"/>
              <a:cs typeface="Times New Roman" panose="02020603050405020304" pitchFamily="18" charset="0"/>
            </a:endParaRPr>
          </a:p>
        </p:txBody>
      </p:sp>
      <p:sp>
        <p:nvSpPr>
          <p:cNvPr id="2" name="TextBox 1"/>
          <p:cNvSpPr txBox="1"/>
          <p:nvPr/>
        </p:nvSpPr>
        <p:spPr>
          <a:xfrm>
            <a:off x="7060671" y="2874856"/>
            <a:ext cx="1049383"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Panda</a:t>
            </a:r>
          </a:p>
        </p:txBody>
      </p:sp>
      <p:sp>
        <p:nvSpPr>
          <p:cNvPr id="20" name="Rectangle 19"/>
          <p:cNvSpPr/>
          <p:nvPr/>
        </p:nvSpPr>
        <p:spPr>
          <a:xfrm>
            <a:off x="1501479" y="5825833"/>
            <a:ext cx="815570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2" name="TextBox 21"/>
          <p:cNvSpPr txBox="1"/>
          <p:nvPr/>
        </p:nvSpPr>
        <p:spPr>
          <a:xfrm>
            <a:off x="5579332" y="5827107"/>
            <a:ext cx="1601436" cy="366783"/>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NGA</a:t>
            </a:r>
          </a:p>
        </p:txBody>
      </p:sp>
      <p:sp>
        <p:nvSpPr>
          <p:cNvPr id="23" name="TextBox 22"/>
          <p:cNvSpPr txBox="1"/>
          <p:nvPr/>
        </p:nvSpPr>
        <p:spPr>
          <a:xfrm>
            <a:off x="2180672" y="5427549"/>
            <a:ext cx="1284492"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Bitumax</a:t>
            </a:r>
            <a:endParaRPr lang="en-US"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3997805" y="5405198"/>
            <a:ext cx="1284492"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Ultraflex</a:t>
            </a:r>
            <a:endParaRPr lang="en-US" dirty="0">
              <a:latin typeface="Times New Roman" panose="02020603050405020304" pitchFamily="18" charset="0"/>
              <a:cs typeface="Times New Roman" panose="02020603050405020304" pitchFamily="18" charset="0"/>
            </a:endParaRPr>
          </a:p>
        </p:txBody>
      </p:sp>
      <p:pic>
        <p:nvPicPr>
          <p:cNvPr id="28" name="Picture 27"/>
          <p:cNvPicPr>
            <a:picLocks noChangeAspect="1"/>
          </p:cNvPicPr>
          <p:nvPr/>
        </p:nvPicPr>
        <p:blipFill rotWithShape="1">
          <a:blip r:embed="rId2" cstate="hqprint">
            <a:extLst>
              <a:ext uri="{28A0092B-C50C-407E-A947-70E740481C1C}">
                <a14:useLocalDpi xmlns:a14="http://schemas.microsoft.com/office/drawing/2010/main" val="0"/>
              </a:ext>
            </a:extLst>
          </a:blip>
          <a:srcRect b="10583"/>
          <a:stretch/>
        </p:blipFill>
        <p:spPr>
          <a:xfrm>
            <a:off x="1845164" y="1500044"/>
            <a:ext cx="1620000" cy="1448546"/>
          </a:xfrm>
          <a:prstGeom prst="rect">
            <a:avLst/>
          </a:prstGeom>
        </p:spPr>
      </p:pic>
      <p:pic>
        <p:nvPicPr>
          <p:cNvPr id="30" name="Picture 29"/>
          <p:cNvPicPr>
            <a:picLocks noChangeAspect="1"/>
          </p:cNvPicPr>
          <p:nvPr/>
        </p:nvPicPr>
        <p:blipFill rotWithShape="1">
          <a:blip r:embed="rId3" cstate="hqprint">
            <a:extLst>
              <a:ext uri="{28A0092B-C50C-407E-A947-70E740481C1C}">
                <a14:useLocalDpi xmlns:a14="http://schemas.microsoft.com/office/drawing/2010/main" val="0"/>
              </a:ext>
            </a:extLst>
          </a:blip>
          <a:srcRect b="9080"/>
          <a:stretch/>
        </p:blipFill>
        <p:spPr>
          <a:xfrm>
            <a:off x="5876601" y="3928034"/>
            <a:ext cx="1624684" cy="1477163"/>
          </a:xfrm>
          <a:prstGeom prst="rect">
            <a:avLst/>
          </a:prstGeom>
        </p:spPr>
      </p:pic>
      <p:sp>
        <p:nvSpPr>
          <p:cNvPr id="35" name="Rectangle 34"/>
          <p:cNvSpPr/>
          <p:nvPr/>
        </p:nvSpPr>
        <p:spPr>
          <a:xfrm>
            <a:off x="4445269" y="3262350"/>
            <a:ext cx="3704381"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37" name="TextBox 36"/>
          <p:cNvSpPr txBox="1"/>
          <p:nvPr/>
        </p:nvSpPr>
        <p:spPr>
          <a:xfrm>
            <a:off x="5637958" y="3264899"/>
            <a:ext cx="1947404" cy="366783"/>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THỔ NHĨ KỲ</a:t>
            </a:r>
          </a:p>
        </p:txBody>
      </p:sp>
      <p:pic>
        <p:nvPicPr>
          <p:cNvPr id="31" name="Picture 30"/>
          <p:cNvPicPr>
            <a:picLocks noChangeAspect="1"/>
          </p:cNvPicPr>
          <p:nvPr/>
        </p:nvPicPr>
        <p:blipFill rotWithShape="1">
          <a:blip r:embed="rId4" cstate="hqprint">
            <a:extLst>
              <a:ext uri="{28A0092B-C50C-407E-A947-70E740481C1C}">
                <a14:useLocalDpi xmlns:a14="http://schemas.microsoft.com/office/drawing/2010/main" val="0"/>
              </a:ext>
            </a:extLst>
          </a:blip>
          <a:srcRect b="12511"/>
          <a:stretch/>
        </p:blipFill>
        <p:spPr>
          <a:xfrm>
            <a:off x="4588295" y="1519104"/>
            <a:ext cx="1653061" cy="1417327"/>
          </a:xfrm>
          <a:prstGeom prst="rect">
            <a:avLst/>
          </a:prstGeom>
        </p:spPr>
      </p:pic>
      <p:pic>
        <p:nvPicPr>
          <p:cNvPr id="38" name="Picture 37"/>
          <p:cNvPicPr>
            <a:picLocks noChangeAspect="1"/>
          </p:cNvPicPr>
          <p:nvPr/>
        </p:nvPicPr>
        <p:blipFill rotWithShape="1">
          <a:blip r:embed="rId5" cstate="hqprint">
            <a:extLst>
              <a:ext uri="{28A0092B-C50C-407E-A947-70E740481C1C}">
                <a14:useLocalDpi xmlns:a14="http://schemas.microsoft.com/office/drawing/2010/main" val="0"/>
              </a:ext>
            </a:extLst>
          </a:blip>
          <a:srcRect t="5718" b="8272"/>
          <a:stretch/>
        </p:blipFill>
        <p:spPr>
          <a:xfrm>
            <a:off x="6674490" y="1631743"/>
            <a:ext cx="1476865" cy="1270261"/>
          </a:xfrm>
          <a:prstGeom prst="rect">
            <a:avLst/>
          </a:prstGeom>
        </p:spPr>
      </p:pic>
      <p:pic>
        <p:nvPicPr>
          <p:cNvPr id="39" name="Picture 3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890915" y="3785198"/>
            <a:ext cx="1620000" cy="1620000"/>
          </a:xfrm>
          <a:prstGeom prst="rect">
            <a:avLst/>
          </a:prstGeom>
        </p:spPr>
      </p:pic>
      <p:pic>
        <p:nvPicPr>
          <p:cNvPr id="40" name="Picture 39"/>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3937465" y="3896691"/>
            <a:ext cx="1512586" cy="1512586"/>
          </a:xfrm>
          <a:prstGeom prst="rect">
            <a:avLst/>
          </a:prstGeom>
        </p:spPr>
      </p:pic>
      <p:pic>
        <p:nvPicPr>
          <p:cNvPr id="26" name="Picture 25">
            <a:extLst>
              <a:ext uri="{FF2B5EF4-FFF2-40B4-BE49-F238E27FC236}">
                <a16:creationId xmlns:a16="http://schemas.microsoft.com/office/drawing/2014/main" id="{FAC2489F-5CF3-C0F4-316A-B88BFD7872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pic>
        <p:nvPicPr>
          <p:cNvPr id="1026" name="Picture 2">
            <a:extLst>
              <a:ext uri="{FF2B5EF4-FFF2-40B4-BE49-F238E27FC236}">
                <a16:creationId xmlns:a16="http://schemas.microsoft.com/office/drawing/2014/main" id="{20BCFDD9-D080-F33E-CD2F-48050E43677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58321" y="3955997"/>
            <a:ext cx="1561944" cy="156194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3">
            <a:extLst>
              <a:ext uri="{FF2B5EF4-FFF2-40B4-BE49-F238E27FC236}">
                <a16:creationId xmlns:a16="http://schemas.microsoft.com/office/drawing/2014/main" id="{23266886-D722-9076-4DF1-1DF56A07FCD4}"/>
              </a:ext>
            </a:extLst>
          </p:cNvPr>
          <p:cNvSpPr txBox="1"/>
          <p:nvPr/>
        </p:nvSpPr>
        <p:spPr>
          <a:xfrm>
            <a:off x="7969534" y="5384578"/>
            <a:ext cx="1450731"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Hydromaster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8753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par>
                                <p:cTn id="14" presetID="16" presetClass="entr" presetSubtype="21"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barn(inVertical)">
                                      <p:cBhvr>
                                        <p:cTn id="16" dur="500"/>
                                        <p:tgtEl>
                                          <p:spTgt spid="2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par>
                                <p:cTn id="20" presetID="16" presetClass="entr" presetSubtype="21"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arn(inVertical)">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arn(inVertical)">
                                      <p:cBhvr>
                                        <p:cTn id="30" dur="500"/>
                                        <p:tgtEl>
                                          <p:spTgt spid="2"/>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barn(inVertical)">
                                      <p:cBhvr>
                                        <p:cTn id="33" dur="500"/>
                                        <p:tgtEl>
                                          <p:spTgt spid="35"/>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barn(inVertical)">
                                      <p:cBhvr>
                                        <p:cTn id="36" dur="500"/>
                                        <p:tgtEl>
                                          <p:spTgt spid="37"/>
                                        </p:tgtEl>
                                      </p:cBhvr>
                                    </p:animEffect>
                                  </p:childTnLst>
                                </p:cTn>
                              </p:par>
                              <p:par>
                                <p:cTn id="37" presetID="16" presetClass="entr" presetSubtype="21"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barn(inVertical)">
                                      <p:cBhvr>
                                        <p:cTn id="39" dur="500"/>
                                        <p:tgtEl>
                                          <p:spTgt spid="31"/>
                                        </p:tgtEl>
                                      </p:cBhvr>
                                    </p:animEffect>
                                  </p:childTnLst>
                                </p:cTn>
                              </p:par>
                              <p:par>
                                <p:cTn id="40" presetID="16" presetClass="entr" presetSubtype="21"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barn(inVertical)">
                                      <p:cBhvr>
                                        <p:cTn id="42" dur="500"/>
                                        <p:tgtEl>
                                          <p:spTgt spid="38"/>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arn(inVertical)">
                                      <p:cBhvr>
                                        <p:cTn id="47" dur="500"/>
                                        <p:tgtEl>
                                          <p:spTgt spid="20"/>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barn(inVertical)">
                                      <p:cBhvr>
                                        <p:cTn id="50" dur="500"/>
                                        <p:tgtEl>
                                          <p:spTgt spid="22"/>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barn(inVertical)">
                                      <p:cBhvr>
                                        <p:cTn id="53" dur="500"/>
                                        <p:tgtEl>
                                          <p:spTgt spid="23"/>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barn(inVertical)">
                                      <p:cBhvr>
                                        <p:cTn id="56" dur="500"/>
                                        <p:tgtEl>
                                          <p:spTgt spid="25"/>
                                        </p:tgtEl>
                                      </p:cBhvr>
                                    </p:animEffect>
                                  </p:childTnLst>
                                </p:cTn>
                              </p:par>
                              <p:par>
                                <p:cTn id="57" presetID="16" presetClass="entr" presetSubtype="21" fill="hold"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barn(inVertical)">
                                      <p:cBhvr>
                                        <p:cTn id="59" dur="500"/>
                                        <p:tgtEl>
                                          <p:spTgt spid="39"/>
                                        </p:tgtEl>
                                      </p:cBhvr>
                                    </p:animEffect>
                                  </p:childTnLst>
                                </p:cTn>
                              </p:par>
                              <p:par>
                                <p:cTn id="60" presetID="16" presetClass="entr" presetSubtype="21"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barn(inVertical)">
                                      <p:cBhvr>
                                        <p:cTn id="62" dur="500"/>
                                        <p:tgtEl>
                                          <p:spTgt spid="40"/>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barn(inVertical)">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2" grpId="0"/>
      <p:bldP spid="14" grpId="0"/>
      <p:bldP spid="15" grpId="0"/>
      <p:bldP spid="2" grpId="0"/>
      <p:bldP spid="20" grpId="0" animBg="1"/>
      <p:bldP spid="22" grpId="0"/>
      <p:bldP spid="23" grpId="0"/>
      <p:bldP spid="25" grpId="0"/>
      <p:bldP spid="35" grpId="0" animBg="1"/>
      <p:bldP spid="37"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0536" y="1158238"/>
            <a:ext cx="9292046"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7526" y="1158238"/>
            <a:ext cx="631767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Màng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tự</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dính</a:t>
            </a:r>
            <a:endParaRPr lang="en-US" sz="2600" dirty="0">
              <a:latin typeface="Times New Roman" panose="02020603050405020304" pitchFamily="18" charset="0"/>
              <a:cs typeface="Times New Roman" panose="02020603050405020304" pitchFamily="18" charset="0"/>
            </a:endParaRPr>
          </a:p>
        </p:txBody>
      </p:sp>
      <p:sp>
        <p:nvSpPr>
          <p:cNvPr id="6" name="Parallelogram 5"/>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latin typeface="Times New Roman" panose="02020603050405020304" pitchFamily="18" charset="0"/>
              <a:cs typeface="Times New Roman" panose="02020603050405020304" pitchFamily="18" charset="0"/>
            </a:endParaRPr>
          </a:p>
        </p:txBody>
      </p:sp>
      <p:sp>
        <p:nvSpPr>
          <p:cNvPr id="7" name="Parallelogram 6">
            <a:extLst>
              <a:ext uri="{FF2B5EF4-FFF2-40B4-BE49-F238E27FC236}">
                <a16:creationId xmlns:a16="http://schemas.microsoft.com/office/drawing/2014/main" id="{9C06584E-80A6-479A-A548-30D28FF88CC6}"/>
              </a:ext>
            </a:extLst>
          </p:cNvPr>
          <p:cNvSpPr/>
          <p:nvPr/>
        </p:nvSpPr>
        <p:spPr>
          <a:xfrm>
            <a:off x="720536" y="1972897"/>
            <a:ext cx="5514009"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KHÁI NIỆM</a:t>
            </a:r>
          </a:p>
        </p:txBody>
      </p:sp>
      <p:sp>
        <p:nvSpPr>
          <p:cNvPr id="8" name="Rounded Rectangle 7">
            <a:extLst>
              <a:ext uri="{FF2B5EF4-FFF2-40B4-BE49-F238E27FC236}">
                <a16:creationId xmlns:a16="http://schemas.microsoft.com/office/drawing/2014/main" id="{E0047829-DD48-4B98-83C4-B1C35D206D29}"/>
              </a:ext>
            </a:extLst>
          </p:cNvPr>
          <p:cNvSpPr/>
          <p:nvPr/>
        </p:nvSpPr>
        <p:spPr>
          <a:xfrm>
            <a:off x="720536" y="2936682"/>
            <a:ext cx="10356767" cy="188786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en-US" b="1" dirty="0">
              <a:solidFill>
                <a:schemeClr val="tx1"/>
              </a:solidFill>
              <a:latin typeface="Times New Roman" pitchFamily="18" charset="0"/>
              <a:cs typeface="Times New Roman" pitchFamily="18" charset="0"/>
            </a:endParaRPr>
          </a:p>
          <a:p>
            <a:pPr algn="just">
              <a:lnSpc>
                <a:spcPct val="150000"/>
              </a:lnSpc>
            </a:pPr>
            <a:r>
              <a:rPr lang="vi-VN" b="1" dirty="0">
                <a:solidFill>
                  <a:schemeClr val="tx1"/>
                </a:solidFill>
                <a:latin typeface="+mj-lt"/>
              </a:rPr>
              <a:t>Màng chống thấm tự dính </a:t>
            </a:r>
            <a:r>
              <a:rPr lang="vi-VN" dirty="0">
                <a:solidFill>
                  <a:schemeClr val="tx1"/>
                </a:solidFill>
                <a:latin typeface="+mj-lt"/>
              </a:rPr>
              <a:t>là một loại vật liệu xây dựng được sử dụng để ngăn nước thấm vào bên trong các cấu trúc như nền móng, mái nhà, tường và các khu vực ẩm ướt khác. Đặc điểm nổi bật của màng chống thấm tự dính là mặt dưới của màng có lớp keo dính, cho phép nó dính chặt vào bề mặt cần chống thấm mà không cần sử dụng các loại keo hoặc chất kết dính phụ trợ.</a:t>
            </a:r>
          </a:p>
          <a:p>
            <a:pPr lvl="0"/>
            <a:endParaRPr lang="vi-VN" sz="2000" dirty="0">
              <a:latin typeface="Times New Roman" pitchFamily="18" charset="0"/>
              <a:cs typeface="Times New Roman" pitchFamily="18" charset="0"/>
            </a:endParaRPr>
          </a:p>
        </p:txBody>
      </p:sp>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5675762"/>
            <a:ext cx="3636981" cy="205236"/>
          </a:xfrm>
          <a:prstGeom prst="rect">
            <a:avLst/>
          </a:prstGeom>
        </p:spPr>
      </p:pic>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12</a:t>
            </a:fld>
            <a:endParaRPr lang="en-US"/>
          </a:p>
        </p:txBody>
      </p:sp>
    </p:spTree>
    <p:extLst>
      <p:ext uri="{BB962C8B-B14F-4D97-AF65-F5344CB8AC3E}">
        <p14:creationId xmlns:p14="http://schemas.microsoft.com/office/powerpoint/2010/main" val="152085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13</a:t>
            </a:fld>
            <a:endParaRPr lang="en-US"/>
          </a:p>
        </p:txBody>
      </p:sp>
      <p:sp>
        <p:nvSpPr>
          <p:cNvPr id="5" name="Parallelogram 4">
            <a:extLst>
              <a:ext uri="{FF2B5EF4-FFF2-40B4-BE49-F238E27FC236}">
                <a16:creationId xmlns:a16="http://schemas.microsoft.com/office/drawing/2014/main" id="{9C06584E-80A6-479A-A548-30D28FF88CC6}"/>
              </a:ext>
            </a:extLst>
          </p:cNvPr>
          <p:cNvSpPr/>
          <p:nvPr/>
        </p:nvSpPr>
        <p:spPr>
          <a:xfrm>
            <a:off x="602971" y="1172790"/>
            <a:ext cx="5514009"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CẤU TẠO</a:t>
            </a:r>
          </a:p>
        </p:txBody>
      </p:sp>
      <p:sp>
        <p:nvSpPr>
          <p:cNvPr id="6" name="Rounded Rectangle 5">
            <a:extLst>
              <a:ext uri="{FF2B5EF4-FFF2-40B4-BE49-F238E27FC236}">
                <a16:creationId xmlns:a16="http://schemas.microsoft.com/office/drawing/2014/main" id="{E0047829-DD48-4B98-83C4-B1C35D206D29}"/>
              </a:ext>
            </a:extLst>
          </p:cNvPr>
          <p:cNvSpPr/>
          <p:nvPr/>
        </p:nvSpPr>
        <p:spPr>
          <a:xfrm>
            <a:off x="602971" y="1859861"/>
            <a:ext cx="10356767" cy="166710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Tx/>
              <a:buChar char="-"/>
            </a:pPr>
            <a:r>
              <a:rPr lang="en-US" dirty="0" err="1">
                <a:solidFill>
                  <a:schemeClr val="tx1"/>
                </a:solidFill>
                <a:latin typeface="Times New Roman" panose="02020603050405020304" pitchFamily="18" charset="0"/>
                <a:cs typeface="Times New Roman" panose="02020603050405020304" pitchFamily="18" charset="0"/>
              </a:rPr>
              <a:t>Được</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cấu</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tạo</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bởi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các</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tầng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màng</a:t>
            </a:r>
            <a:r>
              <a:rPr lang="en-US" dirty="0">
                <a:solidFill>
                  <a:schemeClr val="tx1"/>
                </a:solidFill>
                <a:latin typeface="Times New Roman" panose="02020603050405020304" pitchFamily="18" charset="0"/>
                <a:cs typeface="Times New Roman" panose="02020603050405020304" pitchFamily="18" charset="0"/>
              </a:rPr>
              <a:t> SBS </a:t>
            </a:r>
            <a:r>
              <a:rPr lang="en-US" dirty="0" err="1">
                <a:solidFill>
                  <a:schemeClr val="tx1"/>
                </a:solidFill>
                <a:latin typeface="Times New Roman" panose="02020603050405020304" pitchFamily="18" charset="0"/>
                <a:cs typeface="Times New Roman" panose="02020603050405020304" pitchFamily="18" charset="0"/>
              </a:rPr>
              <a:t>có</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độ</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dính</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dày</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đặc</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giữa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các</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chất</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cao</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su</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có</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độ</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đàn</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hồi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cao</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kết</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hơp</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với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cát</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và</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nhựa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đường</a:t>
            </a:r>
            <a:endParaRPr lang="en-US" dirty="0">
              <a:solidFill>
                <a:schemeClr val="tx1"/>
              </a:solidFill>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dirty="0" err="1">
                <a:solidFill>
                  <a:schemeClr val="tx1"/>
                </a:solidFill>
                <a:latin typeface="Times New Roman" panose="02020603050405020304" pitchFamily="18" charset="0"/>
                <a:cs typeface="Times New Roman" panose="02020603050405020304" pitchFamily="18" charset="0"/>
              </a:rPr>
              <a:t>Màng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Bitum</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biến</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tính</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tự</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dính</a:t>
            </a:r>
            <a:r>
              <a:rPr lang="en-US" dirty="0">
                <a:solidFill>
                  <a:schemeClr val="tx1"/>
                </a:solidFill>
                <a:latin typeface="Times New Roman" panose="02020603050405020304" pitchFamily="18" charset="0"/>
                <a:cs typeface="Times New Roman" panose="02020603050405020304" pitchFamily="18" charset="0"/>
              </a:rPr>
              <a:t> SBS </a:t>
            </a:r>
            <a:r>
              <a:rPr lang="en-US" dirty="0" err="1">
                <a:solidFill>
                  <a:schemeClr val="tx1"/>
                </a:solidFill>
                <a:latin typeface="Times New Roman" panose="02020603050405020304" pitchFamily="18" charset="0"/>
                <a:cs typeface="Times New Roman" panose="02020603050405020304" pitchFamily="18" charset="0"/>
              </a:rPr>
              <a:t>được</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gia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cường</a:t>
            </a:r>
            <a:r>
              <a:rPr lang="en-US" dirty="0">
                <a:solidFill>
                  <a:schemeClr val="tx1"/>
                </a:solidFill>
                <a:latin typeface="Times New Roman" panose="02020603050405020304" pitchFamily="18" charset="0"/>
                <a:cs typeface="Times New Roman" panose="02020603050405020304" pitchFamily="18" charset="0"/>
              </a:rPr>
              <a:t> Polyester</a:t>
            </a:r>
          </a:p>
        </p:txBody>
      </p:sp>
      <p:sp>
        <p:nvSpPr>
          <p:cNvPr id="7" name="Parallelogram 6">
            <a:extLst>
              <a:ext uri="{FF2B5EF4-FFF2-40B4-BE49-F238E27FC236}">
                <a16:creationId xmlns:a16="http://schemas.microsoft.com/office/drawing/2014/main" id="{9C06584E-80A6-479A-A548-30D28FF88CC6}"/>
              </a:ext>
            </a:extLst>
          </p:cNvPr>
          <p:cNvSpPr/>
          <p:nvPr/>
        </p:nvSpPr>
        <p:spPr>
          <a:xfrm>
            <a:off x="602970" y="3796483"/>
            <a:ext cx="5514009"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ỨNG DỤNG</a:t>
            </a:r>
          </a:p>
        </p:txBody>
      </p:sp>
      <p:sp>
        <p:nvSpPr>
          <p:cNvPr id="8" name="Rounded Rectangle 7">
            <a:extLst>
              <a:ext uri="{FF2B5EF4-FFF2-40B4-BE49-F238E27FC236}">
                <a16:creationId xmlns:a16="http://schemas.microsoft.com/office/drawing/2014/main" id="{E0047829-DD48-4B98-83C4-B1C35D206D29}"/>
              </a:ext>
            </a:extLst>
          </p:cNvPr>
          <p:cNvSpPr/>
          <p:nvPr/>
        </p:nvSpPr>
        <p:spPr>
          <a:xfrm>
            <a:off x="602972" y="4536259"/>
            <a:ext cx="10247908" cy="166710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Tx/>
              <a:buChar char="-"/>
            </a:pPr>
            <a:r>
              <a:rPr lang="en-US" dirty="0" err="1">
                <a:solidFill>
                  <a:schemeClr val="tx1"/>
                </a:solidFill>
                <a:latin typeface="Times New Roman" panose="02020603050405020304" pitchFamily="18" charset="0"/>
                <a:cs typeface="Times New Roman" panose="02020603050405020304" pitchFamily="18" charset="0"/>
              </a:rPr>
              <a:t>Chống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thấm</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cho</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mái</a:t>
            </a:r>
            <a:endParaRPr lang="en-US" dirty="0">
              <a:solidFill>
                <a:schemeClr val="tx1"/>
              </a:solidFill>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dirty="0" err="1">
                <a:solidFill>
                  <a:schemeClr val="tx1"/>
                </a:solidFill>
                <a:latin typeface="Times New Roman" panose="02020603050405020304" pitchFamily="18" charset="0"/>
                <a:cs typeface="Times New Roman" panose="02020603050405020304" pitchFamily="18" charset="0"/>
              </a:rPr>
              <a:t>Chống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thấm</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tường</a:t>
            </a:r>
            <a:endParaRPr lang="en-US" dirty="0">
              <a:solidFill>
                <a:schemeClr val="tx1"/>
              </a:solidFill>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dirty="0" err="1">
                <a:solidFill>
                  <a:schemeClr val="tx1"/>
                </a:solidFill>
                <a:latin typeface="Times New Roman" panose="02020603050405020304" pitchFamily="18" charset="0"/>
                <a:cs typeface="Times New Roman" panose="02020603050405020304" pitchFamily="18" charset="0"/>
              </a:rPr>
              <a:t>Chống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thấm</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tầng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hầm</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nền</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móng</a:t>
            </a:r>
            <a:endParaRPr lang="en-US" dirty="0">
              <a:solidFill>
                <a:schemeClr val="tx1"/>
              </a:solidFill>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dirty="0" err="1">
                <a:solidFill>
                  <a:schemeClr val="tx1"/>
                </a:solidFill>
                <a:latin typeface="Times New Roman" panose="02020603050405020304" pitchFamily="18" charset="0"/>
                <a:cs typeface="Times New Roman" panose="02020603050405020304" pitchFamily="18" charset="0"/>
              </a:rPr>
              <a:t>Chống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thấm</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khu</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ẩm</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ướt</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nhà</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vệ</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sinh</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248248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latin typeface="Times New Roman" panose="02020603050405020304" pitchFamily="18" charset="0"/>
                <a:cs typeface="Times New Roman" panose="02020603050405020304" pitchFamily="18" charset="0"/>
              </a:rPr>
              <a:t>14</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720536" y="1158238"/>
            <a:ext cx="9292046"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97526" y="1158238"/>
            <a:ext cx="631767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Màng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tự</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dính</a:t>
            </a:r>
            <a:endParaRPr lang="en-US" sz="2600" dirty="0">
              <a:latin typeface="Times New Roman" panose="02020603050405020304" pitchFamily="18" charset="0"/>
              <a:cs typeface="Times New Roman" panose="02020603050405020304" pitchFamily="18" charset="0"/>
            </a:endParaRPr>
          </a:p>
        </p:txBody>
      </p:sp>
      <p:sp>
        <p:nvSpPr>
          <p:cNvPr id="7" name="Parallelogram 6"/>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latin typeface="Times New Roman" panose="02020603050405020304" pitchFamily="18" charset="0"/>
              <a:cs typeface="Times New Roman" panose="02020603050405020304" pitchFamily="18" charset="0"/>
            </a:endParaRPr>
          </a:p>
        </p:txBody>
      </p:sp>
      <p:sp>
        <p:nvSpPr>
          <p:cNvPr id="8" name="Parallelogram 7">
            <a:extLst>
              <a:ext uri="{FF2B5EF4-FFF2-40B4-BE49-F238E27FC236}">
                <a16:creationId xmlns:a16="http://schemas.microsoft.com/office/drawing/2014/main" id="{9C06584E-80A6-479A-A548-30D28FF88CC6}"/>
              </a:ext>
            </a:extLst>
          </p:cNvPr>
          <p:cNvSpPr/>
          <p:nvPr/>
        </p:nvSpPr>
        <p:spPr>
          <a:xfrm>
            <a:off x="720536" y="1857049"/>
            <a:ext cx="5514009"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ƯU ĐIỂM</a:t>
            </a:r>
          </a:p>
        </p:txBody>
      </p:sp>
      <p:sp>
        <p:nvSpPr>
          <p:cNvPr id="9" name="Rounded Rectangle 8">
            <a:extLst>
              <a:ext uri="{FF2B5EF4-FFF2-40B4-BE49-F238E27FC236}">
                <a16:creationId xmlns:a16="http://schemas.microsoft.com/office/drawing/2014/main" id="{E0047829-DD48-4B98-83C4-B1C35D206D29}"/>
              </a:ext>
            </a:extLst>
          </p:cNvPr>
          <p:cNvSpPr/>
          <p:nvPr/>
        </p:nvSpPr>
        <p:spPr>
          <a:xfrm>
            <a:off x="720536" y="2455303"/>
            <a:ext cx="10147761" cy="217765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en-US" b="1" dirty="0">
              <a:solidFill>
                <a:schemeClr val="tx1"/>
              </a:solidFill>
              <a:latin typeface="Times New Roman" pitchFamily="18" charset="0"/>
              <a:cs typeface="Times New Roman" pitchFamily="18" charset="0"/>
            </a:endParaRPr>
          </a:p>
          <a:p>
            <a:pPr marL="285750" lvl="0" indent="-285750" algn="just">
              <a:lnSpc>
                <a:spcPct val="150000"/>
              </a:lnSpc>
              <a:buFontTx/>
              <a:buChar char="-"/>
            </a:pPr>
            <a:r>
              <a:rPr lang="vi-VN" sz="1600" b="1" dirty="0">
                <a:solidFill>
                  <a:schemeClr val="tx1"/>
                </a:solidFill>
                <a:latin typeface="Times New Roman" panose="02020603050405020304" pitchFamily="18" charset="0"/>
                <a:cs typeface="Times New Roman" panose="02020603050405020304" pitchFamily="18" charset="0"/>
              </a:rPr>
              <a:t>Dễ thi công</a:t>
            </a:r>
            <a:r>
              <a:rPr lang="vi-VN" sz="1600" dirty="0">
                <a:solidFill>
                  <a:schemeClr val="tx1"/>
                </a:solidFill>
                <a:latin typeface="Times New Roman" panose="02020603050405020304" pitchFamily="18" charset="0"/>
                <a:cs typeface="Times New Roman" panose="02020603050405020304" pitchFamily="18" charset="0"/>
              </a:rPr>
              <a:t>: Vì có lớp keo dính sẵn, quá trình thi công trở nên đơn giản và nhanh chóng hơn.</a:t>
            </a:r>
            <a:endParaRPr lang="en-US" sz="1600" dirty="0">
              <a:solidFill>
                <a:schemeClr val="tx1"/>
              </a:solidFill>
              <a:latin typeface="Times New Roman" panose="02020603050405020304" pitchFamily="18" charset="0"/>
              <a:cs typeface="Times New Roman" panose="02020603050405020304" pitchFamily="18" charset="0"/>
            </a:endParaRPr>
          </a:p>
          <a:p>
            <a:pPr marL="285750" lvl="0" indent="-285750" algn="just">
              <a:lnSpc>
                <a:spcPct val="150000"/>
              </a:lnSpc>
              <a:buFontTx/>
              <a:buChar char="-"/>
            </a:pPr>
            <a:r>
              <a:rPr lang="vi-VN" sz="1600" b="1" dirty="0">
                <a:solidFill>
                  <a:schemeClr val="tx1"/>
                </a:solidFill>
                <a:latin typeface="Times New Roman" panose="02020603050405020304" pitchFamily="18" charset="0"/>
                <a:cs typeface="Times New Roman" panose="02020603050405020304" pitchFamily="18" charset="0"/>
              </a:rPr>
              <a:t>Độ bền cao</a:t>
            </a:r>
            <a:r>
              <a:rPr lang="vi-VN" sz="1600" dirty="0">
                <a:solidFill>
                  <a:schemeClr val="tx1"/>
                </a:solidFill>
                <a:latin typeface="Times New Roman" panose="02020603050405020304" pitchFamily="18" charset="0"/>
                <a:cs typeface="Times New Roman" panose="02020603050405020304" pitchFamily="18" charset="0"/>
              </a:rPr>
              <a:t>: Màng chống thấm tự dính thường có khả năng chống lại tác động của tia UV, hóa chất và điều kiện thời tiết khắc nghiệt</a:t>
            </a:r>
            <a:endParaRPr lang="en-US" sz="1600" dirty="0">
              <a:solidFill>
                <a:schemeClr val="tx1"/>
              </a:solidFill>
              <a:latin typeface="Times New Roman" panose="02020603050405020304" pitchFamily="18" charset="0"/>
              <a:cs typeface="Times New Roman" panose="02020603050405020304" pitchFamily="18" charset="0"/>
            </a:endParaRPr>
          </a:p>
          <a:p>
            <a:pPr marL="285750" lvl="0" indent="-285750" algn="just">
              <a:lnSpc>
                <a:spcPct val="150000"/>
              </a:lnSpc>
              <a:buFontTx/>
              <a:buChar char="-"/>
            </a:pPr>
            <a:r>
              <a:rPr lang="vi-VN" sz="1600" b="1" dirty="0">
                <a:solidFill>
                  <a:schemeClr val="tx1"/>
                </a:solidFill>
                <a:latin typeface="Times New Roman" panose="02020603050405020304" pitchFamily="18" charset="0"/>
                <a:cs typeface="Times New Roman" panose="02020603050405020304" pitchFamily="18" charset="0"/>
              </a:rPr>
              <a:t>Khả năng co giãn tốt</a:t>
            </a:r>
            <a:r>
              <a:rPr lang="vi-VN" sz="1600" dirty="0">
                <a:solidFill>
                  <a:schemeClr val="tx1"/>
                </a:solidFill>
                <a:latin typeface="Times New Roman" panose="02020603050405020304" pitchFamily="18" charset="0"/>
                <a:cs typeface="Times New Roman" panose="02020603050405020304" pitchFamily="18" charset="0"/>
              </a:rPr>
              <a:t>: Giúp màng có thể chịu được sự co giãn của bề mặt nền do sự biến đổi nhiệt độ và môi trường</a:t>
            </a:r>
            <a:r>
              <a:rPr lang="en-US" sz="1600" dirty="0">
                <a:solidFill>
                  <a:schemeClr val="tx1"/>
                </a:solidFill>
                <a:latin typeface="Times New Roman" panose="02020603050405020304" pitchFamily="18" charset="0"/>
                <a:cs typeface="Times New Roman" panose="02020603050405020304" pitchFamily="18" charset="0"/>
              </a:rPr>
              <a:t>.</a:t>
            </a:r>
          </a:p>
          <a:p>
            <a:pPr marL="285750" lvl="0" indent="-285750" algn="just">
              <a:lnSpc>
                <a:spcPct val="150000"/>
              </a:lnSpc>
              <a:buFontTx/>
              <a:buChar char="-"/>
            </a:pPr>
            <a:r>
              <a:rPr lang="vi-VN" sz="1600" b="1" dirty="0">
                <a:solidFill>
                  <a:schemeClr val="tx1"/>
                </a:solidFill>
                <a:latin typeface="Times New Roman" panose="02020603050405020304" pitchFamily="18" charset="0"/>
                <a:cs typeface="Times New Roman" panose="02020603050405020304" pitchFamily="18" charset="0"/>
              </a:rPr>
              <a:t>Khả năng chống thấm hiệu quả</a:t>
            </a:r>
            <a:r>
              <a:rPr lang="vi-VN" sz="1600" dirty="0">
                <a:solidFill>
                  <a:schemeClr val="tx1"/>
                </a:solidFill>
                <a:latin typeface="Times New Roman" panose="02020603050405020304" pitchFamily="18" charset="0"/>
                <a:cs typeface="Times New Roman" panose="02020603050405020304" pitchFamily="18" charset="0"/>
              </a:rPr>
              <a:t>: Tạo ra một lớp chắn ngăn nước thấm vào bên trong cấu trúc xây dựng</a:t>
            </a:r>
            <a:endParaRPr lang="en-US" sz="1600" dirty="0">
              <a:solidFill>
                <a:schemeClr val="tx1"/>
              </a:solidFill>
              <a:latin typeface="Times New Roman" panose="02020603050405020304" pitchFamily="18" charset="0"/>
              <a:cs typeface="Times New Roman" panose="02020603050405020304" pitchFamily="18" charset="0"/>
            </a:endParaRPr>
          </a:p>
          <a:p>
            <a:pPr lvl="0"/>
            <a:endParaRPr lang="vi-VN" sz="1600" dirty="0">
              <a:latin typeface="Times New Roman" pitchFamily="18" charset="0"/>
              <a:cs typeface="Times New Roman" pitchFamily="18" charset="0"/>
            </a:endParaRPr>
          </a:p>
        </p:txBody>
      </p:sp>
      <p:sp>
        <p:nvSpPr>
          <p:cNvPr id="11" name="Parallelogram 10">
            <a:extLst>
              <a:ext uri="{FF2B5EF4-FFF2-40B4-BE49-F238E27FC236}">
                <a16:creationId xmlns:a16="http://schemas.microsoft.com/office/drawing/2014/main" id="{9C06584E-80A6-479A-A548-30D28FF88CC6}"/>
              </a:ext>
            </a:extLst>
          </p:cNvPr>
          <p:cNvSpPr/>
          <p:nvPr/>
        </p:nvSpPr>
        <p:spPr>
          <a:xfrm>
            <a:off x="720536" y="4789096"/>
            <a:ext cx="5514009"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NHƯỢC ĐIỂM</a:t>
            </a:r>
          </a:p>
        </p:txBody>
      </p:sp>
      <p:sp>
        <p:nvSpPr>
          <p:cNvPr id="14" name="Rounded Rectangle 13">
            <a:extLst>
              <a:ext uri="{FF2B5EF4-FFF2-40B4-BE49-F238E27FC236}">
                <a16:creationId xmlns:a16="http://schemas.microsoft.com/office/drawing/2014/main" id="{E0047829-DD48-4B98-83C4-B1C35D206D29}"/>
              </a:ext>
            </a:extLst>
          </p:cNvPr>
          <p:cNvSpPr/>
          <p:nvPr/>
        </p:nvSpPr>
        <p:spPr>
          <a:xfrm>
            <a:off x="726869" y="5363856"/>
            <a:ext cx="10135093" cy="101952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lgn="just">
              <a:lnSpc>
                <a:spcPct val="150000"/>
              </a:lnSpc>
              <a:buFontTx/>
              <a:buChar char="-"/>
            </a:pPr>
            <a:r>
              <a:rPr lang="vi-VN" sz="1600" b="1" dirty="0">
                <a:solidFill>
                  <a:schemeClr val="tx1"/>
                </a:solidFill>
                <a:latin typeface="Times New Roman" panose="02020603050405020304" pitchFamily="18" charset="0"/>
                <a:cs typeface="Times New Roman" panose="02020603050405020304" pitchFamily="18" charset="0"/>
              </a:rPr>
              <a:t>Chi phí thi công</a:t>
            </a:r>
            <a:r>
              <a:rPr lang="vi-VN" sz="1600" dirty="0">
                <a:solidFill>
                  <a:schemeClr val="tx1"/>
                </a:solidFill>
                <a:latin typeface="Times New Roman" panose="02020603050405020304" pitchFamily="18" charset="0"/>
                <a:cs typeface="Times New Roman" panose="02020603050405020304" pitchFamily="18" charset="0"/>
              </a:rPr>
              <a:t>: </a:t>
            </a:r>
            <a:r>
              <a:rPr lang="en-US" sz="1600" dirty="0">
                <a:solidFill>
                  <a:schemeClr val="tx1"/>
                </a:solidFill>
                <a:latin typeface="Times New Roman" panose="02020603050405020304" pitchFamily="18" charset="0"/>
                <a:cs typeface="Times New Roman" panose="02020603050405020304" pitchFamily="18" charset="0"/>
              </a:rPr>
              <a:t>chi </a:t>
            </a:r>
            <a:r>
              <a:rPr lang="en-US" sz="1600" dirty="0" err="1">
                <a:solidFill>
                  <a:schemeClr val="tx1"/>
                </a:solidFill>
                <a:latin typeface="Times New Roman" panose="02020603050405020304" pitchFamily="18" charset="0"/>
                <a:cs typeface="Times New Roman" panose="02020603050405020304" pitchFamily="18" charset="0"/>
              </a:rPr>
              <a:t>phí</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vật</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tư</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cao</a:t>
            </a:r>
            <a:r>
              <a:rPr lang="vi-VN" sz="1600" dirty="0">
                <a:solidFill>
                  <a:schemeClr val="tx1"/>
                </a:solidFill>
                <a:latin typeface="Times New Roman" panose="02020603050405020304" pitchFamily="18" charset="0"/>
                <a:cs typeface="Times New Roman" panose="02020603050405020304" pitchFamily="18" charset="0"/>
              </a:rPr>
              <a:t>.</a:t>
            </a:r>
            <a:endParaRPr lang="en-US" sz="1600" dirty="0">
              <a:solidFill>
                <a:schemeClr val="tx1"/>
              </a:solidFill>
              <a:latin typeface="Times New Roman" panose="02020603050405020304" pitchFamily="18" charset="0"/>
              <a:cs typeface="Times New Roman" panose="02020603050405020304" pitchFamily="18" charset="0"/>
            </a:endParaRPr>
          </a:p>
          <a:p>
            <a:pPr marL="285750" indent="-285750" algn="just">
              <a:lnSpc>
                <a:spcPct val="150000"/>
              </a:lnSpc>
              <a:buFontTx/>
              <a:buChar char="-"/>
            </a:pPr>
            <a:r>
              <a:rPr lang="vi-VN" sz="1600" dirty="0">
                <a:solidFill>
                  <a:schemeClr val="tx1"/>
                </a:solidFill>
                <a:latin typeface="+mj-lt"/>
                <a:cs typeface="Calibri" pitchFamily="34" charset="0"/>
              </a:rPr>
              <a:t>Mối nối giữa các tấm màng vẫn là vấn đề cần xử lý</a:t>
            </a:r>
          </a:p>
          <a:p>
            <a:pPr marL="285750" lvl="0" indent="-285750" algn="just">
              <a:lnSpc>
                <a:spcPct val="150000"/>
              </a:lnSpc>
              <a:buFontTx/>
              <a:buChar char="-"/>
            </a:pPr>
            <a:endParaRPr lang="en-US" sz="1600" dirty="0">
              <a:solidFill>
                <a:schemeClr val="tx1"/>
              </a:solidFill>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39005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1"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15</a:t>
            </a:fld>
            <a:endParaRPr lang="en-US"/>
          </a:p>
        </p:txBody>
      </p:sp>
      <p:sp>
        <p:nvSpPr>
          <p:cNvPr id="9" name="Parallelogram 8">
            <a:extLst>
              <a:ext uri="{FF2B5EF4-FFF2-40B4-BE49-F238E27FC236}">
                <a16:creationId xmlns:a16="http://schemas.microsoft.com/office/drawing/2014/main" id="{2E9B0017-51A6-4A03-9E28-3874F091B722}"/>
              </a:ext>
            </a:extLst>
          </p:cNvPr>
          <p:cNvSpPr/>
          <p:nvPr/>
        </p:nvSpPr>
        <p:spPr>
          <a:xfrm>
            <a:off x="585650" y="1059722"/>
            <a:ext cx="4233999" cy="359504"/>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b="1" dirty="0"/>
              <a:t>SO SÁNH MÀNG TỰ DÍNH</a:t>
            </a:r>
          </a:p>
        </p:txBody>
      </p:sp>
      <p:graphicFrame>
        <p:nvGraphicFramePr>
          <p:cNvPr id="10" name="Table 9">
            <a:extLst>
              <a:ext uri="{FF2B5EF4-FFF2-40B4-BE49-F238E27FC236}">
                <a16:creationId xmlns:a16="http://schemas.microsoft.com/office/drawing/2014/main" id="{39791C79-8E63-4409-8DF9-935C3A3C5201}"/>
              </a:ext>
            </a:extLst>
          </p:cNvPr>
          <p:cNvGraphicFramePr>
            <a:graphicFrameLocks noGrp="1"/>
          </p:cNvGraphicFramePr>
          <p:nvPr>
            <p:extLst>
              <p:ext uri="{D42A27DB-BD31-4B8C-83A1-F6EECF244321}">
                <p14:modId xmlns:p14="http://schemas.microsoft.com/office/powerpoint/2010/main" val="3563040330"/>
              </p:ext>
            </p:extLst>
          </p:nvPr>
        </p:nvGraphicFramePr>
        <p:xfrm>
          <a:off x="585650" y="1821573"/>
          <a:ext cx="11014786" cy="2641600"/>
        </p:xfrm>
        <a:graphic>
          <a:graphicData uri="http://schemas.openxmlformats.org/drawingml/2006/table">
            <a:tbl>
              <a:tblPr firstRow="1" bandRow="1">
                <a:tableStyleId>{5C22544A-7EE6-4342-B048-85BDC9FD1C3A}</a:tableStyleId>
              </a:tblPr>
              <a:tblGrid>
                <a:gridCol w="2643209">
                  <a:extLst>
                    <a:ext uri="{9D8B030D-6E8A-4147-A177-3AD203B41FA5}">
                      <a16:colId xmlns:a16="http://schemas.microsoft.com/office/drawing/2014/main" val="20000"/>
                    </a:ext>
                  </a:extLst>
                </a:gridCol>
                <a:gridCol w="899425">
                  <a:extLst>
                    <a:ext uri="{9D8B030D-6E8A-4147-A177-3AD203B41FA5}">
                      <a16:colId xmlns:a16="http://schemas.microsoft.com/office/drawing/2014/main" val="20001"/>
                    </a:ext>
                  </a:extLst>
                </a:gridCol>
                <a:gridCol w="1654448">
                  <a:extLst>
                    <a:ext uri="{9D8B030D-6E8A-4147-A177-3AD203B41FA5}">
                      <a16:colId xmlns:a16="http://schemas.microsoft.com/office/drawing/2014/main" val="20002"/>
                    </a:ext>
                  </a:extLst>
                </a:gridCol>
                <a:gridCol w="1905000">
                  <a:extLst>
                    <a:ext uri="{9D8B030D-6E8A-4147-A177-3AD203B41FA5}">
                      <a16:colId xmlns:a16="http://schemas.microsoft.com/office/drawing/2014/main" val="20003"/>
                    </a:ext>
                  </a:extLst>
                </a:gridCol>
                <a:gridCol w="1952625">
                  <a:extLst>
                    <a:ext uri="{9D8B030D-6E8A-4147-A177-3AD203B41FA5}">
                      <a16:colId xmlns:a16="http://schemas.microsoft.com/office/drawing/2014/main" val="2442035698"/>
                    </a:ext>
                  </a:extLst>
                </a:gridCol>
                <a:gridCol w="1960079">
                  <a:extLst>
                    <a:ext uri="{9D8B030D-6E8A-4147-A177-3AD203B41FA5}">
                      <a16:colId xmlns:a16="http://schemas.microsoft.com/office/drawing/2014/main" val="2405829904"/>
                    </a:ext>
                  </a:extLst>
                </a:gridCol>
              </a:tblGrid>
              <a:tr h="370840">
                <a:tc>
                  <a:txBody>
                    <a:bodyPr/>
                    <a:lstStyle/>
                    <a:p>
                      <a:pPr algn="ctr"/>
                      <a:r>
                        <a:rPr lang="en-US" sz="1600" dirty="0">
                          <a:latin typeface="Times New Roman" panose="02020603050405020304" pitchFamily="18" charset="0"/>
                          <a:cs typeface="Times New Roman" panose="02020603050405020304" pitchFamily="18" charset="0"/>
                        </a:rPr>
                        <a:t>THÔNG</a:t>
                      </a:r>
                      <a:r>
                        <a:rPr lang="en-US" sz="1600" baseline="0" dirty="0">
                          <a:latin typeface="Times New Roman" panose="02020603050405020304" pitchFamily="18" charset="0"/>
                          <a:cs typeface="Times New Roman" panose="02020603050405020304" pitchFamily="18" charset="0"/>
                        </a:rPr>
                        <a:t> SỐ</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ĐVT</a:t>
                      </a:r>
                    </a:p>
                  </a:txBody>
                  <a:tcPr/>
                </a:tc>
                <a:tc>
                  <a:txBody>
                    <a:bodyPr/>
                    <a:lstStyle/>
                    <a:p>
                      <a:pPr algn="ctr"/>
                      <a:r>
                        <a:rPr lang="en-US" sz="1600" dirty="0">
                          <a:latin typeface="Times New Roman" panose="02020603050405020304" pitchFamily="18" charset="0"/>
                          <a:cs typeface="Times New Roman" panose="02020603050405020304" pitchFamily="18" charset="0"/>
                        </a:rPr>
                        <a:t>MÀNG</a:t>
                      </a:r>
                      <a:r>
                        <a:rPr lang="en-US" sz="1600" baseline="0" dirty="0">
                          <a:latin typeface="Times New Roman" panose="02020603050405020304" pitchFamily="18" charset="0"/>
                          <a:cs typeface="Times New Roman" panose="02020603050405020304" pitchFamily="18" charset="0"/>
                        </a:rPr>
                        <a:t> TD LEMAX</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MÀNG</a:t>
                      </a:r>
                      <a:r>
                        <a:rPr lang="en-US" sz="1600" baseline="0" dirty="0">
                          <a:latin typeface="Times New Roman" panose="02020603050405020304" pitchFamily="18" charset="0"/>
                          <a:cs typeface="Times New Roman" panose="02020603050405020304" pitchFamily="18" charset="0"/>
                        </a:rPr>
                        <a:t> TD BITUMAX</a:t>
                      </a:r>
                      <a:endParaRPr lang="en-US" sz="16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MÀNG</a:t>
                      </a:r>
                      <a:r>
                        <a:rPr lang="en-US" sz="1600" baseline="0" dirty="0">
                          <a:latin typeface="Times New Roman" panose="02020603050405020304" pitchFamily="18" charset="0"/>
                          <a:cs typeface="Times New Roman" panose="02020603050405020304" pitchFamily="18" charset="0"/>
                        </a:rPr>
                        <a:t> TD BAUTEK</a:t>
                      </a:r>
                      <a:endParaRPr lang="en-US" sz="16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MÀNG</a:t>
                      </a:r>
                      <a:r>
                        <a:rPr lang="en-US" sz="1600" baseline="0" dirty="0">
                          <a:latin typeface="Times New Roman" panose="02020603050405020304" pitchFamily="18" charset="0"/>
                          <a:cs typeface="Times New Roman" panose="02020603050405020304" pitchFamily="18" charset="0"/>
                        </a:rPr>
                        <a:t> TD PANDA</a:t>
                      </a:r>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algn="l"/>
                      <a:r>
                        <a:rPr lang="en-US" sz="1600" dirty="0">
                          <a:latin typeface="Times New Roman" panose="02020603050405020304" pitchFamily="18" charset="0"/>
                          <a:cs typeface="Times New Roman" panose="02020603050405020304" pitchFamily="18" charset="0"/>
                        </a:rPr>
                        <a:t>Độ</a:t>
                      </a:r>
                      <a:r>
                        <a:rPr lang="en-US" sz="1600" baseline="0" dirty="0">
                          <a:latin typeface="Times New Roman" panose="02020603050405020304" pitchFamily="18" charset="0"/>
                          <a:cs typeface="Times New Roman" panose="02020603050405020304" pitchFamily="18" charset="0"/>
                        </a:rPr>
                        <a:t> bền kéo L/T (Dọc/ngang)</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N/5cm</a:t>
                      </a:r>
                    </a:p>
                  </a:txBody>
                  <a:tcPr/>
                </a:tc>
                <a:tc>
                  <a:txBody>
                    <a:bodyPr/>
                    <a:lstStyle/>
                    <a:p>
                      <a:pPr algn="ctr"/>
                      <a:r>
                        <a:rPr lang="en-US" sz="1600" dirty="0">
                          <a:latin typeface="Times New Roman" panose="02020603050405020304" pitchFamily="18" charset="0"/>
                          <a:cs typeface="Times New Roman" panose="02020603050405020304" pitchFamily="18" charset="0"/>
                        </a:rPr>
                        <a:t>500/300</a:t>
                      </a:r>
                    </a:p>
                  </a:txBody>
                  <a:tcPr/>
                </a:tc>
                <a:tc>
                  <a:txBody>
                    <a:bodyPr/>
                    <a:lstStyle/>
                    <a:p>
                      <a:pPr algn="ctr"/>
                      <a:r>
                        <a:rPr lang="en-US" sz="1600" dirty="0">
                          <a:latin typeface="Times New Roman" panose="02020603050405020304" pitchFamily="18" charset="0"/>
                          <a:cs typeface="Times New Roman" panose="02020603050405020304" pitchFamily="18" charset="0"/>
                        </a:rPr>
                        <a:t>400±100/300±100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500±25%/350±25%</a:t>
                      </a:r>
                    </a:p>
                  </a:txBody>
                  <a:tcPr/>
                </a:tc>
                <a:tc>
                  <a:txBody>
                    <a:bodyPr/>
                    <a:lstStyle/>
                    <a:p>
                      <a:pPr algn="ctr"/>
                      <a:r>
                        <a:rPr lang="en-US" sz="1600" dirty="0">
                          <a:latin typeface="Times New Roman" panose="02020603050405020304" pitchFamily="18" charset="0"/>
                          <a:cs typeface="Times New Roman" panose="02020603050405020304" pitchFamily="18" charset="0"/>
                        </a:rPr>
                        <a:t>500/300</a:t>
                      </a:r>
                    </a:p>
                  </a:txBody>
                  <a:tcPr/>
                </a:tc>
                <a:extLst>
                  <a:ext uri="{0D108BD9-81ED-4DB2-BD59-A6C34878D82A}">
                    <a16:rowId xmlns:a16="http://schemas.microsoft.com/office/drawing/2014/main" val="10001"/>
                  </a:ext>
                </a:extLst>
              </a:tr>
              <a:tr h="370840">
                <a:tc>
                  <a:txBody>
                    <a:bodyPr/>
                    <a:lstStyle/>
                    <a:p>
                      <a:pPr algn="l"/>
                      <a:r>
                        <a:rPr lang="en-US" sz="1600" dirty="0">
                          <a:latin typeface="Times New Roman" panose="02020603050405020304" pitchFamily="18" charset="0"/>
                          <a:cs typeface="Times New Roman" panose="02020603050405020304" pitchFamily="18" charset="0"/>
                        </a:rPr>
                        <a:t>Độ</a:t>
                      </a:r>
                      <a:r>
                        <a:rPr lang="en-US" sz="1600" baseline="0" dirty="0">
                          <a:latin typeface="Times New Roman" panose="02020603050405020304" pitchFamily="18" charset="0"/>
                          <a:cs typeface="Times New Roman" panose="02020603050405020304" pitchFamily="18" charset="0"/>
                        </a:rPr>
                        <a:t> giãn dài khi đứt L/T</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a:t>
                      </a:r>
                    </a:p>
                  </a:txBody>
                  <a:tcPr/>
                </a:tc>
                <a:tc>
                  <a:txBody>
                    <a:bodyPr/>
                    <a:lstStyle/>
                    <a:p>
                      <a:pPr algn="ctr"/>
                      <a:r>
                        <a:rPr lang="en-US" sz="1600" dirty="0">
                          <a:latin typeface="Times New Roman" panose="02020603050405020304" pitchFamily="18" charset="0"/>
                          <a:cs typeface="Times New Roman" panose="02020603050405020304" pitchFamily="18" charset="0"/>
                        </a:rPr>
                        <a:t>20/20</a:t>
                      </a:r>
                    </a:p>
                  </a:txBody>
                  <a:tcPr/>
                </a:tc>
                <a:tc>
                  <a:txBody>
                    <a:bodyPr/>
                    <a:lstStyle/>
                    <a:p>
                      <a:pPr algn="ctr"/>
                      <a:r>
                        <a:rPr lang="en-US" sz="1600" dirty="0">
                          <a:latin typeface="Times New Roman" panose="02020603050405020304" pitchFamily="18" charset="0"/>
                          <a:cs typeface="Times New Roman" panose="02020603050405020304" pitchFamily="18" charset="0"/>
                        </a:rPr>
                        <a:t>35±20/45±20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45±20/50±20</a:t>
                      </a:r>
                    </a:p>
                    <a:p>
                      <a:pPr algn="ct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30/30</a:t>
                      </a:r>
                    </a:p>
                  </a:txBody>
                  <a:tcPr/>
                </a:tc>
                <a:extLst>
                  <a:ext uri="{0D108BD9-81ED-4DB2-BD59-A6C34878D82A}">
                    <a16:rowId xmlns:a16="http://schemas.microsoft.com/office/drawing/2014/main" val="10002"/>
                  </a:ext>
                </a:extLst>
              </a:tr>
              <a:tr h="370840">
                <a:tc>
                  <a:txBody>
                    <a:bodyPr/>
                    <a:lstStyle/>
                    <a:p>
                      <a:pPr algn="l"/>
                      <a:r>
                        <a:rPr lang="en-US" sz="1600" dirty="0">
                          <a:latin typeface="Times New Roman" panose="02020603050405020304" pitchFamily="18" charset="0"/>
                          <a:cs typeface="Times New Roman" panose="02020603050405020304" pitchFamily="18" charset="0"/>
                        </a:rPr>
                        <a:t>Khán</a:t>
                      </a:r>
                      <a:r>
                        <a:rPr lang="en-US" sz="1600" baseline="0" dirty="0">
                          <a:latin typeface="Times New Roman" panose="02020603050405020304" pitchFamily="18" charset="0"/>
                          <a:cs typeface="Times New Roman" panose="02020603050405020304" pitchFamily="18" charset="0"/>
                        </a:rPr>
                        <a:t>g xé L/T</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N</a:t>
                      </a:r>
                    </a:p>
                  </a:txBody>
                  <a:tcPr/>
                </a:tc>
                <a:tc>
                  <a:txBody>
                    <a:bodyPr/>
                    <a:lstStyle/>
                    <a:p>
                      <a:pPr algn="ctr"/>
                      <a:r>
                        <a:rPr lang="en-US" sz="1600" dirty="0">
                          <a:latin typeface="Times New Roman" panose="02020603050405020304" pitchFamily="18" charset="0"/>
                          <a:cs typeface="Times New Roman" panose="02020603050405020304" pitchFamily="18" charset="0"/>
                        </a:rPr>
                        <a:t>140/140</a:t>
                      </a:r>
                    </a:p>
                  </a:txBody>
                  <a:tcPr/>
                </a:tc>
                <a:tc>
                  <a:txBody>
                    <a:bodyPr/>
                    <a:lstStyle/>
                    <a:p>
                      <a:pPr algn="ctr"/>
                      <a:r>
                        <a:rPr lang="en-US" sz="1600" dirty="0">
                          <a:latin typeface="Times New Roman" panose="02020603050405020304" pitchFamily="18" charset="0"/>
                          <a:cs typeface="Times New Roman" panose="02020603050405020304" pitchFamily="18" charset="0"/>
                        </a:rPr>
                        <a:t>≥100/≥100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100±30%/150±30%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130±50%</a:t>
                      </a:r>
                    </a:p>
                  </a:txBody>
                  <a:tcPr/>
                </a:tc>
                <a:extLst>
                  <a:ext uri="{0D108BD9-81ED-4DB2-BD59-A6C34878D82A}">
                    <a16:rowId xmlns:a16="http://schemas.microsoft.com/office/drawing/2014/main" val="10003"/>
                  </a:ext>
                </a:extLst>
              </a:tr>
              <a:tr h="370840">
                <a:tc>
                  <a:txBody>
                    <a:bodyPr/>
                    <a:lstStyle/>
                    <a:p>
                      <a:pPr algn="l"/>
                      <a:r>
                        <a:rPr lang="en-US" sz="1600" dirty="0">
                          <a:latin typeface="Times New Roman" panose="02020603050405020304" pitchFamily="18" charset="0"/>
                          <a:cs typeface="Times New Roman" panose="02020603050405020304" pitchFamily="18" charset="0"/>
                        </a:rPr>
                        <a:t>Chống</a:t>
                      </a:r>
                      <a:r>
                        <a:rPr lang="en-US" sz="1600" baseline="0" dirty="0">
                          <a:latin typeface="Times New Roman" panose="02020603050405020304" pitchFamily="18" charset="0"/>
                          <a:cs typeface="Times New Roman" panose="02020603050405020304" pitchFamily="18" charset="0"/>
                        </a:rPr>
                        <a:t> cháy ở nhiệt độ cao</a:t>
                      </a:r>
                    </a:p>
                  </a:txBody>
                  <a:tcPr/>
                </a:tc>
                <a:tc>
                  <a:txBody>
                    <a:bodyPr/>
                    <a:lstStyle/>
                    <a:p>
                      <a:pPr algn="ct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°C</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100</a:t>
                      </a:r>
                    </a:p>
                  </a:txBody>
                  <a:tcPr/>
                </a:tc>
                <a:tc>
                  <a:txBody>
                    <a:bodyPr/>
                    <a:lstStyle/>
                    <a:p>
                      <a:pPr algn="ctr"/>
                      <a:r>
                        <a:rPr lang="en-US" sz="1600" dirty="0">
                          <a:latin typeface="Times New Roman" panose="02020603050405020304" pitchFamily="18" charset="0"/>
                          <a:cs typeface="Times New Roman" panose="02020603050405020304" pitchFamily="18" charset="0"/>
                        </a:rPr>
                        <a:t>≥90</a:t>
                      </a:r>
                    </a:p>
                  </a:txBody>
                  <a:tcPr/>
                </a:tc>
                <a:tc>
                  <a:txBody>
                    <a:bodyPr/>
                    <a:lstStyle/>
                    <a:p>
                      <a:pPr algn="ctr"/>
                      <a:r>
                        <a:rPr lang="en-US" sz="1600" dirty="0">
                          <a:latin typeface="Times New Roman" panose="02020603050405020304" pitchFamily="18" charset="0"/>
                          <a:cs typeface="Times New Roman" panose="02020603050405020304" pitchFamily="18" charset="0"/>
                        </a:rPr>
                        <a:t>100</a:t>
                      </a:r>
                    </a:p>
                  </a:txBody>
                  <a:tcPr/>
                </a:tc>
                <a:tc>
                  <a:txBody>
                    <a:bodyPr/>
                    <a:lstStyle/>
                    <a:p>
                      <a:pPr algn="ctr"/>
                      <a:r>
                        <a:rPr lang="en-US" sz="1600" dirty="0">
                          <a:latin typeface="Times New Roman" panose="02020603050405020304" pitchFamily="18" charset="0"/>
                          <a:cs typeface="Times New Roman" panose="02020603050405020304" pitchFamily="18" charset="0"/>
                        </a:rPr>
                        <a:t>110</a:t>
                      </a:r>
                    </a:p>
                  </a:txBody>
                  <a:tcPr/>
                </a:tc>
                <a:extLst>
                  <a:ext uri="{0D108BD9-81ED-4DB2-BD59-A6C34878D82A}">
                    <a16:rowId xmlns:a16="http://schemas.microsoft.com/office/drawing/2014/main" val="10004"/>
                  </a:ext>
                </a:extLst>
              </a:tr>
              <a:tr h="370840">
                <a:tc>
                  <a:txBody>
                    <a:bodyPr/>
                    <a:lstStyle/>
                    <a:p>
                      <a:pPr algn="l"/>
                      <a:r>
                        <a:rPr lang="en-US" sz="1600" baseline="0" dirty="0">
                          <a:latin typeface="Times New Roman" panose="02020603050405020304" pitchFamily="18" charset="0"/>
                          <a:cs typeface="Times New Roman" panose="02020603050405020304" pitchFamily="18" charset="0"/>
                        </a:rPr>
                        <a:t>Khả năng linh hoạt lạnh</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°C</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-15</a:t>
                      </a:r>
                    </a:p>
                  </a:txBody>
                  <a:tcPr/>
                </a:tc>
                <a:tc>
                  <a:txBody>
                    <a:bodyPr/>
                    <a:lstStyle/>
                    <a:p>
                      <a:pPr algn="ctr"/>
                      <a:r>
                        <a:rPr lang="en-US" sz="1600" dirty="0">
                          <a:latin typeface="Times New Roman" panose="02020603050405020304" pitchFamily="18" charset="0"/>
                          <a:cs typeface="Times New Roman" panose="02020603050405020304" pitchFamily="18" charset="0"/>
                        </a:rPr>
                        <a:t>≤-20</a:t>
                      </a:r>
                    </a:p>
                  </a:txBody>
                  <a:tcPr/>
                </a:tc>
                <a:tc>
                  <a:txBody>
                    <a:bodyPr/>
                    <a:lstStyle/>
                    <a:p>
                      <a:pPr algn="ctr"/>
                      <a:r>
                        <a:rPr lang="en-US" sz="1600" dirty="0">
                          <a:latin typeface="Times New Roman" panose="02020603050405020304" pitchFamily="18" charset="0"/>
                          <a:cs typeface="Times New Roman" panose="02020603050405020304" pitchFamily="18" charset="0"/>
                        </a:rPr>
                        <a:t>-15</a:t>
                      </a:r>
                    </a:p>
                  </a:txBody>
                  <a:tcPr/>
                </a:tc>
                <a:tc>
                  <a:txBody>
                    <a:bodyPr/>
                    <a:lstStyle/>
                    <a:p>
                      <a:pPr algn="ctr"/>
                      <a:r>
                        <a:rPr lang="en-US" sz="1600" dirty="0">
                          <a:latin typeface="Times New Roman" panose="02020603050405020304" pitchFamily="18" charset="0"/>
                          <a:cs typeface="Times New Roman" panose="02020603050405020304" pitchFamily="18" charset="0"/>
                        </a:rPr>
                        <a:t>&lt; -20</a:t>
                      </a:r>
                    </a:p>
                  </a:txBody>
                  <a:tcPr/>
                </a:tc>
                <a:extLst>
                  <a:ext uri="{0D108BD9-81ED-4DB2-BD59-A6C34878D82A}">
                    <a16:rowId xmlns:a16="http://schemas.microsoft.com/office/drawing/2014/main" val="10005"/>
                  </a:ext>
                </a:extLst>
              </a:tr>
            </a:tbl>
          </a:graphicData>
        </a:graphic>
      </p:graphicFrame>
      <p:pic>
        <p:nvPicPr>
          <p:cNvPr id="5" name="Picture 4">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10783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z="1600" smtClean="0">
                <a:latin typeface="Times New Roman" panose="02020603050405020304" pitchFamily="18" charset="0"/>
                <a:cs typeface="Times New Roman" panose="02020603050405020304" pitchFamily="18" charset="0"/>
              </a:rPr>
              <a:t>16</a:t>
            </a:fld>
            <a:endParaRPr lang="en-US" sz="1600">
              <a:latin typeface="Times New Roman" panose="02020603050405020304" pitchFamily="18" charset="0"/>
              <a:cs typeface="Times New Roman" panose="02020603050405020304" pitchFamily="18" charset="0"/>
            </a:endParaRPr>
          </a:p>
        </p:txBody>
      </p:sp>
      <p:pic>
        <p:nvPicPr>
          <p:cNvPr id="39" name="Picture 38">
            <a:extLst>
              <a:ext uri="{FF2B5EF4-FFF2-40B4-BE49-F238E27FC236}">
                <a16:creationId xmlns:a16="http://schemas.microsoft.com/office/drawing/2014/main" id="{2111BC5E-16B6-4EE6-9245-1AA915FD32A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776" b="7909"/>
          <a:stretch/>
        </p:blipFill>
        <p:spPr>
          <a:xfrm>
            <a:off x="3562375" y="4621415"/>
            <a:ext cx="2069290" cy="1724026"/>
          </a:xfrm>
          <a:prstGeom prst="rect">
            <a:avLst/>
          </a:prstGeom>
        </p:spPr>
      </p:pic>
      <p:pic>
        <p:nvPicPr>
          <p:cNvPr id="40" name="Picture 39">
            <a:extLst>
              <a:ext uri="{FF2B5EF4-FFF2-40B4-BE49-F238E27FC236}">
                <a16:creationId xmlns:a16="http://schemas.microsoft.com/office/drawing/2014/main" id="{F0972871-F7B9-45A9-909F-7D0446C4DA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597" b="4720"/>
          <a:stretch/>
        </p:blipFill>
        <p:spPr>
          <a:xfrm>
            <a:off x="5976931" y="4632325"/>
            <a:ext cx="1922338" cy="1724025"/>
          </a:xfrm>
          <a:prstGeom prst="rect">
            <a:avLst/>
          </a:prstGeom>
        </p:spPr>
      </p:pic>
      <p:sp>
        <p:nvSpPr>
          <p:cNvPr id="41" name="Parallelogram 40">
            <a:extLst>
              <a:ext uri="{FF2B5EF4-FFF2-40B4-BE49-F238E27FC236}">
                <a16:creationId xmlns:a16="http://schemas.microsoft.com/office/drawing/2014/main" id="{63971F4F-5116-48CA-9A96-5B51450ADCDD}"/>
              </a:ext>
            </a:extLst>
          </p:cNvPr>
          <p:cNvSpPr/>
          <p:nvPr/>
        </p:nvSpPr>
        <p:spPr>
          <a:xfrm>
            <a:off x="676275" y="1020534"/>
            <a:ext cx="3306536" cy="440182"/>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PRIMER QUÉT LÓT</a:t>
            </a:r>
          </a:p>
        </p:txBody>
      </p:sp>
      <p:grpSp>
        <p:nvGrpSpPr>
          <p:cNvPr id="42" name="Group 41">
            <a:extLst>
              <a:ext uri="{FF2B5EF4-FFF2-40B4-BE49-F238E27FC236}">
                <a16:creationId xmlns:a16="http://schemas.microsoft.com/office/drawing/2014/main" id="{0523F916-4E37-41BA-B7EF-DF5DAB45FA3C}"/>
              </a:ext>
            </a:extLst>
          </p:cNvPr>
          <p:cNvGrpSpPr/>
          <p:nvPr/>
        </p:nvGrpSpPr>
        <p:grpSpPr>
          <a:xfrm>
            <a:off x="1143511" y="1460716"/>
            <a:ext cx="9124703" cy="3200387"/>
            <a:chOff x="461710" y="1400187"/>
            <a:chExt cx="8981669" cy="3200387"/>
          </a:xfrm>
        </p:grpSpPr>
        <p:sp>
          <p:nvSpPr>
            <p:cNvPr id="43" name="Diamond 42">
              <a:extLst>
                <a:ext uri="{FF2B5EF4-FFF2-40B4-BE49-F238E27FC236}">
                  <a16:creationId xmlns:a16="http://schemas.microsoft.com/office/drawing/2014/main" id="{C6921C07-B66F-41CA-B73E-EEB7B5E32973}"/>
                </a:ext>
              </a:extLst>
            </p:cNvPr>
            <p:cNvSpPr/>
            <p:nvPr/>
          </p:nvSpPr>
          <p:spPr>
            <a:xfrm>
              <a:off x="461711" y="2223418"/>
              <a:ext cx="2041093" cy="661314"/>
            </a:xfrm>
            <a:prstGeom prst="diamon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latin typeface="Times New Roman" panose="02020603050405020304" pitchFamily="18" charset="0"/>
                  <a:cs typeface="Times New Roman" panose="02020603050405020304" pitchFamily="18" charset="0"/>
                </a:rPr>
                <a:t>GỐC</a:t>
              </a:r>
            </a:p>
          </p:txBody>
        </p:sp>
        <p:sp>
          <p:nvSpPr>
            <p:cNvPr id="44" name="Diamond 43">
              <a:extLst>
                <a:ext uri="{FF2B5EF4-FFF2-40B4-BE49-F238E27FC236}">
                  <a16:creationId xmlns:a16="http://schemas.microsoft.com/office/drawing/2014/main" id="{C421AAA5-959D-4EB7-B1D9-1C3C0E29893C}"/>
                </a:ext>
              </a:extLst>
            </p:cNvPr>
            <p:cNvSpPr/>
            <p:nvPr/>
          </p:nvSpPr>
          <p:spPr>
            <a:xfrm>
              <a:off x="465794" y="3075427"/>
              <a:ext cx="2041093" cy="661314"/>
            </a:xfrm>
            <a:prstGeom prst="diamon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latin typeface="Times New Roman" panose="02020603050405020304" pitchFamily="18" charset="0"/>
                  <a:cs typeface="Times New Roman" panose="02020603050405020304" pitchFamily="18" charset="0"/>
                </a:rPr>
                <a:t>SẢN PHẨM</a:t>
              </a:r>
            </a:p>
          </p:txBody>
        </p:sp>
        <p:sp>
          <p:nvSpPr>
            <p:cNvPr id="45" name="Diamond 44">
              <a:extLst>
                <a:ext uri="{FF2B5EF4-FFF2-40B4-BE49-F238E27FC236}">
                  <a16:creationId xmlns:a16="http://schemas.microsoft.com/office/drawing/2014/main" id="{238B2BFD-18BA-4A2E-9718-C42E2C416F9E}"/>
                </a:ext>
              </a:extLst>
            </p:cNvPr>
            <p:cNvSpPr/>
            <p:nvPr/>
          </p:nvSpPr>
          <p:spPr>
            <a:xfrm>
              <a:off x="461710" y="3939260"/>
              <a:ext cx="2041093" cy="661314"/>
            </a:xfrm>
            <a:prstGeom prst="diamon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latin typeface="Times New Roman" panose="02020603050405020304" pitchFamily="18" charset="0"/>
                  <a:cs typeface="Times New Roman" panose="02020603050405020304" pitchFamily="18" charset="0"/>
                </a:rPr>
                <a:t>ĐÓNG GÓI</a:t>
              </a:r>
            </a:p>
          </p:txBody>
        </p:sp>
        <p:grpSp>
          <p:nvGrpSpPr>
            <p:cNvPr id="46" name="Group 45">
              <a:extLst>
                <a:ext uri="{FF2B5EF4-FFF2-40B4-BE49-F238E27FC236}">
                  <a16:creationId xmlns:a16="http://schemas.microsoft.com/office/drawing/2014/main" id="{64DCF5AE-DC1B-4560-9861-5F7C154207A0}"/>
                </a:ext>
              </a:extLst>
            </p:cNvPr>
            <p:cNvGrpSpPr/>
            <p:nvPr/>
          </p:nvGrpSpPr>
          <p:grpSpPr>
            <a:xfrm>
              <a:off x="3110589" y="1400187"/>
              <a:ext cx="6332790" cy="3036638"/>
              <a:chOff x="3110589" y="1400187"/>
              <a:chExt cx="6332790" cy="3036638"/>
            </a:xfrm>
          </p:grpSpPr>
          <p:sp>
            <p:nvSpPr>
              <p:cNvPr id="47" name="Rounded Rectangle 13">
                <a:extLst>
                  <a:ext uri="{FF2B5EF4-FFF2-40B4-BE49-F238E27FC236}">
                    <a16:creationId xmlns:a16="http://schemas.microsoft.com/office/drawing/2014/main" id="{A2165173-E403-467E-AE8C-7D85C7E58069}"/>
                  </a:ext>
                </a:extLst>
              </p:cNvPr>
              <p:cNvSpPr/>
              <p:nvPr/>
            </p:nvSpPr>
            <p:spPr>
              <a:xfrm>
                <a:off x="4106542" y="1400187"/>
                <a:ext cx="2465614" cy="587828"/>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PRIMER</a:t>
                </a:r>
              </a:p>
            </p:txBody>
          </p:sp>
          <p:sp>
            <p:nvSpPr>
              <p:cNvPr id="48" name="Rounded Rectangle 15">
                <a:extLst>
                  <a:ext uri="{FF2B5EF4-FFF2-40B4-BE49-F238E27FC236}">
                    <a16:creationId xmlns:a16="http://schemas.microsoft.com/office/drawing/2014/main" id="{7779C33D-2C53-440F-97C7-EC431A1A6069}"/>
                  </a:ext>
                </a:extLst>
              </p:cNvPr>
              <p:cNvSpPr/>
              <p:nvPr/>
            </p:nvSpPr>
            <p:spPr>
              <a:xfrm>
                <a:off x="3223099" y="2375815"/>
                <a:ext cx="1387929" cy="498014"/>
              </a:xfrm>
              <a:prstGeom prst="roundRect">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DUNG MÔI</a:t>
                </a:r>
              </a:p>
            </p:txBody>
          </p:sp>
          <p:sp>
            <p:nvSpPr>
              <p:cNvPr id="49" name="Rounded Rectangle 16">
                <a:extLst>
                  <a:ext uri="{FF2B5EF4-FFF2-40B4-BE49-F238E27FC236}">
                    <a16:creationId xmlns:a16="http://schemas.microsoft.com/office/drawing/2014/main" id="{60546891-BAC0-44F6-90F7-1FB223A8F207}"/>
                  </a:ext>
                </a:extLst>
              </p:cNvPr>
              <p:cNvSpPr/>
              <p:nvPr/>
            </p:nvSpPr>
            <p:spPr>
              <a:xfrm>
                <a:off x="6765800" y="2375814"/>
                <a:ext cx="1387929" cy="49801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NƯỚC</a:t>
                </a:r>
              </a:p>
            </p:txBody>
          </p:sp>
          <p:cxnSp>
            <p:nvCxnSpPr>
              <p:cNvPr id="50" name="Straight Connector 49">
                <a:extLst>
                  <a:ext uri="{FF2B5EF4-FFF2-40B4-BE49-F238E27FC236}">
                    <a16:creationId xmlns:a16="http://schemas.microsoft.com/office/drawing/2014/main" id="{924966B2-B2DA-4C53-89AD-590636570D1C}"/>
                  </a:ext>
                </a:extLst>
              </p:cNvPr>
              <p:cNvCxnSpPr/>
              <p:nvPr/>
            </p:nvCxnSpPr>
            <p:spPr>
              <a:xfrm>
                <a:off x="3935815" y="2179877"/>
                <a:ext cx="3480985" cy="131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A13AC1C-713F-4277-83B4-DD5AA89A4480}"/>
                  </a:ext>
                </a:extLst>
              </p:cNvPr>
              <p:cNvCxnSpPr/>
              <p:nvPr/>
            </p:nvCxnSpPr>
            <p:spPr>
              <a:xfrm>
                <a:off x="5287408" y="1996179"/>
                <a:ext cx="0" cy="171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50BDD26D-7F08-4A32-9101-FF102C2E5002}"/>
                  </a:ext>
                </a:extLst>
              </p:cNvPr>
              <p:cNvCxnSpPr/>
              <p:nvPr/>
            </p:nvCxnSpPr>
            <p:spPr>
              <a:xfrm>
                <a:off x="3926441" y="2179875"/>
                <a:ext cx="0" cy="1877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380B51A0-BA40-4F65-A1F4-12273D6E7219}"/>
                  </a:ext>
                </a:extLst>
              </p:cNvPr>
              <p:cNvCxnSpPr/>
              <p:nvPr/>
            </p:nvCxnSpPr>
            <p:spPr>
              <a:xfrm>
                <a:off x="7416800" y="2188039"/>
                <a:ext cx="1" cy="1796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B9B04C4-ABE5-4F54-809F-7059F946E967}"/>
                  </a:ext>
                </a:extLst>
              </p:cNvPr>
              <p:cNvCxnSpPr/>
              <p:nvPr/>
            </p:nvCxnSpPr>
            <p:spPr>
              <a:xfrm flipH="1">
                <a:off x="3917067" y="2884726"/>
                <a:ext cx="1" cy="2735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a:extLst>
                  <a:ext uri="{FF2B5EF4-FFF2-40B4-BE49-F238E27FC236}">
                    <a16:creationId xmlns:a16="http://schemas.microsoft.com/office/drawing/2014/main" id="{B04AE1E3-AE59-4EFF-8045-5356974A447D}"/>
                  </a:ext>
                </a:extLst>
              </p:cNvPr>
              <p:cNvSpPr/>
              <p:nvPr/>
            </p:nvSpPr>
            <p:spPr>
              <a:xfrm>
                <a:off x="3110592" y="3169271"/>
                <a:ext cx="1640589" cy="472767"/>
              </a:xfrm>
              <a:prstGeom prst="round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LEMAX PRIMER SB</a:t>
                </a:r>
              </a:p>
            </p:txBody>
          </p:sp>
          <p:sp>
            <p:nvSpPr>
              <p:cNvPr id="56" name="Rounded Rectangle 55">
                <a:extLst>
                  <a:ext uri="{FF2B5EF4-FFF2-40B4-BE49-F238E27FC236}">
                    <a16:creationId xmlns:a16="http://schemas.microsoft.com/office/drawing/2014/main" id="{A350546F-D235-498C-89EB-C6E8264E5D95}"/>
                  </a:ext>
                </a:extLst>
              </p:cNvPr>
              <p:cNvSpPr/>
              <p:nvPr/>
            </p:nvSpPr>
            <p:spPr>
              <a:xfrm>
                <a:off x="7891370" y="3160909"/>
                <a:ext cx="1552009" cy="473627"/>
              </a:xfrm>
              <a:prstGeom prst="round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PANDA PRIMER</a:t>
                </a:r>
              </a:p>
            </p:txBody>
          </p:sp>
          <p:sp>
            <p:nvSpPr>
              <p:cNvPr id="57" name="Rounded Rectangle 31">
                <a:extLst>
                  <a:ext uri="{FF2B5EF4-FFF2-40B4-BE49-F238E27FC236}">
                    <a16:creationId xmlns:a16="http://schemas.microsoft.com/office/drawing/2014/main" id="{C22A6F1A-E521-441F-B336-4D1A0B648888}"/>
                  </a:ext>
                </a:extLst>
              </p:cNvPr>
              <p:cNvSpPr/>
              <p:nvPr/>
            </p:nvSpPr>
            <p:spPr>
              <a:xfrm>
                <a:off x="3110589" y="3937813"/>
                <a:ext cx="1591359" cy="472767"/>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20LIT/THÙNG</a:t>
                </a:r>
              </a:p>
            </p:txBody>
          </p:sp>
          <p:sp>
            <p:nvSpPr>
              <p:cNvPr id="58" name="Rounded Rectangle 32">
                <a:extLst>
                  <a:ext uri="{FF2B5EF4-FFF2-40B4-BE49-F238E27FC236}">
                    <a16:creationId xmlns:a16="http://schemas.microsoft.com/office/drawing/2014/main" id="{A8E4F426-92DF-479A-A9D0-FD421455A4D7}"/>
                  </a:ext>
                </a:extLst>
              </p:cNvPr>
              <p:cNvSpPr/>
              <p:nvPr/>
            </p:nvSpPr>
            <p:spPr>
              <a:xfrm>
                <a:off x="5373100" y="3964058"/>
                <a:ext cx="1618068" cy="472767"/>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18KG/THÙNG</a:t>
                </a:r>
              </a:p>
            </p:txBody>
          </p:sp>
          <p:cxnSp>
            <p:nvCxnSpPr>
              <p:cNvPr id="59" name="Straight Arrow Connector 58">
                <a:extLst>
                  <a:ext uri="{FF2B5EF4-FFF2-40B4-BE49-F238E27FC236}">
                    <a16:creationId xmlns:a16="http://schemas.microsoft.com/office/drawing/2014/main" id="{6A0C6B59-698E-47A4-A3A0-0E7412577501}"/>
                  </a:ext>
                </a:extLst>
              </p:cNvPr>
              <p:cNvCxnSpPr/>
              <p:nvPr/>
            </p:nvCxnSpPr>
            <p:spPr>
              <a:xfrm flipH="1">
                <a:off x="3917063" y="3631865"/>
                <a:ext cx="1" cy="2735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D1A01228-E1C2-4ECA-8D78-9963640425CD}"/>
                  </a:ext>
                </a:extLst>
              </p:cNvPr>
              <p:cNvCxnSpPr/>
              <p:nvPr/>
            </p:nvCxnSpPr>
            <p:spPr>
              <a:xfrm flipH="1">
                <a:off x="6181337" y="3670482"/>
                <a:ext cx="1" cy="2735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sp>
        <p:nvSpPr>
          <p:cNvPr id="61" name="Rounded Rectangle 60">
            <a:extLst>
              <a:ext uri="{FF2B5EF4-FFF2-40B4-BE49-F238E27FC236}">
                <a16:creationId xmlns:a16="http://schemas.microsoft.com/office/drawing/2014/main" id="{A350546F-D235-498C-89EB-C6E8264E5D95}"/>
              </a:ext>
            </a:extLst>
          </p:cNvPr>
          <p:cNvSpPr/>
          <p:nvPr/>
        </p:nvSpPr>
        <p:spPr>
          <a:xfrm>
            <a:off x="6167942" y="3199960"/>
            <a:ext cx="1572567" cy="473627"/>
          </a:xfrm>
          <a:prstGeom prst="round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NIROL-W</a:t>
            </a:r>
          </a:p>
        </p:txBody>
      </p:sp>
      <p:sp>
        <p:nvSpPr>
          <p:cNvPr id="63" name="Rounded Rectangle 32">
            <a:extLst>
              <a:ext uri="{FF2B5EF4-FFF2-40B4-BE49-F238E27FC236}">
                <a16:creationId xmlns:a16="http://schemas.microsoft.com/office/drawing/2014/main" id="{A8E4F426-92DF-479A-A9D0-FD421455A4D7}"/>
              </a:ext>
            </a:extLst>
          </p:cNvPr>
          <p:cNvSpPr/>
          <p:nvPr/>
        </p:nvSpPr>
        <p:spPr>
          <a:xfrm>
            <a:off x="8624782" y="4020392"/>
            <a:ext cx="1633405" cy="472767"/>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17KG/THÙNG</a:t>
            </a:r>
          </a:p>
        </p:txBody>
      </p:sp>
      <p:pic>
        <p:nvPicPr>
          <p:cNvPr id="66" name="Picture 65"/>
          <p:cNvPicPr>
            <a:picLocks noChangeAspect="1"/>
          </p:cNvPicPr>
          <p:nvPr/>
        </p:nvPicPr>
        <p:blipFill rotWithShape="1">
          <a:blip r:embed="rId4">
            <a:extLst>
              <a:ext uri="{28A0092B-C50C-407E-A947-70E740481C1C}">
                <a14:useLocalDpi xmlns:a14="http://schemas.microsoft.com/office/drawing/2010/main" val="0"/>
              </a:ext>
            </a:extLst>
          </a:blip>
          <a:srcRect l="10798" t="4268" r="7311"/>
          <a:stretch/>
        </p:blipFill>
        <p:spPr>
          <a:xfrm>
            <a:off x="8728468" y="4516519"/>
            <a:ext cx="1539746" cy="1800000"/>
          </a:xfrm>
          <a:prstGeom prst="rect">
            <a:avLst/>
          </a:prstGeom>
        </p:spPr>
      </p:pic>
      <p:cxnSp>
        <p:nvCxnSpPr>
          <p:cNvPr id="70" name="Straight Connector 69"/>
          <p:cNvCxnSpPr>
            <a:stCxn id="49" idx="2"/>
          </p:cNvCxnSpPr>
          <p:nvPr/>
        </p:nvCxnSpPr>
        <p:spPr>
          <a:xfrm>
            <a:off x="8253010" y="2934359"/>
            <a:ext cx="0" cy="542942"/>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61" idx="3"/>
            <a:endCxn id="56" idx="1"/>
          </p:cNvCxnSpPr>
          <p:nvPr/>
        </p:nvCxnSpPr>
        <p:spPr>
          <a:xfrm>
            <a:off x="7740509" y="3436774"/>
            <a:ext cx="950980" cy="21478"/>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49" idx="2"/>
          </p:cNvCxnSpPr>
          <p:nvPr/>
        </p:nvCxnSpPr>
        <p:spPr>
          <a:xfrm>
            <a:off x="8253010" y="2934359"/>
            <a:ext cx="4148" cy="5429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D1A01228-E1C2-4ECA-8D78-9963640425CD}"/>
              </a:ext>
            </a:extLst>
          </p:cNvPr>
          <p:cNvCxnSpPr/>
          <p:nvPr/>
        </p:nvCxnSpPr>
        <p:spPr>
          <a:xfrm flipH="1">
            <a:off x="9441483" y="3723529"/>
            <a:ext cx="1" cy="2735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FAC2489F-5CF3-C0F4-316A-B88BFD7872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424339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barn(inVertical)">
                                      <p:cBhvr>
                                        <p:cTn id="13" dur="500"/>
                                        <p:tgtEl>
                                          <p:spTgt spid="39"/>
                                        </p:tgtEl>
                                      </p:cBhvr>
                                    </p:animEffect>
                                  </p:childTnLst>
                                </p:cTn>
                              </p:par>
                              <p:par>
                                <p:cTn id="14" presetID="16" presetClass="entr" presetSubtype="21"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barn(inVertical)">
                                      <p:cBhvr>
                                        <p:cTn id="16" dur="500"/>
                                        <p:tgtEl>
                                          <p:spTgt spid="40"/>
                                        </p:tgtEl>
                                      </p:cBhvr>
                                    </p:animEffect>
                                  </p:childTnLst>
                                </p:cTn>
                              </p:par>
                              <p:par>
                                <p:cTn id="17" presetID="16" presetClass="entr" presetSubtype="21"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barn(inVertical)">
                                      <p:cBhvr>
                                        <p:cTn id="19" dur="500"/>
                                        <p:tgtEl>
                                          <p:spTgt spid="42"/>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barn(inVertical)">
                                      <p:cBhvr>
                                        <p:cTn id="22" dur="500"/>
                                        <p:tgtEl>
                                          <p:spTgt spid="61"/>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barn(inVertical)">
                                      <p:cBhvr>
                                        <p:cTn id="25" dur="500"/>
                                        <p:tgtEl>
                                          <p:spTgt spid="63"/>
                                        </p:tgtEl>
                                      </p:cBhvr>
                                    </p:animEffect>
                                  </p:childTnLst>
                                </p:cTn>
                              </p:par>
                              <p:par>
                                <p:cTn id="26" presetID="16" presetClass="entr" presetSubtype="21" fill="hold"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barn(inVertical)">
                                      <p:cBhvr>
                                        <p:cTn id="28" dur="500"/>
                                        <p:tgtEl>
                                          <p:spTgt spid="66"/>
                                        </p:tgtEl>
                                      </p:cBhvr>
                                    </p:animEffect>
                                  </p:childTnLst>
                                </p:cTn>
                              </p:par>
                              <p:par>
                                <p:cTn id="29" presetID="16" presetClass="entr" presetSubtype="21" fill="hold" nodeType="with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barn(inVertical)">
                                      <p:cBhvr>
                                        <p:cTn id="31" dur="500"/>
                                        <p:tgtEl>
                                          <p:spTgt spid="70"/>
                                        </p:tgtEl>
                                      </p:cBhvr>
                                    </p:animEffect>
                                  </p:childTnLst>
                                </p:cTn>
                              </p:par>
                              <p:par>
                                <p:cTn id="32" presetID="16" presetClass="entr" presetSubtype="21" fill="hold" nodeType="with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barn(inVertical)">
                                      <p:cBhvr>
                                        <p:cTn id="34" dur="500"/>
                                        <p:tgtEl>
                                          <p:spTgt spid="77"/>
                                        </p:tgtEl>
                                      </p:cBhvr>
                                    </p:animEffect>
                                  </p:childTnLst>
                                </p:cTn>
                              </p:par>
                              <p:par>
                                <p:cTn id="35" presetID="16" presetClass="entr" presetSubtype="21"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barn(inVertical)">
                                      <p:cBhvr>
                                        <p:cTn id="37" dur="500"/>
                                        <p:tgtEl>
                                          <p:spTgt spid="80"/>
                                        </p:tgtEl>
                                      </p:cBhvr>
                                    </p:animEffect>
                                  </p:childTnLst>
                                </p:cTn>
                              </p:par>
                              <p:par>
                                <p:cTn id="38" presetID="16" presetClass="entr" presetSubtype="21" fill="hold" nodeType="withEffect">
                                  <p:stCondLst>
                                    <p:cond delay="0"/>
                                  </p:stCondLst>
                                  <p:childTnLst>
                                    <p:set>
                                      <p:cBhvr>
                                        <p:cTn id="39" dur="1" fill="hold">
                                          <p:stCondLst>
                                            <p:cond delay="0"/>
                                          </p:stCondLst>
                                        </p:cTn>
                                        <p:tgtEl>
                                          <p:spTgt spid="82"/>
                                        </p:tgtEl>
                                        <p:attrNameLst>
                                          <p:attrName>style.visibility</p:attrName>
                                        </p:attrNameLst>
                                      </p:cBhvr>
                                      <p:to>
                                        <p:strVal val="visible"/>
                                      </p:to>
                                    </p:set>
                                    <p:animEffect transition="in" filter="barn(inVertical)">
                                      <p:cBhvr>
                                        <p:cTn id="40"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1"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096375" y="6492875"/>
            <a:ext cx="2743200" cy="365125"/>
          </a:xfrm>
        </p:spPr>
        <p:txBody>
          <a:bodyPr/>
          <a:lstStyle/>
          <a:p>
            <a:fld id="{0D73C79B-82CF-47D8-A911-EA90D1133969}" type="slidenum">
              <a:rPr lang="en-US" sz="1600" smtClean="0">
                <a:latin typeface="Times New Roman" panose="02020603050405020304" pitchFamily="18" charset="0"/>
                <a:cs typeface="Times New Roman" panose="02020603050405020304" pitchFamily="18" charset="0"/>
              </a:rPr>
              <a:t>17</a:t>
            </a:fld>
            <a:endParaRPr lang="en-US" sz="1600">
              <a:latin typeface="Times New Roman" panose="02020603050405020304" pitchFamily="18" charset="0"/>
              <a:cs typeface="Times New Roman" panose="02020603050405020304" pitchFamily="18" charset="0"/>
            </a:endParaRPr>
          </a:p>
        </p:txBody>
      </p:sp>
      <p:sp>
        <p:nvSpPr>
          <p:cNvPr id="5" name="Parallelogram 4">
            <a:extLst>
              <a:ext uri="{FF2B5EF4-FFF2-40B4-BE49-F238E27FC236}">
                <a16:creationId xmlns:a16="http://schemas.microsoft.com/office/drawing/2014/main" id="{F6C940F6-55B3-45EA-AF0A-FD831DCF678D}"/>
              </a:ext>
            </a:extLst>
          </p:cNvPr>
          <p:cNvSpPr/>
          <p:nvPr/>
        </p:nvSpPr>
        <p:spPr>
          <a:xfrm>
            <a:off x="621240" y="880856"/>
            <a:ext cx="3547533" cy="399449"/>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ĐẶC ĐIỂM, TÍNH NĂNG</a:t>
            </a:r>
          </a:p>
        </p:txBody>
      </p:sp>
      <p:graphicFrame>
        <p:nvGraphicFramePr>
          <p:cNvPr id="7" name="Table 6">
            <a:extLst>
              <a:ext uri="{FF2B5EF4-FFF2-40B4-BE49-F238E27FC236}">
                <a16:creationId xmlns:a16="http://schemas.microsoft.com/office/drawing/2014/main" id="{EDD7BBFB-1464-4FB6-97B9-9C30014166F9}"/>
              </a:ext>
            </a:extLst>
          </p:cNvPr>
          <p:cNvGraphicFramePr>
            <a:graphicFrameLocks noGrp="1"/>
          </p:cNvGraphicFramePr>
          <p:nvPr>
            <p:extLst>
              <p:ext uri="{D42A27DB-BD31-4B8C-83A1-F6EECF244321}">
                <p14:modId xmlns:p14="http://schemas.microsoft.com/office/powerpoint/2010/main" val="1106205906"/>
              </p:ext>
            </p:extLst>
          </p:nvPr>
        </p:nvGraphicFramePr>
        <p:xfrm>
          <a:off x="621240" y="1398528"/>
          <a:ext cx="11002434" cy="4785023"/>
        </p:xfrm>
        <a:graphic>
          <a:graphicData uri="http://schemas.openxmlformats.org/drawingml/2006/table">
            <a:tbl>
              <a:tblPr firstRow="1" bandRow="1">
                <a:tableStyleId>{5C22544A-7EE6-4342-B048-85BDC9FD1C3A}</a:tableStyleId>
              </a:tblPr>
              <a:tblGrid>
                <a:gridCol w="1437582">
                  <a:extLst>
                    <a:ext uri="{9D8B030D-6E8A-4147-A177-3AD203B41FA5}">
                      <a16:colId xmlns:a16="http://schemas.microsoft.com/office/drawing/2014/main" val="20000"/>
                    </a:ext>
                  </a:extLst>
                </a:gridCol>
                <a:gridCol w="3456425">
                  <a:extLst>
                    <a:ext uri="{9D8B030D-6E8A-4147-A177-3AD203B41FA5}">
                      <a16:colId xmlns:a16="http://schemas.microsoft.com/office/drawing/2014/main" val="20001"/>
                    </a:ext>
                  </a:extLst>
                </a:gridCol>
                <a:gridCol w="3304623">
                  <a:extLst>
                    <a:ext uri="{9D8B030D-6E8A-4147-A177-3AD203B41FA5}">
                      <a16:colId xmlns:a16="http://schemas.microsoft.com/office/drawing/2014/main" val="20002"/>
                    </a:ext>
                  </a:extLst>
                </a:gridCol>
                <a:gridCol w="2803804">
                  <a:extLst>
                    <a:ext uri="{9D8B030D-6E8A-4147-A177-3AD203B41FA5}">
                      <a16:colId xmlns:a16="http://schemas.microsoft.com/office/drawing/2014/main" val="3686029453"/>
                    </a:ext>
                  </a:extLst>
                </a:gridCol>
              </a:tblGrid>
              <a:tr h="324692">
                <a:tc>
                  <a:txBody>
                    <a:bodyPr/>
                    <a:lstStyle/>
                    <a:p>
                      <a:pPr algn="ctr"/>
                      <a:r>
                        <a:rPr lang="en-US" dirty="0"/>
                        <a:t>MÔ</a:t>
                      </a:r>
                      <a:r>
                        <a:rPr lang="en-US" baseline="0" dirty="0"/>
                        <a:t> TẢ</a:t>
                      </a:r>
                      <a:endParaRPr lang="en-US" dirty="0"/>
                    </a:p>
                  </a:txBody>
                  <a:tcPr/>
                </a:tc>
                <a:tc>
                  <a:txBody>
                    <a:bodyPr/>
                    <a:lstStyle/>
                    <a:p>
                      <a:pPr algn="ctr"/>
                      <a:r>
                        <a:rPr lang="en-US" dirty="0"/>
                        <a:t>LEMAX</a:t>
                      </a:r>
                      <a:r>
                        <a:rPr lang="en-US" baseline="0" dirty="0"/>
                        <a:t> PRIMER SB</a:t>
                      </a:r>
                      <a:endParaRPr lang="en-US" dirty="0"/>
                    </a:p>
                  </a:txBody>
                  <a:tcPr/>
                </a:tc>
                <a:tc>
                  <a:txBody>
                    <a:bodyPr/>
                    <a:lstStyle/>
                    <a:p>
                      <a:pPr algn="ctr"/>
                      <a:r>
                        <a:rPr lang="en-US" dirty="0"/>
                        <a:t>NIROL</a:t>
                      </a:r>
                      <a:r>
                        <a:rPr lang="en-US" baseline="0" dirty="0"/>
                        <a:t> -W</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PANDA</a:t>
                      </a:r>
                      <a:r>
                        <a:rPr lang="en-US" baseline="0" dirty="0"/>
                        <a:t> PRIMER</a:t>
                      </a:r>
                      <a:endParaRPr lang="en-US" dirty="0"/>
                    </a:p>
                  </a:txBody>
                  <a:tcPr/>
                </a:tc>
                <a:extLst>
                  <a:ext uri="{0D108BD9-81ED-4DB2-BD59-A6C34878D82A}">
                    <a16:rowId xmlns:a16="http://schemas.microsoft.com/office/drawing/2014/main" val="10000"/>
                  </a:ext>
                </a:extLst>
              </a:tr>
              <a:tr h="1350587">
                <a:tc>
                  <a:txBody>
                    <a:bodyPr/>
                    <a:lstStyle/>
                    <a:p>
                      <a:r>
                        <a:rPr lang="en-US" sz="1600" b="1" dirty="0" err="1">
                          <a:latin typeface="Times New Roman" panose="02020603050405020304" pitchFamily="18" charset="0"/>
                          <a:cs typeface="Times New Roman" panose="02020603050405020304" pitchFamily="18" charset="0"/>
                        </a:rPr>
                        <a:t>Khái</a:t>
                      </a:r>
                      <a:r>
                        <a:rPr lang="en-US" sz="1600" b="1" baseline="0" dirty="0">
                          <a:latin typeface="Times New Roman" panose="02020603050405020304" pitchFamily="18" charset="0"/>
                          <a:cs typeface="Times New Roman" panose="02020603050405020304" pitchFamily="18" charset="0"/>
                        </a:rPr>
                        <a:t> </a:t>
                      </a:r>
                      <a:r>
                        <a:rPr lang="en-US" sz="1600" b="1" baseline="0" dirty="0" err="1">
                          <a:latin typeface="Times New Roman" panose="02020603050405020304" pitchFamily="18" charset="0"/>
                          <a:cs typeface="Times New Roman" panose="02020603050405020304" pitchFamily="18" charset="0"/>
                        </a:rPr>
                        <a:t>niệm</a:t>
                      </a:r>
                      <a:endParaRPr lang="en-US" sz="1600" b="1" dirty="0">
                        <a:latin typeface="Times New Roman" panose="02020603050405020304" pitchFamily="18" charset="0"/>
                        <a:cs typeface="Times New Roman" panose="02020603050405020304" pitchFamily="18" charset="0"/>
                      </a:endParaRPr>
                    </a:p>
                  </a:txBody>
                  <a:tcPr>
                    <a:solidFill>
                      <a:schemeClr val="accent5">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i="0" dirty="0">
                          <a:solidFill>
                            <a:schemeClr val="tx1"/>
                          </a:solidFill>
                          <a:latin typeface="Times New Roman" panose="02020603050405020304" pitchFamily="18" charset="0"/>
                          <a:cs typeface="Times New Roman" panose="02020603050405020304" pitchFamily="18" charset="0"/>
                        </a:rPr>
                        <a:t>LEMAX PRIMER SB </a:t>
                      </a:r>
                      <a:r>
                        <a:rPr lang="en-US" sz="1600" b="0" i="0" dirty="0" err="1">
                          <a:solidFill>
                            <a:schemeClr val="tx1"/>
                          </a:solidFill>
                          <a:latin typeface="Times New Roman" panose="02020603050405020304" pitchFamily="18" charset="0"/>
                          <a:cs typeface="Times New Roman" panose="02020603050405020304" pitchFamily="18" charset="0"/>
                        </a:rPr>
                        <a:t>là</a:t>
                      </a:r>
                      <a:r>
                        <a:rPr lang="en-US" sz="1600" b="0" i="0" dirty="0">
                          <a:solidFill>
                            <a:schemeClr val="tx1"/>
                          </a:solidFill>
                          <a:latin typeface="Times New Roman" panose="02020603050405020304" pitchFamily="18" charset="0"/>
                          <a:cs typeface="Times New Roman" panose="02020603050405020304" pitchFamily="18" charset="0"/>
                        </a:rPr>
                        <a:t> dung </a:t>
                      </a:r>
                      <a:r>
                        <a:rPr lang="en-US" sz="1600" b="0" i="0" dirty="0" err="1">
                          <a:solidFill>
                            <a:schemeClr val="tx1"/>
                          </a:solidFill>
                          <a:latin typeface="Times New Roman" panose="02020603050405020304" pitchFamily="18" charset="0"/>
                          <a:cs typeface="Times New Roman" panose="02020603050405020304" pitchFamily="18" charset="0"/>
                        </a:rPr>
                        <a:t>dịch</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Bitum</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chứa</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bitum</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oxi</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hóa</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và</a:t>
                      </a:r>
                      <a:r>
                        <a:rPr lang="en-US" sz="1600" b="0" i="0" dirty="0">
                          <a:solidFill>
                            <a:schemeClr val="tx1"/>
                          </a:solidFill>
                          <a:latin typeface="Times New Roman" panose="02020603050405020304" pitchFamily="18" charset="0"/>
                          <a:cs typeface="Times New Roman" panose="02020603050405020304" pitchFamily="18" charset="0"/>
                        </a:rPr>
                        <a:t>  dung </a:t>
                      </a:r>
                      <a:r>
                        <a:rPr lang="en-US" sz="1600" b="0" i="0" dirty="0" err="1">
                          <a:solidFill>
                            <a:schemeClr val="tx1"/>
                          </a:solidFill>
                          <a:latin typeface="Times New Roman" panose="02020603050405020304" pitchFamily="18" charset="0"/>
                          <a:cs typeface="Times New Roman" panose="02020603050405020304" pitchFamily="18" charset="0"/>
                        </a:rPr>
                        <a:t>môi</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Ưu</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điểm</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bám</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dính</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và</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thẩm</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thấu</a:t>
                      </a:r>
                      <a:r>
                        <a:rPr lang="en-US" sz="1600" b="0" i="0" dirty="0">
                          <a:solidFill>
                            <a:schemeClr val="tx1"/>
                          </a:solidFill>
                          <a:latin typeface="Times New Roman" panose="02020603050405020304" pitchFamily="18" charset="0"/>
                          <a:cs typeface="Times New Roman" panose="02020603050405020304" pitchFamily="18" charset="0"/>
                        </a:rPr>
                        <a:t> </a:t>
                      </a:r>
                      <a:r>
                        <a:rPr lang="en-US" sz="1600" b="0" i="0" dirty="0" err="1">
                          <a:solidFill>
                            <a:schemeClr val="tx1"/>
                          </a:solidFill>
                          <a:latin typeface="Times New Roman" panose="02020603050405020304" pitchFamily="18" charset="0"/>
                          <a:cs typeface="Times New Roman" panose="02020603050405020304" pitchFamily="18" charset="0"/>
                        </a:rPr>
                        <a:t>tốt</a:t>
                      </a:r>
                      <a:endParaRPr lang="en-US" sz="1600" b="0" i="0" dirty="0">
                        <a:solidFill>
                          <a:schemeClr val="tx1"/>
                        </a:solidFill>
                        <a:latin typeface="Times New Roman" panose="02020603050405020304" pitchFamily="18" charset="0"/>
                        <a:cs typeface="Times New Roman" panose="02020603050405020304" pitchFamily="18" charset="0"/>
                      </a:endParaRPr>
                    </a:p>
                    <a:p>
                      <a:endParaRPr lang="en-US" sz="1600" b="0" dirty="0">
                        <a:latin typeface="Times New Roman" panose="02020603050405020304" pitchFamily="18" charset="0"/>
                        <a:cs typeface="Times New Roman" panose="02020603050405020304" pitchFamily="18" charset="0"/>
                      </a:endParaRPr>
                    </a:p>
                  </a:txBody>
                  <a:tcPr>
                    <a:solidFill>
                      <a:schemeClr val="accent5">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1600" b="0" i="0" dirty="0">
                          <a:solidFill>
                            <a:schemeClr val="tx1"/>
                          </a:solidFill>
                          <a:latin typeface="Times New Roman" panose="02020603050405020304" pitchFamily="18" charset="0"/>
                          <a:cs typeface="Times New Roman" panose="02020603050405020304" pitchFamily="18" charset="0"/>
                        </a:rPr>
                        <a:t>NIROL-W là nhũ tương bitum hòa tan trong nước, ổn định nhựa và khoáng chất.</a:t>
                      </a:r>
                      <a:endParaRPr lang="en-US" sz="1600" b="0" i="0" dirty="0">
                        <a:solidFill>
                          <a:schemeClr val="tx1"/>
                        </a:solidFill>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txBody>
                  <a:tcPr>
                    <a:solidFill>
                      <a:schemeClr val="accent5">
                        <a:lumMod val="20000"/>
                        <a:lumOff val="80000"/>
                      </a:schemeClr>
                    </a:solidFill>
                  </a:tcPr>
                </a:tc>
                <a:tc>
                  <a:txBody>
                    <a:bodyPr/>
                    <a:lstStyle/>
                    <a:p>
                      <a:r>
                        <a:rPr lang="en-US" sz="1600" dirty="0">
                          <a:latin typeface="Times New Roman" panose="02020603050405020304" pitchFamily="18" charset="0"/>
                          <a:cs typeface="Times New Roman" panose="02020603050405020304" pitchFamily="18" charset="0"/>
                        </a:rPr>
                        <a:t>PANDA</a:t>
                      </a:r>
                      <a:r>
                        <a:rPr lang="en-US" sz="1600" baseline="0" dirty="0">
                          <a:latin typeface="Times New Roman" panose="02020603050405020304" pitchFamily="18" charset="0"/>
                          <a:cs typeface="Times New Roman" panose="02020603050405020304" pitchFamily="18" charset="0"/>
                        </a:rPr>
                        <a:t> PRIMER </a:t>
                      </a:r>
                      <a:r>
                        <a:rPr lang="en-US" sz="1600" baseline="0" dirty="0" err="1">
                          <a:latin typeface="Times New Roman" panose="02020603050405020304" pitchFamily="18" charset="0"/>
                          <a:cs typeface="Times New Roman" panose="02020603050405020304" pitchFamily="18" charset="0"/>
                        </a:rPr>
                        <a:t>là</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nhũ</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tương</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Bitum</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nước</a:t>
                      </a:r>
                      <a:endParaRPr lang="en-US" sz="1600" dirty="0">
                        <a:latin typeface="Times New Roman" panose="02020603050405020304" pitchFamily="18" charset="0"/>
                        <a:cs typeface="Times New Roman" panose="02020603050405020304" pitchFamily="18" charset="0"/>
                      </a:endParaRPr>
                    </a:p>
                  </a:txBody>
                  <a:tcPr>
                    <a:solidFill>
                      <a:schemeClr val="accent5">
                        <a:lumMod val="20000"/>
                        <a:lumOff val="80000"/>
                      </a:schemeClr>
                    </a:solidFill>
                  </a:tcPr>
                </a:tc>
                <a:extLst>
                  <a:ext uri="{0D108BD9-81ED-4DB2-BD59-A6C34878D82A}">
                    <a16:rowId xmlns:a16="http://schemas.microsoft.com/office/drawing/2014/main" val="10001"/>
                  </a:ext>
                </a:extLst>
              </a:tr>
              <a:tr h="1040794">
                <a:tc>
                  <a:txBody>
                    <a:bodyPr/>
                    <a:lstStyle/>
                    <a:p>
                      <a:r>
                        <a:rPr lang="en-US" sz="1600" b="1" dirty="0" err="1">
                          <a:latin typeface="Times New Roman" panose="02020603050405020304" pitchFamily="18" charset="0"/>
                          <a:cs typeface="Times New Roman" panose="02020603050405020304" pitchFamily="18" charset="0"/>
                        </a:rPr>
                        <a:t>Côn</a:t>
                      </a:r>
                      <a:r>
                        <a:rPr lang="en-US" sz="1600" b="1" baseline="0" dirty="0" err="1">
                          <a:latin typeface="Times New Roman" panose="02020603050405020304" pitchFamily="18" charset="0"/>
                          <a:cs typeface="Times New Roman" panose="02020603050405020304" pitchFamily="18" charset="0"/>
                        </a:rPr>
                        <a:t>g</a:t>
                      </a:r>
                      <a:r>
                        <a:rPr lang="en-US" sz="1600" b="1" baseline="0" dirty="0">
                          <a:latin typeface="Times New Roman" panose="02020603050405020304" pitchFamily="18" charset="0"/>
                          <a:cs typeface="Times New Roman" panose="02020603050405020304" pitchFamily="18" charset="0"/>
                        </a:rPr>
                        <a:t> </a:t>
                      </a:r>
                      <a:r>
                        <a:rPr lang="en-US" sz="1600" b="1" baseline="0" dirty="0" err="1">
                          <a:latin typeface="Times New Roman" panose="02020603050405020304" pitchFamily="18" charset="0"/>
                          <a:cs typeface="Times New Roman" panose="02020603050405020304" pitchFamily="18" charset="0"/>
                        </a:rPr>
                        <a:t>dụng</a:t>
                      </a:r>
                      <a:endParaRPr lang="en-US" sz="16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marL="285750" indent="-285750">
                        <a:buFontTx/>
                        <a:buChar char="-"/>
                      </a:pPr>
                      <a:r>
                        <a:rPr lang="en-US" sz="1600" dirty="0" err="1">
                          <a:latin typeface="Times New Roman" panose="02020603050405020304" pitchFamily="18" charset="0"/>
                          <a:cs typeface="Times New Roman" panose="02020603050405020304" pitchFamily="18" charset="0"/>
                        </a:rPr>
                        <a:t>Lớp</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lót</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chống</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thấm</a:t>
                      </a:r>
                      <a:endParaRPr lang="en-US" sz="1600" baseline="0" dirty="0">
                        <a:latin typeface="Times New Roman" panose="02020603050405020304" pitchFamily="18" charset="0"/>
                        <a:cs typeface="Times New Roman" panose="02020603050405020304" pitchFamily="18" charset="0"/>
                      </a:endParaRPr>
                    </a:p>
                    <a:p>
                      <a:pPr marL="285750" indent="-285750">
                        <a:buFontTx/>
                        <a:buChar char="-"/>
                      </a:pPr>
                      <a:r>
                        <a:rPr lang="en-US" sz="1600" baseline="0" dirty="0" err="1">
                          <a:latin typeface="Times New Roman" panose="02020603050405020304" pitchFamily="18" charset="0"/>
                          <a:cs typeface="Times New Roman" panose="02020603050405020304" pitchFamily="18" charset="0"/>
                        </a:rPr>
                        <a:t>Lớp</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bảo</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vệ</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bê</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tông</a:t>
                      </a:r>
                      <a:endParaRPr lang="en-US" sz="1600" baseline="0" dirty="0">
                        <a:latin typeface="Times New Roman" panose="02020603050405020304" pitchFamily="18" charset="0"/>
                        <a:cs typeface="Times New Roman" panose="02020603050405020304" pitchFamily="18" charset="0"/>
                      </a:endParaRPr>
                    </a:p>
                    <a:p>
                      <a:pPr marL="285750" indent="-285750">
                        <a:buFontTx/>
                        <a:buChar char="-"/>
                      </a:pPr>
                      <a:r>
                        <a:rPr lang="en-US" sz="1600" baseline="0" dirty="0" err="1">
                          <a:latin typeface="Times New Roman" panose="02020603050405020304" pitchFamily="18" charset="0"/>
                          <a:cs typeface="Times New Roman" panose="02020603050405020304" pitchFamily="18" charset="0"/>
                        </a:rPr>
                        <a:t>Làm</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sạch</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bề</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mặt</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ngăn</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bụi</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bẩn</a:t>
                      </a:r>
                      <a:endParaRPr lang="en-US" sz="1600"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marL="285750" indent="-285750">
                        <a:buFontTx/>
                        <a:buChar char="-"/>
                      </a:pPr>
                      <a:r>
                        <a:rPr lang="en-US" sz="1600" dirty="0" err="1">
                          <a:latin typeface="Times New Roman" panose="02020603050405020304" pitchFamily="18" charset="0"/>
                          <a:cs typeface="Times New Roman" panose="02020603050405020304" pitchFamily="18" charset="0"/>
                        </a:rPr>
                        <a:t>Lớp</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lót</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chống</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thấm</a:t>
                      </a:r>
                      <a:endParaRPr lang="en-US" sz="1600" baseline="0" dirty="0">
                        <a:latin typeface="Times New Roman" panose="02020603050405020304" pitchFamily="18" charset="0"/>
                        <a:cs typeface="Times New Roman" panose="02020603050405020304" pitchFamily="18" charset="0"/>
                      </a:endParaRPr>
                    </a:p>
                    <a:p>
                      <a:pPr marL="285750" indent="-285750">
                        <a:buFontTx/>
                        <a:buChar char="-"/>
                      </a:pPr>
                      <a:r>
                        <a:rPr lang="en-US" sz="1600" baseline="0" dirty="0" err="1">
                          <a:latin typeface="Times New Roman" panose="02020603050405020304" pitchFamily="18" charset="0"/>
                          <a:cs typeface="Times New Roman" panose="02020603050405020304" pitchFamily="18" charset="0"/>
                        </a:rPr>
                        <a:t>Làm</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sạch</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bề</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mặt</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ngăn</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bụi</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bẩn</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marL="285750" indent="-285750">
                        <a:buFontTx/>
                        <a:buChar char="-"/>
                      </a:pPr>
                      <a:r>
                        <a:rPr lang="en-US" sz="1600" dirty="0" err="1">
                          <a:latin typeface="Times New Roman" panose="02020603050405020304" pitchFamily="18" charset="0"/>
                          <a:cs typeface="Times New Roman" panose="02020603050405020304" pitchFamily="18" charset="0"/>
                        </a:rPr>
                        <a:t>Lớp</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lót</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chống</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thấm</a:t>
                      </a:r>
                      <a:endParaRPr lang="en-US" sz="1600" baseline="0" dirty="0">
                        <a:latin typeface="Times New Roman" panose="02020603050405020304" pitchFamily="18" charset="0"/>
                        <a:cs typeface="Times New Roman" panose="02020603050405020304" pitchFamily="18" charset="0"/>
                      </a:endParaRPr>
                    </a:p>
                    <a:p>
                      <a:pPr marL="285750" indent="-285750">
                        <a:buFontTx/>
                        <a:buChar char="-"/>
                      </a:pPr>
                      <a:r>
                        <a:rPr lang="en-US" sz="1600" baseline="0" dirty="0" err="1">
                          <a:latin typeface="Times New Roman" panose="02020603050405020304" pitchFamily="18" charset="0"/>
                          <a:cs typeface="Times New Roman" panose="02020603050405020304" pitchFamily="18" charset="0"/>
                        </a:rPr>
                        <a:t>Làm</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sạch</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bề</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mặt</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ngăn</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bụi</a:t>
                      </a:r>
                      <a:r>
                        <a:rPr lang="en-US" sz="1600" baseline="0" dirty="0">
                          <a:latin typeface="Times New Roman" panose="02020603050405020304" pitchFamily="18" charset="0"/>
                          <a:cs typeface="Times New Roman" panose="02020603050405020304" pitchFamily="18" charset="0"/>
                        </a:rPr>
                        <a:t> </a:t>
                      </a:r>
                      <a:r>
                        <a:rPr lang="en-US" sz="1600" baseline="0" dirty="0" err="1">
                          <a:latin typeface="Times New Roman" panose="02020603050405020304" pitchFamily="18" charset="0"/>
                          <a:cs typeface="Times New Roman" panose="02020603050405020304" pitchFamily="18" charset="0"/>
                        </a:rPr>
                        <a:t>bẩn</a:t>
                      </a:r>
                      <a:endParaRPr lang="en-US" sz="1600"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extLst>
                  <a:ext uri="{0D108BD9-81ED-4DB2-BD59-A6C34878D82A}">
                    <a16:rowId xmlns:a16="http://schemas.microsoft.com/office/drawing/2014/main" val="10002"/>
                  </a:ext>
                </a:extLst>
              </a:tr>
              <a:tr h="2027882">
                <a:tc>
                  <a:txBody>
                    <a:bodyPr/>
                    <a:lstStyle/>
                    <a:p>
                      <a:r>
                        <a:rPr lang="en-US" b="1" dirty="0" err="1">
                          <a:solidFill>
                            <a:schemeClr val="tx1"/>
                          </a:solidFill>
                          <a:latin typeface="Times New Roman" panose="02020603050405020304" pitchFamily="18" charset="0"/>
                          <a:cs typeface="Times New Roman" panose="02020603050405020304" pitchFamily="18" charset="0"/>
                        </a:rPr>
                        <a:t>Hình</a:t>
                      </a:r>
                      <a:r>
                        <a:rPr lang="en-US" b="1" baseline="0" dirty="0">
                          <a:solidFill>
                            <a:schemeClr val="tx1"/>
                          </a:solidFill>
                          <a:latin typeface="Times New Roman" panose="02020603050405020304" pitchFamily="18" charset="0"/>
                          <a:cs typeface="Times New Roman" panose="02020603050405020304" pitchFamily="18" charset="0"/>
                        </a:rPr>
                        <a:t> </a:t>
                      </a:r>
                      <a:r>
                        <a:rPr lang="en-US" b="1" baseline="0" dirty="0" err="1">
                          <a:solidFill>
                            <a:schemeClr val="tx1"/>
                          </a:solidFill>
                          <a:latin typeface="Times New Roman" panose="02020603050405020304" pitchFamily="18" charset="0"/>
                          <a:cs typeface="Times New Roman" panose="02020603050405020304" pitchFamily="18" charset="0"/>
                        </a:rPr>
                        <a:t>ảnh</a:t>
                      </a:r>
                      <a:endParaRPr lang="en-US" b="1" dirty="0">
                        <a:solidFill>
                          <a:schemeClr val="tx1"/>
                        </a:solidFill>
                        <a:latin typeface="Times New Roman" panose="02020603050405020304" pitchFamily="18" charset="0"/>
                        <a:cs typeface="Times New Roman" panose="02020603050405020304" pitchFamily="18" charset="0"/>
                      </a:endParaRPr>
                    </a:p>
                  </a:txBody>
                  <a:tcPr>
                    <a:solidFill>
                      <a:schemeClr val="accent5">
                        <a:lumMod val="20000"/>
                        <a:lumOff val="80000"/>
                      </a:schemeClr>
                    </a:solidFill>
                  </a:tcPr>
                </a:tc>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solidFill>
                      <a:schemeClr val="accent5">
                        <a:lumMod val="20000"/>
                        <a:lumOff val="80000"/>
                      </a:schemeClr>
                    </a:solidFill>
                  </a:tcPr>
                </a:tc>
                <a:tc>
                  <a:txBody>
                    <a:bodyPr/>
                    <a:lstStyle/>
                    <a:p>
                      <a:endParaRPr lang="en-US" dirty="0">
                        <a:solidFill>
                          <a:schemeClr val="tx1"/>
                        </a:solidFill>
                      </a:endParaRPr>
                    </a:p>
                  </a:txBody>
                  <a:tcPr>
                    <a:solidFill>
                      <a:schemeClr val="accent5">
                        <a:lumMod val="20000"/>
                        <a:lumOff val="80000"/>
                      </a:schemeClr>
                    </a:solidFill>
                  </a:tcPr>
                </a:tc>
                <a:tc>
                  <a:txBody>
                    <a:bodyPr/>
                    <a:lstStyle/>
                    <a:p>
                      <a:endParaRPr lang="en-US" dirty="0">
                        <a:solidFill>
                          <a:schemeClr val="tx1"/>
                        </a:solidFill>
                      </a:endParaRPr>
                    </a:p>
                  </a:txBody>
                  <a:tcPr>
                    <a:solidFill>
                      <a:schemeClr val="accent5">
                        <a:lumMod val="20000"/>
                        <a:lumOff val="80000"/>
                      </a:schemeClr>
                    </a:solidFill>
                  </a:tcPr>
                </a:tc>
                <a:extLst>
                  <a:ext uri="{0D108BD9-81ED-4DB2-BD59-A6C34878D82A}">
                    <a16:rowId xmlns:a16="http://schemas.microsoft.com/office/drawing/2014/main" val="10003"/>
                  </a:ext>
                </a:extLst>
              </a:tr>
            </a:tbl>
          </a:graphicData>
        </a:graphic>
      </p:graphicFrame>
      <p:grpSp>
        <p:nvGrpSpPr>
          <p:cNvPr id="8" name="Group 7">
            <a:extLst>
              <a:ext uri="{FF2B5EF4-FFF2-40B4-BE49-F238E27FC236}">
                <a16:creationId xmlns:a16="http://schemas.microsoft.com/office/drawing/2014/main" id="{1617AED6-8EED-4D14-BB2E-4BC1642E6607}"/>
              </a:ext>
            </a:extLst>
          </p:cNvPr>
          <p:cNvGrpSpPr/>
          <p:nvPr/>
        </p:nvGrpSpPr>
        <p:grpSpPr>
          <a:xfrm>
            <a:off x="2644246" y="4262921"/>
            <a:ext cx="2346854" cy="1920630"/>
            <a:chOff x="1026041" y="3033488"/>
            <a:chExt cx="3499480" cy="4184502"/>
          </a:xfrm>
        </p:grpSpPr>
        <p:pic>
          <p:nvPicPr>
            <p:cNvPr id="9" name="Picture 8">
              <a:extLst>
                <a:ext uri="{FF2B5EF4-FFF2-40B4-BE49-F238E27FC236}">
                  <a16:creationId xmlns:a16="http://schemas.microsoft.com/office/drawing/2014/main" id="{1DEB4A08-7DA3-49E3-8BD3-8AC97233FB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134" t="8469" r="13424" b="11340"/>
            <a:stretch/>
          </p:blipFill>
          <p:spPr>
            <a:xfrm>
              <a:off x="1479726" y="3033488"/>
              <a:ext cx="2031040" cy="3081326"/>
            </a:xfrm>
            <a:prstGeom prst="rect">
              <a:avLst/>
            </a:prstGeom>
          </p:spPr>
        </p:pic>
        <p:sp>
          <p:nvSpPr>
            <p:cNvPr id="10" name="TextBox 9">
              <a:extLst>
                <a:ext uri="{FF2B5EF4-FFF2-40B4-BE49-F238E27FC236}">
                  <a16:creationId xmlns:a16="http://schemas.microsoft.com/office/drawing/2014/main" id="{3A096819-B30D-4CF1-A890-2593B390E87F}"/>
                </a:ext>
              </a:extLst>
            </p:cNvPr>
            <p:cNvSpPr txBox="1"/>
            <p:nvPr/>
          </p:nvSpPr>
          <p:spPr>
            <a:xfrm>
              <a:off x="1026041" y="6480378"/>
              <a:ext cx="3499480" cy="737612"/>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Đóng gói: 20 </a:t>
              </a:r>
              <a:r>
                <a:rPr lang="en-US" sz="1600" b="1" dirty="0" err="1">
                  <a:latin typeface="Times New Roman" panose="02020603050405020304" pitchFamily="18" charset="0"/>
                  <a:cs typeface="Times New Roman" panose="02020603050405020304" pitchFamily="18" charset="0"/>
                </a:rPr>
                <a:t>lít</a:t>
              </a:r>
              <a:r>
                <a:rPr lang="en-US" sz="1600" b="1" dirty="0">
                  <a:latin typeface="Times New Roman" panose="02020603050405020304" pitchFamily="18" charset="0"/>
                  <a:cs typeface="Times New Roman" panose="02020603050405020304" pitchFamily="18" charset="0"/>
                </a:rPr>
                <a:t>/ thùng</a:t>
              </a:r>
            </a:p>
          </p:txBody>
        </p:sp>
      </p:grpSp>
      <p:grpSp>
        <p:nvGrpSpPr>
          <p:cNvPr id="11" name="Group 10">
            <a:extLst>
              <a:ext uri="{FF2B5EF4-FFF2-40B4-BE49-F238E27FC236}">
                <a16:creationId xmlns:a16="http://schemas.microsoft.com/office/drawing/2014/main" id="{65D4C673-3481-43E6-82B3-7FB12556AB39}"/>
              </a:ext>
            </a:extLst>
          </p:cNvPr>
          <p:cNvGrpSpPr/>
          <p:nvPr/>
        </p:nvGrpSpPr>
        <p:grpSpPr>
          <a:xfrm>
            <a:off x="5835468" y="4362392"/>
            <a:ext cx="2330417" cy="1822647"/>
            <a:chOff x="6732046" y="2438314"/>
            <a:chExt cx="3994193" cy="3471008"/>
          </a:xfrm>
        </p:grpSpPr>
        <p:pic>
          <p:nvPicPr>
            <p:cNvPr id="12" name="Picture 11">
              <a:extLst>
                <a:ext uri="{FF2B5EF4-FFF2-40B4-BE49-F238E27FC236}">
                  <a16:creationId xmlns:a16="http://schemas.microsoft.com/office/drawing/2014/main" id="{960BBF23-A4FF-464F-9CA6-A0ABCA8A26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271" y="2438314"/>
              <a:ext cx="2673745" cy="2673746"/>
            </a:xfrm>
            <a:prstGeom prst="rect">
              <a:avLst/>
            </a:prstGeom>
            <a:ln>
              <a:solidFill>
                <a:schemeClr val="bg1">
                  <a:lumMod val="95000"/>
                </a:schemeClr>
              </a:solidFill>
            </a:ln>
          </p:spPr>
        </p:pic>
        <p:sp>
          <p:nvSpPr>
            <p:cNvPr id="13" name="TextBox 12">
              <a:extLst>
                <a:ext uri="{FF2B5EF4-FFF2-40B4-BE49-F238E27FC236}">
                  <a16:creationId xmlns:a16="http://schemas.microsoft.com/office/drawing/2014/main" id="{F26F748D-B2AF-49AE-8363-993684BEB9CC}"/>
                </a:ext>
              </a:extLst>
            </p:cNvPr>
            <p:cNvSpPr txBox="1"/>
            <p:nvPr/>
          </p:nvSpPr>
          <p:spPr>
            <a:xfrm>
              <a:off x="6732046" y="5264587"/>
              <a:ext cx="3994193" cy="644735"/>
            </a:xfrm>
            <a:prstGeom prst="rect">
              <a:avLst/>
            </a:prstGeom>
            <a:noFill/>
          </p:spPr>
          <p:txBody>
            <a:bodyPr wrap="square" rtlCol="0">
              <a:spAutoFit/>
            </a:bodyPr>
            <a:lstStyle/>
            <a:p>
              <a:pPr algn="ctr"/>
              <a:r>
                <a:rPr lang="en-US" sz="1600" b="1" dirty="0" err="1">
                  <a:latin typeface="Times New Roman" panose="02020603050405020304" pitchFamily="18" charset="0"/>
                  <a:cs typeface="Times New Roman" panose="02020603050405020304" pitchFamily="18" charset="0"/>
                </a:rPr>
                <a:t>Đóng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gói</a:t>
              </a:r>
              <a:r>
                <a:rPr lang="en-US" sz="1600" b="1" dirty="0">
                  <a:latin typeface="Times New Roman" panose="02020603050405020304" pitchFamily="18" charset="0"/>
                  <a:cs typeface="Times New Roman" panose="02020603050405020304" pitchFamily="18" charset="0"/>
                </a:rPr>
                <a:t>: 18kg/ </a:t>
              </a:r>
              <a:r>
                <a:rPr lang="en-US" sz="1600" b="1" dirty="0" err="1">
                  <a:latin typeface="Times New Roman" panose="02020603050405020304" pitchFamily="18" charset="0"/>
                  <a:cs typeface="Times New Roman" panose="02020603050405020304" pitchFamily="18" charset="0"/>
                </a:rPr>
                <a:t>thùng</a:t>
              </a:r>
              <a:endParaRPr lang="en-US" sz="1600" b="1" dirty="0">
                <a:latin typeface="Times New Roman" panose="02020603050405020304" pitchFamily="18" charset="0"/>
                <a:cs typeface="Times New Roman" panose="02020603050405020304" pitchFamily="18" charset="0"/>
              </a:endParaRPr>
            </a:p>
          </p:txBody>
        </p:sp>
      </p:grpSp>
      <p:sp>
        <p:nvSpPr>
          <p:cNvPr id="16" name="TextBox 15">
            <a:extLst>
              <a:ext uri="{FF2B5EF4-FFF2-40B4-BE49-F238E27FC236}">
                <a16:creationId xmlns:a16="http://schemas.microsoft.com/office/drawing/2014/main" id="{F26F748D-B2AF-49AE-8363-993684BEB9CC}"/>
              </a:ext>
            </a:extLst>
          </p:cNvPr>
          <p:cNvSpPr txBox="1"/>
          <p:nvPr/>
        </p:nvSpPr>
        <p:spPr>
          <a:xfrm>
            <a:off x="9010253" y="5844997"/>
            <a:ext cx="2330417" cy="338554"/>
          </a:xfrm>
          <a:prstGeom prst="rect">
            <a:avLst/>
          </a:prstGeom>
          <a:noFill/>
        </p:spPr>
        <p:txBody>
          <a:bodyPr wrap="square" rtlCol="0">
            <a:spAutoFit/>
          </a:bodyPr>
          <a:lstStyle/>
          <a:p>
            <a:pPr algn="ctr"/>
            <a:r>
              <a:rPr lang="en-US" sz="1600" b="1" dirty="0" err="1">
                <a:latin typeface="Times New Roman" panose="02020603050405020304" pitchFamily="18" charset="0"/>
                <a:cs typeface="Times New Roman" panose="02020603050405020304" pitchFamily="18" charset="0"/>
              </a:rPr>
              <a:t>Đóng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gói</a:t>
            </a:r>
            <a:r>
              <a:rPr lang="en-US" sz="1600" b="1" dirty="0">
                <a:latin typeface="Times New Roman" panose="02020603050405020304" pitchFamily="18" charset="0"/>
                <a:cs typeface="Times New Roman" panose="02020603050405020304" pitchFamily="18" charset="0"/>
              </a:rPr>
              <a:t>: 17kg/ </a:t>
            </a:r>
            <a:r>
              <a:rPr lang="en-US" sz="1600" b="1" dirty="0" err="1">
                <a:latin typeface="Times New Roman" panose="02020603050405020304" pitchFamily="18" charset="0"/>
                <a:cs typeface="Times New Roman" panose="02020603050405020304" pitchFamily="18" charset="0"/>
              </a:rPr>
              <a:t>thùng</a:t>
            </a:r>
            <a:endParaRPr lang="en-US" sz="1600" b="1"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1805" y="4078826"/>
            <a:ext cx="1782475" cy="1782475"/>
          </a:xfrm>
          <a:prstGeom prst="rect">
            <a:avLst/>
          </a:prstGeom>
        </p:spPr>
      </p:pic>
      <p:pic>
        <p:nvPicPr>
          <p:cNvPr id="14" name="Picture 13">
            <a:extLst>
              <a:ext uri="{FF2B5EF4-FFF2-40B4-BE49-F238E27FC236}">
                <a16:creationId xmlns:a16="http://schemas.microsoft.com/office/drawing/2014/main" id="{FAC2489F-5CF3-C0F4-316A-B88BFD7872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354063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par>
                                <p:cTn id="15" presetID="16" presetClass="entr" presetSubtype="21"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par>
                                <p:cTn id="18" presetID="16" presetClass="entr" presetSubtype="2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par>
                                <p:cTn id="24" presetID="16" presetClass="entr" presetSubtype="21"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arn(inVertical)">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18</a:t>
            </a:fld>
            <a:endParaRPr lang="en-US"/>
          </a:p>
        </p:txBody>
      </p:sp>
      <p:sp>
        <p:nvSpPr>
          <p:cNvPr id="5" name="Parallelogram 4">
            <a:extLst>
              <a:ext uri="{FF2B5EF4-FFF2-40B4-BE49-F238E27FC236}">
                <a16:creationId xmlns:a16="http://schemas.microsoft.com/office/drawing/2014/main" id="{F6C940F6-55B3-45EA-AF0A-FD831DCF678D}"/>
              </a:ext>
            </a:extLst>
          </p:cNvPr>
          <p:cNvSpPr/>
          <p:nvPr/>
        </p:nvSpPr>
        <p:spPr>
          <a:xfrm>
            <a:off x="621240" y="985364"/>
            <a:ext cx="5614097" cy="399449"/>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sz="1600" b="1" dirty="0">
                <a:latin typeface="Times New Roman" panose="02020603050405020304" pitchFamily="18" charset="0"/>
                <a:cs typeface="Times New Roman" panose="02020603050405020304" pitchFamily="18" charset="0"/>
              </a:rPr>
              <a:t>HƯỚNG DẪN THI CÔNG MÀNG KHÒ NÓNG</a:t>
            </a:r>
          </a:p>
        </p:txBody>
      </p:sp>
      <p:sp>
        <p:nvSpPr>
          <p:cNvPr id="6" name="TextBox 5"/>
          <p:cNvSpPr txBox="1"/>
          <p:nvPr/>
        </p:nvSpPr>
        <p:spPr>
          <a:xfrm>
            <a:off x="1102289" y="1715997"/>
            <a:ext cx="2523995" cy="369332"/>
          </a:xfrm>
          <a:prstGeom prst="rect">
            <a:avLst/>
          </a:prstGeom>
          <a:noFill/>
        </p:spPr>
        <p:txBody>
          <a:bodyPr wrap="square" rtlCol="0">
            <a:spAutoFit/>
          </a:bodyPr>
          <a:lstStyle/>
          <a:p>
            <a:pPr marL="285750" indent="-285750">
              <a:buFont typeface="Wingdings" panose="05000000000000000000" pitchFamily="2" charset="2"/>
              <a:buChar char="§"/>
            </a:pPr>
            <a:r>
              <a:rPr lang="en-US" b="1" dirty="0" err="1">
                <a:solidFill>
                  <a:srgbClr val="FF0000"/>
                </a:solidFill>
                <a:latin typeface="Times New Roman" panose="02020603050405020304" pitchFamily="18" charset="0"/>
                <a:cs typeface="Times New Roman" panose="02020603050405020304" pitchFamily="18" charset="0"/>
              </a:rPr>
              <a:t>Chuẩn</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bị</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bề</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mặt</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324292" y="2116896"/>
            <a:ext cx="9521690" cy="923330"/>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sạch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như</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cát</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bụi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đá</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dầu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lồi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lõm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khuyết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cấu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chắc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kém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lượng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bỏ</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tram </a:t>
            </a:r>
            <a:r>
              <a:rPr lang="en-US" dirty="0" err="1">
                <a:latin typeface="Times New Roman" panose="02020603050405020304" pitchFamily="18" charset="0"/>
                <a:cs typeface="Times New Roman" panose="02020603050405020304" pitchFamily="18" charset="0"/>
              </a:rPr>
              <a:t>vá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chữa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vữa</a:t>
            </a:r>
            <a:r>
              <a:rPr lang="en-US" dirty="0">
                <a:latin typeface="Times New Roman" panose="02020603050405020304" pitchFamily="18" charset="0"/>
                <a:cs typeface="Times New Roman" panose="02020603050405020304" pitchFamily="18" charset="0"/>
              </a:rPr>
              <a:t> xi </a:t>
            </a:r>
            <a:r>
              <a:rPr lang="en-US" dirty="0" err="1">
                <a:latin typeface="Times New Roman" panose="02020603050405020304" pitchFamily="18" charset="0"/>
                <a:cs typeface="Times New Roman" panose="02020603050405020304" pitchFamily="18" charset="0"/>
              </a:rPr>
              <a:t>măng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trộn</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Revinex</a:t>
            </a:r>
            <a:r>
              <a:rPr lang="en-US" b="1" dirty="0">
                <a:latin typeface="Times New Roman" panose="02020603050405020304" pitchFamily="18" charset="0"/>
                <a:cs typeface="Times New Roman" panose="02020603050405020304" pitchFamily="18" charset="0"/>
              </a:rPr>
              <a:t>®</a:t>
            </a:r>
          </a:p>
        </p:txBody>
      </p:sp>
      <p:sp>
        <p:nvSpPr>
          <p:cNvPr id="8" name="TextBox 7"/>
          <p:cNvSpPr txBox="1"/>
          <p:nvPr/>
        </p:nvSpPr>
        <p:spPr>
          <a:xfrm>
            <a:off x="1102290" y="3400461"/>
            <a:ext cx="2523995" cy="369332"/>
          </a:xfrm>
          <a:prstGeom prst="rect">
            <a:avLst/>
          </a:prstGeom>
          <a:noFill/>
        </p:spPr>
        <p:txBody>
          <a:bodyPr wrap="square" rtlCol="0">
            <a:spAutoFit/>
          </a:bodyPr>
          <a:lstStyle/>
          <a:p>
            <a:pPr marL="285750" indent="-285750">
              <a:buFont typeface="Wingdings" panose="05000000000000000000" pitchFamily="2" charset="2"/>
              <a:buChar char="§"/>
            </a:pPr>
            <a:r>
              <a:rPr lang="en-US" b="1" dirty="0" err="1">
                <a:solidFill>
                  <a:srgbClr val="FF0000"/>
                </a:solidFill>
                <a:latin typeface="Times New Roman" panose="02020603050405020304" pitchFamily="18" charset="0"/>
                <a:cs typeface="Times New Roman" panose="02020603050405020304" pitchFamily="18" charset="0"/>
              </a:rPr>
              <a:t>Thi</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công</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lớp</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lót</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1324292" y="3840535"/>
            <a:ext cx="9521690" cy="1477328"/>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Lemax</a:t>
            </a:r>
            <a:r>
              <a:rPr lang="en-US" dirty="0">
                <a:latin typeface="Times New Roman" panose="02020603050405020304" pitchFamily="18" charset="0"/>
                <a:cs typeface="Times New Roman" panose="02020603050405020304" pitchFamily="18" charset="0"/>
              </a:rPr>
              <a:t> Primer SB </a:t>
            </a:r>
            <a:r>
              <a:rPr lang="en-US" dirty="0" err="1">
                <a:latin typeface="Times New Roman" panose="02020603050405020304" pitchFamily="18" charset="0"/>
                <a:cs typeface="Times New Roman" panose="02020603050405020304" pitchFamily="18" charset="0"/>
              </a:rPr>
              <a:t>định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mức</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mức</a:t>
            </a:r>
            <a:r>
              <a:rPr lang="en-US" dirty="0">
                <a:latin typeface="Times New Roman" panose="02020603050405020304" pitchFamily="18" charset="0"/>
                <a:cs typeface="Times New Roman" panose="02020603050405020304" pitchFamily="18" charset="0"/>
              </a:rPr>
              <a:t> 0,25 kg/m²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nhẵn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chổi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quét</a:t>
            </a:r>
            <a:r>
              <a:rPr lang="en-US" dirty="0">
                <a:latin typeface="Times New Roman" panose="02020603050405020304" pitchFamily="18" charset="0"/>
                <a:cs typeface="Times New Roman" panose="02020603050405020304" pitchFamily="18" charset="0"/>
              </a:rPr>
              <a:t>, con </a:t>
            </a:r>
            <a:r>
              <a:rPr lang="en-US" dirty="0" err="1">
                <a:latin typeface="Times New Roman" panose="02020603050405020304" pitchFamily="18" charset="0"/>
                <a:cs typeface="Times New Roman" panose="02020603050405020304" pitchFamily="18" charset="0"/>
              </a:rPr>
              <a:t>lăn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máy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phép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lót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khoảng</a:t>
            </a:r>
            <a:r>
              <a:rPr lang="en-US" dirty="0">
                <a:latin typeface="Times New Roman" panose="02020603050405020304" pitchFamily="18" charset="0"/>
                <a:cs typeface="Times New Roman" panose="02020603050405020304" pitchFamily="18" charset="0"/>
              </a:rPr>
              <a:t> 1 </a:t>
            </a:r>
            <a:r>
              <a:rPr lang="en-US" dirty="0" err="1">
                <a:latin typeface="Times New Roman" panose="02020603050405020304" pitchFamily="18" charset="0"/>
                <a:cs typeface="Times New Roman" panose="02020603050405020304" pitchFamily="18" charset="0"/>
              </a:rPr>
              <a:t>giờ</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nhớt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dễ</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lấp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đầy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lỗ</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rỗ</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hổng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giúp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giữa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Ngoài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lót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cũng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hoạt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như</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bụi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tích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lũy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còn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sót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sạch</a:t>
            </a:r>
            <a:r>
              <a:rPr lang="en-US" dirty="0">
                <a:latin typeface="Times New Roman" panose="02020603050405020304" pitchFamily="18" charset="0"/>
                <a:cs typeface="Times New Roman" panose="02020603050405020304" pitchFamily="18" charset="0"/>
              </a:rPr>
              <a:t>.</a:t>
            </a:r>
          </a:p>
        </p:txBody>
      </p:sp>
      <p:pic>
        <p:nvPicPr>
          <p:cNvPr id="10" name="Picture 9">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256677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19</a:t>
            </a:fld>
            <a:endParaRPr lang="en-US"/>
          </a:p>
        </p:txBody>
      </p:sp>
      <p:sp>
        <p:nvSpPr>
          <p:cNvPr id="5" name="Parallelogram 4">
            <a:extLst>
              <a:ext uri="{FF2B5EF4-FFF2-40B4-BE49-F238E27FC236}">
                <a16:creationId xmlns:a16="http://schemas.microsoft.com/office/drawing/2014/main" id="{F6C940F6-55B3-45EA-AF0A-FD831DCF678D}"/>
              </a:ext>
            </a:extLst>
          </p:cNvPr>
          <p:cNvSpPr/>
          <p:nvPr/>
        </p:nvSpPr>
        <p:spPr>
          <a:xfrm>
            <a:off x="531433" y="1020428"/>
            <a:ext cx="5614097" cy="399449"/>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sz="1600" b="1" dirty="0">
                <a:latin typeface="Times New Roman" panose="02020603050405020304" pitchFamily="18" charset="0"/>
                <a:cs typeface="Times New Roman" panose="02020603050405020304" pitchFamily="18" charset="0"/>
              </a:rPr>
              <a:t>HƯỚNG DẪN THI CÔNG MÀNG KHÒ NÓNG</a:t>
            </a:r>
          </a:p>
        </p:txBody>
      </p:sp>
      <p:sp>
        <p:nvSpPr>
          <p:cNvPr id="6" name="TextBox 5"/>
          <p:cNvSpPr txBox="1"/>
          <p:nvPr/>
        </p:nvSpPr>
        <p:spPr>
          <a:xfrm>
            <a:off x="1102290" y="1575707"/>
            <a:ext cx="2481831" cy="400110"/>
          </a:xfrm>
          <a:prstGeom prst="rect">
            <a:avLst/>
          </a:prstGeom>
          <a:noFill/>
        </p:spPr>
        <p:txBody>
          <a:bodyPr wrap="square" rtlCol="0">
            <a:spAutoFit/>
          </a:bodyPr>
          <a:lstStyle/>
          <a:p>
            <a:pPr marL="285750" indent="-285750">
              <a:buFont typeface="Wingdings" panose="05000000000000000000" pitchFamily="2" charset="2"/>
              <a:buChar char="§"/>
            </a:pPr>
            <a:r>
              <a:rPr lang="en-US" sz="2000" b="1" dirty="0" err="1">
                <a:solidFill>
                  <a:srgbClr val="FF0000"/>
                </a:solidFill>
                <a:latin typeface="Times New Roman" panose="02020603050405020304" pitchFamily="18" charset="0"/>
                <a:cs typeface="Times New Roman" panose="02020603050405020304" pitchFamily="18" charset="0"/>
              </a:rPr>
              <a:t>Khò</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nóng</a:t>
            </a: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102290" y="1953203"/>
            <a:ext cx="10335874" cy="4247317"/>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đèn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gas. </a:t>
            </a:r>
            <a:r>
              <a:rPr lang="en-US" dirty="0" err="1">
                <a:latin typeface="Times New Roman" panose="02020603050405020304" pitchFamily="18" charset="0"/>
                <a:cs typeface="Times New Roman" panose="02020603050405020304" pitchFamily="18" charset="0"/>
              </a:rPr>
              <a:t>Nên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mỏ</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hàn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cầm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vì</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dễ</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máy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nhiều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cẩn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đảm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bảo</a:t>
            </a:r>
            <a:r>
              <a:rPr lang="en-US" dirty="0">
                <a:latin typeface="Times New Roman" panose="02020603050405020304" pitchFamily="18" charset="0"/>
                <a:cs typeface="Times New Roman" panose="02020603050405020304" pitchFamily="18" charset="0"/>
              </a:rPr>
              <a:t> rang </a:t>
            </a:r>
            <a:r>
              <a:rPr lang="en-US" dirty="0" err="1">
                <a:latin typeface="Times New Roman" panose="02020603050405020304" pitchFamily="18" charset="0"/>
                <a:cs typeface="Times New Roman" panose="02020603050405020304" pitchFamily="18" charset="0"/>
              </a:rPr>
              <a:t>nhiệt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đồng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gây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tình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nóng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Bắt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đàu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polyethylene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những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Phương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pháp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thích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hợp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ngọc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chữ</a:t>
            </a:r>
            <a:r>
              <a:rPr lang="en-US" dirty="0">
                <a:latin typeface="Times New Roman" panose="02020603050405020304" pitchFamily="18" charset="0"/>
                <a:cs typeface="Times New Roman" panose="02020603050405020304" pitchFamily="18" charset="0"/>
              </a:rPr>
              <a:t> L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tỷ</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lệ</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khoảng</a:t>
            </a:r>
            <a:r>
              <a:rPr lang="en-US" dirty="0">
                <a:latin typeface="Times New Roman" panose="02020603050405020304" pitchFamily="18" charset="0"/>
                <a:cs typeface="Times New Roman" panose="02020603050405020304" pitchFamily="18" charset="0"/>
              </a:rPr>
              <a:t> 75% </a:t>
            </a:r>
            <a:r>
              <a:rPr lang="en-US" dirty="0" err="1">
                <a:latin typeface="Times New Roman" panose="02020603050405020304" pitchFamily="18" charset="0"/>
                <a:cs typeface="Times New Roman" panose="02020603050405020304" pitchFamily="18" charset="0"/>
              </a:rPr>
              <a:t>nhiệt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tích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25% </a:t>
            </a:r>
            <a:r>
              <a:rPr lang="en-US" dirty="0" err="1">
                <a:latin typeface="Times New Roman" panose="02020603050405020304" pitchFamily="18" charset="0"/>
                <a:cs typeface="Times New Roman" panose="02020603050405020304" pitchFamily="18" charset="0"/>
              </a:rPr>
              <a:t>cho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tích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cấu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gồm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quanh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trước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kỹ</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dưới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bitum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bóng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bắt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chảy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mềm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trước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cách</a:t>
            </a:r>
            <a:r>
              <a:rPr lang="en-US" dirty="0">
                <a:latin typeface="Times New Roman" panose="02020603050405020304" pitchFamily="18" charset="0"/>
                <a:cs typeface="Times New Roman" panose="02020603050405020304" pitchFamily="18" charset="0"/>
              </a:rPr>
              <a:t> dung </a:t>
            </a:r>
            <a:r>
              <a:rPr lang="en-US" dirty="0" err="1">
                <a:latin typeface="Times New Roman" panose="02020603050405020304" pitchFamily="18" charset="0"/>
                <a:cs typeface="Times New Roman" panose="02020603050405020304" pitchFamily="18" charset="0"/>
              </a:rPr>
              <a:t>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con </a:t>
            </a:r>
            <a:r>
              <a:rPr lang="en-US" dirty="0" err="1">
                <a:latin typeface="Times New Roman" panose="02020603050405020304" pitchFamily="18" charset="0"/>
                <a:cs typeface="Times New Roman" panose="02020603050405020304" pitchFamily="18" charset="0"/>
              </a:rPr>
              <a:t>lăn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đảm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bảo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cấu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Nên</a:t>
            </a:r>
            <a:r>
              <a:rPr lang="en-US" dirty="0">
                <a:latin typeface="Times New Roman" panose="02020603050405020304" pitchFamily="18" charset="0"/>
                <a:cs typeface="Times New Roman" panose="02020603050405020304" pitchFamily="18" charset="0"/>
              </a:rPr>
              <a:t> di </a:t>
            </a:r>
            <a:r>
              <a:rPr lang="en-US" dirty="0" err="1">
                <a:latin typeface="Times New Roman" panose="02020603050405020304" pitchFamily="18" charset="0"/>
                <a:cs typeface="Times New Roman" panose="02020603050405020304" pitchFamily="18" charset="0"/>
              </a:rPr>
              <a:t>chuyển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ngọn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mép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này</a:t>
            </a:r>
            <a:r>
              <a:rPr lang="en-US" dirty="0">
                <a:latin typeface="Times New Roman" panose="02020603050405020304" pitchFamily="18" charset="0"/>
                <a:cs typeface="Times New Roman" panose="02020603050405020304" pitchFamily="18" charset="0"/>
              </a:rPr>
              <a:t> sang </a:t>
            </a:r>
            <a:r>
              <a:rPr lang="en-US" dirty="0" err="1">
                <a:latin typeface="Times New Roman" panose="02020603050405020304" pitchFamily="18" charset="0"/>
                <a:cs typeface="Times New Roman" panose="02020603050405020304" pitchFamily="18" charset="0"/>
              </a:rPr>
              <a:t>mép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Chú</a:t>
            </a:r>
            <a:r>
              <a:rPr lang="en-US" dirty="0">
                <a:latin typeface="Times New Roman" panose="02020603050405020304" pitchFamily="18" charset="0"/>
                <a:cs typeface="Times New Roman" panose="02020603050405020304" pitchFamily="18" charset="0"/>
              </a:rPr>
              <a:t> ý </a:t>
            </a:r>
            <a:r>
              <a:rPr lang="en-US" dirty="0" err="1">
                <a:latin typeface="Times New Roman" panose="02020603050405020304" pitchFamily="18" charset="0"/>
                <a:cs typeface="Times New Roman" panose="02020603050405020304" pitchFamily="18" charset="0"/>
              </a:rPr>
              <a:t>tránh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dịch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chuyển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hoàn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chưa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thực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chúng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tương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tự</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việc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áp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trước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Hãy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đảm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bảo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toàn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nóng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tích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chồng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nhau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cùng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mở</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rộng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quanh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nối</a:t>
            </a:r>
            <a:r>
              <a:rPr lang="en-US" dirty="0">
                <a:latin typeface="Times New Roman" panose="02020603050405020304" pitchFamily="18" charset="0"/>
                <a:cs typeface="Times New Roman" panose="02020603050405020304" pitchFamily="18" charset="0"/>
              </a:rPr>
              <a:t>.</a:t>
            </a:r>
          </a:p>
          <a:p>
            <a:pPr marL="285750" indent="-285750">
              <a:buFontTx/>
              <a:buChar char="-"/>
            </a:pPr>
            <a:endParaRPr lang="en-US" b="1" dirty="0">
              <a:latin typeface="Times New Roman" panose="02020603050405020304" pitchFamily="18" charset="0"/>
              <a:cs typeface="Times New Roman" panose="02020603050405020304" pitchFamily="18" charset="0"/>
            </a:endParaRPr>
          </a:p>
          <a:p>
            <a:pPr marL="285750" indent="-285750">
              <a:buFontTx/>
              <a:buChar char="-"/>
            </a:pPr>
            <a:endParaRPr lang="en-US" b="1"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12196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20</a:t>
            </a:fld>
            <a:endParaRPr lang="en-US"/>
          </a:p>
        </p:txBody>
      </p:sp>
      <p:sp>
        <p:nvSpPr>
          <p:cNvPr id="5" name="Parallelogram 4">
            <a:extLst>
              <a:ext uri="{FF2B5EF4-FFF2-40B4-BE49-F238E27FC236}">
                <a16:creationId xmlns:a16="http://schemas.microsoft.com/office/drawing/2014/main" id="{F6C940F6-55B3-45EA-AF0A-FD831DCF678D}"/>
              </a:ext>
            </a:extLst>
          </p:cNvPr>
          <p:cNvSpPr/>
          <p:nvPr/>
        </p:nvSpPr>
        <p:spPr>
          <a:xfrm>
            <a:off x="531433" y="1020428"/>
            <a:ext cx="5614097" cy="399449"/>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sz="1600" b="1" dirty="0">
                <a:latin typeface="Times New Roman" panose="02020603050405020304" pitchFamily="18" charset="0"/>
                <a:cs typeface="Times New Roman" panose="02020603050405020304" pitchFamily="18" charset="0"/>
              </a:rPr>
              <a:t>HƯỚNG DẪN THI CÔNG MÀNG KHÒ NÓNG</a:t>
            </a:r>
          </a:p>
        </p:txBody>
      </p:sp>
      <p:sp>
        <p:nvSpPr>
          <p:cNvPr id="6" name="TextBox 5"/>
          <p:cNvSpPr txBox="1"/>
          <p:nvPr/>
        </p:nvSpPr>
        <p:spPr>
          <a:xfrm>
            <a:off x="1102290" y="1575707"/>
            <a:ext cx="2481831" cy="400110"/>
          </a:xfrm>
          <a:prstGeom prst="rect">
            <a:avLst/>
          </a:prstGeom>
          <a:noFill/>
        </p:spPr>
        <p:txBody>
          <a:bodyPr wrap="square" rtlCol="0">
            <a:spAutoFit/>
          </a:bodyPr>
          <a:lstStyle/>
          <a:p>
            <a:pPr marL="285750" indent="-285750">
              <a:buFont typeface="Wingdings" panose="05000000000000000000" pitchFamily="2" charset="2"/>
              <a:buChar char="§"/>
            </a:pPr>
            <a:r>
              <a:rPr lang="en-US" sz="2000" b="1" dirty="0" err="1">
                <a:solidFill>
                  <a:srgbClr val="FF0000"/>
                </a:solidFill>
                <a:latin typeface="Times New Roman" panose="02020603050405020304" pitchFamily="18" charset="0"/>
                <a:cs typeface="Times New Roman" panose="02020603050405020304" pitchFamily="18" charset="0"/>
              </a:rPr>
              <a:t>Hàn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kín</a:t>
            </a: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254690" y="3716475"/>
            <a:ext cx="10335874" cy="1754326"/>
          </a:xfrm>
          <a:prstGeom prst="rect">
            <a:avLst/>
          </a:prstGeom>
          <a:noFill/>
        </p:spPr>
        <p:txBody>
          <a:bodyPr wrap="square" rtlCol="0">
            <a:spAutoFit/>
          </a:bodyPr>
          <a:lstStyle/>
          <a:p>
            <a:pPr marL="285750" indent="-285750">
              <a:buFontTx/>
              <a:buChar char="-"/>
            </a:pPr>
            <a:r>
              <a:rPr lang="en-US" dirty="0" err="1">
                <a:latin typeface="Times New Roman" panose="02020603050405020304" pitchFamily="18" charset="0"/>
                <a:cs typeface="Times New Roman" panose="02020603050405020304" pitchFamily="18" charset="0"/>
              </a:rPr>
              <a:t>Bắt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nhóm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rãnh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vì</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dòng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nước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chảy</a:t>
            </a:r>
            <a:r>
              <a:rPr lang="en-US" dirty="0">
                <a:latin typeface="Times New Roman" panose="02020603050405020304" pitchFamily="18" charset="0"/>
                <a:cs typeface="Times New Roman" panose="02020603050405020304" pitchFamily="18" charset="0"/>
              </a:rPr>
              <a:t> qua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song </a:t>
            </a:r>
            <a:r>
              <a:rPr lang="en-US" dirty="0" err="1">
                <a:latin typeface="Times New Roman" panose="02020603050405020304" pitchFamily="18" charset="0"/>
                <a:cs typeface="Times New Roman" panose="02020603050405020304" pitchFamily="18" charset="0"/>
              </a:rPr>
              <a:t>song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rãnh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nhưng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chảy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dư</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lắp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đăth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chồng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nhau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thứ</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trước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Bắt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đường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cạnh</a:t>
            </a:r>
            <a:r>
              <a:rPr lang="en-US" dirty="0">
                <a:latin typeface="Times New Roman" panose="02020603050405020304" pitchFamily="18" charset="0"/>
                <a:cs typeface="Times New Roman" panose="02020603050405020304" pitchFamily="18" charset="0"/>
              </a:rPr>
              <a:t>.</a:t>
            </a:r>
          </a:p>
          <a:p>
            <a:pPr marL="285750" indent="-285750">
              <a:buFontTx/>
              <a:buChar char="-"/>
            </a:pPr>
            <a:r>
              <a:rPr lang="en-US" dirty="0" err="1">
                <a:latin typeface="Times New Roman" panose="02020603050405020304" pitchFamily="18" charset="0"/>
                <a:cs typeface="Times New Roman" panose="02020603050405020304" pitchFamily="18" charset="0"/>
              </a:rPr>
              <a:t>Tháo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đứng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di </a:t>
            </a:r>
            <a:r>
              <a:rPr lang="en-US" dirty="0" err="1">
                <a:latin typeface="Times New Roman" panose="02020603050405020304" pitchFamily="18" charset="0"/>
                <a:cs typeface="Times New Roman" panose="02020603050405020304" pitchFamily="18" charset="0"/>
              </a:rPr>
              <a:t>chuyển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chồng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thiểu</a:t>
            </a:r>
            <a:r>
              <a:rPr lang="en-US" dirty="0">
                <a:latin typeface="Times New Roman" panose="02020603050405020304" pitchFamily="18" charset="0"/>
                <a:cs typeface="Times New Roman" panose="02020603050405020304" pitchFamily="18" charset="0"/>
              </a:rPr>
              <a:t> ở </a:t>
            </a:r>
            <a:r>
              <a:rPr lang="en-US" dirty="0" err="1">
                <a:latin typeface="Times New Roman" panose="02020603050405020304" pitchFamily="18" charset="0"/>
                <a:cs typeface="Times New Roman" panose="02020603050405020304" pitchFamily="18" charset="0"/>
              </a:rPr>
              <a:t>cạnh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70 mm -100 mm.</a:t>
            </a:r>
          </a:p>
        </p:txBody>
      </p:sp>
      <p:sp>
        <p:nvSpPr>
          <p:cNvPr id="9" name="TextBox 8"/>
          <p:cNvSpPr txBox="1"/>
          <p:nvPr/>
        </p:nvSpPr>
        <p:spPr>
          <a:xfrm>
            <a:off x="1102290" y="3305932"/>
            <a:ext cx="2481831" cy="400110"/>
          </a:xfrm>
          <a:prstGeom prst="rect">
            <a:avLst/>
          </a:prstGeom>
          <a:noFill/>
        </p:spPr>
        <p:txBody>
          <a:bodyPr wrap="square" rtlCol="0">
            <a:spAutoFit/>
          </a:bodyPr>
          <a:lstStyle/>
          <a:p>
            <a:pPr marL="285750" indent="-285750">
              <a:buFont typeface="Wingdings" panose="05000000000000000000" pitchFamily="2" charset="2"/>
              <a:buChar char="§"/>
            </a:pPr>
            <a:r>
              <a:rPr lang="en-US" sz="2000" b="1" dirty="0" err="1">
                <a:solidFill>
                  <a:srgbClr val="FF0000"/>
                </a:solidFill>
                <a:latin typeface="Times New Roman" panose="02020603050405020304" pitchFamily="18" charset="0"/>
                <a:cs typeface="Times New Roman" panose="02020603050405020304" pitchFamily="18" charset="0"/>
              </a:rPr>
              <a:t>Chồng</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mép</a:t>
            </a: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254690" y="2105603"/>
            <a:ext cx="10335874" cy="1200329"/>
          </a:xfrm>
          <a:prstGeom prst="rect">
            <a:avLst/>
          </a:prstGeom>
          <a:noFill/>
        </p:spPr>
        <p:txBody>
          <a:bodyPr wrap="square" rtlCol="0">
            <a:spAutoFit/>
          </a:bodyPr>
          <a:lstStyle/>
          <a:p>
            <a:pPr marL="285750" indent="-285750">
              <a:buFontTx/>
              <a:buChar char="-"/>
            </a:pP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chồng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nhau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bay </a:t>
            </a:r>
            <a:r>
              <a:rPr lang="en-US" dirty="0" err="1">
                <a:latin typeface="Times New Roman" panose="02020603050405020304" pitchFamily="18" charset="0"/>
                <a:cs typeface="Times New Roman" panose="02020603050405020304" pitchFamily="18" charset="0"/>
              </a:rPr>
              <a:t>miết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Nhiệt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bitum</a:t>
            </a:r>
            <a:r>
              <a:rPr lang="en-US" dirty="0">
                <a:latin typeface="Times New Roman" panose="02020603050405020304" pitchFamily="18" charset="0"/>
                <a:cs typeface="Times New Roman" panose="02020603050405020304" pitchFamily="18" charset="0"/>
              </a:rPr>
              <a:t> tan </a:t>
            </a:r>
            <a:r>
              <a:rPr lang="en-US" dirty="0" err="1">
                <a:latin typeface="Times New Roman" panose="02020603050405020304" pitchFamily="18" charset="0"/>
                <a:cs typeface="Times New Roman" panose="02020603050405020304" pitchFamily="18" charset="0"/>
              </a:rPr>
              <a:t>chảy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cả</a:t>
            </a:r>
            <a:r>
              <a:rPr lang="en-US" dirty="0">
                <a:latin typeface="Times New Roman" panose="02020603050405020304" pitchFamily="18" charset="0"/>
                <a:cs typeface="Times New Roman" panose="02020603050405020304" pitchFamily="18" charset="0"/>
              </a:rPr>
              <a:t> ở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mép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Hợp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dư</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thừa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ép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phẳng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bay </a:t>
            </a:r>
            <a:r>
              <a:rPr lang="en-US" dirty="0" err="1">
                <a:latin typeface="Times New Roman" panose="02020603050405020304" pitchFamily="18" charset="0"/>
                <a:cs typeface="Times New Roman" panose="02020603050405020304" pitchFamily="18" charset="0"/>
              </a:rPr>
              <a:t>nóng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chưa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nâng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bịt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khò</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a:t>
            </a:r>
          </a:p>
        </p:txBody>
      </p:sp>
      <p:pic>
        <p:nvPicPr>
          <p:cNvPr id="8" name="Picture 7">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108035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21</a:t>
            </a:fld>
            <a:endParaRPr lang="en-US"/>
          </a:p>
        </p:txBody>
      </p:sp>
      <p:sp>
        <p:nvSpPr>
          <p:cNvPr id="5" name="Parallelogram 4">
            <a:extLst>
              <a:ext uri="{FF2B5EF4-FFF2-40B4-BE49-F238E27FC236}">
                <a16:creationId xmlns:a16="http://schemas.microsoft.com/office/drawing/2014/main" id="{F6C940F6-55B3-45EA-AF0A-FD831DCF678D}"/>
              </a:ext>
            </a:extLst>
          </p:cNvPr>
          <p:cNvSpPr/>
          <p:nvPr/>
        </p:nvSpPr>
        <p:spPr>
          <a:xfrm>
            <a:off x="531433" y="1020428"/>
            <a:ext cx="5614097" cy="399449"/>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sz="1600" b="1" dirty="0">
                <a:latin typeface="Times New Roman" panose="02020603050405020304" pitchFamily="18" charset="0"/>
                <a:cs typeface="Times New Roman" panose="02020603050405020304" pitchFamily="18" charset="0"/>
              </a:rPr>
              <a:t>HƯỚNG DẪN THI CÔNG MÀNG KHÒ NÓNG</a:t>
            </a:r>
          </a:p>
        </p:txBody>
      </p:sp>
      <p:sp>
        <p:nvSpPr>
          <p:cNvPr id="6" name="TextBox 5"/>
          <p:cNvSpPr txBox="1"/>
          <p:nvPr/>
        </p:nvSpPr>
        <p:spPr>
          <a:xfrm>
            <a:off x="1102290" y="1575707"/>
            <a:ext cx="5355660" cy="400110"/>
          </a:xfrm>
          <a:prstGeom prst="rect">
            <a:avLst/>
          </a:prstGeom>
          <a:noFill/>
        </p:spPr>
        <p:txBody>
          <a:bodyPr wrap="square" rtlCol="0">
            <a:spAutoFit/>
          </a:bodyPr>
          <a:lstStyle/>
          <a:p>
            <a:pPr marL="285750" indent="-285750">
              <a:buFont typeface="Wingdings" panose="05000000000000000000" pitchFamily="2" charset="2"/>
              <a:buChar char="§"/>
            </a:pPr>
            <a:r>
              <a:rPr lang="en-US" sz="2000" b="1" dirty="0" err="1">
                <a:solidFill>
                  <a:srgbClr val="FF0000"/>
                </a:solidFill>
                <a:latin typeface="Times New Roman" panose="02020603050405020304" pitchFamily="18" charset="0"/>
                <a:cs typeface="Times New Roman" panose="02020603050405020304" pitchFamily="18" charset="0"/>
              </a:rPr>
              <a:t>Hình</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ảnh</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sản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phẩm</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và</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dụng</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cụ</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thi</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công</a:t>
            </a:r>
            <a:endParaRPr lang="en-US" sz="2000" b="1" dirty="0">
              <a:solidFill>
                <a:srgbClr val="FF0000"/>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2645229" y="1975817"/>
            <a:ext cx="6955971" cy="4290432"/>
          </a:xfrm>
          <a:prstGeom prst="rect">
            <a:avLst/>
          </a:prstGeom>
        </p:spPr>
      </p:pic>
      <p:pic>
        <p:nvPicPr>
          <p:cNvPr id="7" name="Picture 6">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59085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22</a:t>
            </a:fld>
            <a:endParaRPr lang="en-US"/>
          </a:p>
        </p:txBody>
      </p:sp>
      <p:pic>
        <p:nvPicPr>
          <p:cNvPr id="5" name="Picture 4">
            <a:extLst>
              <a:ext uri="{FF2B5EF4-FFF2-40B4-BE49-F238E27FC236}">
                <a16:creationId xmlns:a16="http://schemas.microsoft.com/office/drawing/2014/main" id="{D8BF3C20-4F0E-4B98-8805-F57A3C31BBA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928" b="4524"/>
          <a:stretch/>
        </p:blipFill>
        <p:spPr>
          <a:xfrm>
            <a:off x="783771" y="946375"/>
            <a:ext cx="9731829" cy="5494207"/>
          </a:xfrm>
          <a:prstGeom prst="rect">
            <a:avLst/>
          </a:prstGeom>
        </p:spPr>
      </p:pic>
      <p:pic>
        <p:nvPicPr>
          <p:cNvPr id="6" name="Picture 5">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2580339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23</a:t>
            </a:fld>
            <a:endParaRPr lang="en-US"/>
          </a:p>
        </p:txBody>
      </p:sp>
      <p:pic>
        <p:nvPicPr>
          <p:cNvPr id="3" name="Picture 2">
            <a:extLst>
              <a:ext uri="{FF2B5EF4-FFF2-40B4-BE49-F238E27FC236}">
                <a16:creationId xmlns:a16="http://schemas.microsoft.com/office/drawing/2014/main" id="{A5A35347-8ABD-41A1-8EBD-DD2EC3D3C9D9}"/>
              </a:ext>
            </a:extLst>
          </p:cNvPr>
          <p:cNvPicPr>
            <a:picLocks noChangeAspect="1"/>
          </p:cNvPicPr>
          <p:nvPr/>
        </p:nvPicPr>
        <p:blipFill rotWithShape="1">
          <a:blip r:embed="rId2">
            <a:extLst>
              <a:ext uri="{28A0092B-C50C-407E-A947-70E740481C1C}">
                <a14:useLocalDpi xmlns:a14="http://schemas.microsoft.com/office/drawing/2010/main" val="0"/>
              </a:ext>
            </a:extLst>
          </a:blip>
          <a:srcRect l="3626" t="13823"/>
          <a:stretch/>
        </p:blipFill>
        <p:spPr>
          <a:xfrm>
            <a:off x="1330778" y="922565"/>
            <a:ext cx="8882743" cy="5530191"/>
          </a:xfrm>
          <a:prstGeom prst="rect">
            <a:avLst/>
          </a:prstGeom>
        </p:spPr>
      </p:pic>
      <p:pic>
        <p:nvPicPr>
          <p:cNvPr id="5" name="Picture 4">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348941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24</a:t>
            </a:fld>
            <a:endParaRPr lang="en-US"/>
          </a:p>
        </p:txBody>
      </p:sp>
      <p:pic>
        <p:nvPicPr>
          <p:cNvPr id="3" name="Picture 2">
            <a:extLst>
              <a:ext uri="{FF2B5EF4-FFF2-40B4-BE49-F238E27FC236}">
                <a16:creationId xmlns:a16="http://schemas.microsoft.com/office/drawing/2014/main" id="{36840493-F0ED-4258-BD63-FE247A2FE3AD}"/>
              </a:ext>
            </a:extLst>
          </p:cNvPr>
          <p:cNvPicPr>
            <a:picLocks noChangeAspect="1"/>
          </p:cNvPicPr>
          <p:nvPr/>
        </p:nvPicPr>
        <p:blipFill rotWithShape="1">
          <a:blip r:embed="rId2">
            <a:extLst>
              <a:ext uri="{28A0092B-C50C-407E-A947-70E740481C1C}">
                <a14:useLocalDpi xmlns:a14="http://schemas.microsoft.com/office/drawing/2010/main" val="0"/>
              </a:ext>
            </a:extLst>
          </a:blip>
          <a:srcRect t="14048"/>
          <a:stretch/>
        </p:blipFill>
        <p:spPr>
          <a:xfrm>
            <a:off x="1265464" y="953039"/>
            <a:ext cx="9250136" cy="5501283"/>
          </a:xfrm>
          <a:prstGeom prst="rect">
            <a:avLst/>
          </a:prstGeom>
        </p:spPr>
      </p:pic>
      <p:pic>
        <p:nvPicPr>
          <p:cNvPr id="5" name="Picture 4">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28072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25</a:t>
            </a:fld>
            <a:endParaRPr lang="en-US"/>
          </a:p>
        </p:txBody>
      </p:sp>
      <p:pic>
        <p:nvPicPr>
          <p:cNvPr id="3" name="Picture 2">
            <a:extLst>
              <a:ext uri="{FF2B5EF4-FFF2-40B4-BE49-F238E27FC236}">
                <a16:creationId xmlns:a16="http://schemas.microsoft.com/office/drawing/2014/main" id="{DF623742-4FEC-46F7-B4F7-7954D9907E0F}"/>
              </a:ext>
            </a:extLst>
          </p:cNvPr>
          <p:cNvPicPr>
            <a:picLocks noChangeAspect="1"/>
          </p:cNvPicPr>
          <p:nvPr/>
        </p:nvPicPr>
        <p:blipFill rotWithShape="1">
          <a:blip r:embed="rId2">
            <a:extLst>
              <a:ext uri="{28A0092B-C50C-407E-A947-70E740481C1C}">
                <a14:useLocalDpi xmlns:a14="http://schemas.microsoft.com/office/drawing/2010/main" val="0"/>
              </a:ext>
            </a:extLst>
          </a:blip>
          <a:srcRect t="14860"/>
          <a:stretch/>
        </p:blipFill>
        <p:spPr>
          <a:xfrm>
            <a:off x="1526721" y="909578"/>
            <a:ext cx="9219540" cy="5446772"/>
          </a:xfrm>
          <a:prstGeom prst="rect">
            <a:avLst/>
          </a:prstGeom>
        </p:spPr>
      </p:pic>
      <p:pic>
        <p:nvPicPr>
          <p:cNvPr id="5" name="Picture 4">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267173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26</a:t>
            </a:fld>
            <a:endParaRPr lang="en-US"/>
          </a:p>
        </p:txBody>
      </p:sp>
      <p:pic>
        <p:nvPicPr>
          <p:cNvPr id="3" name="Picture 2">
            <a:extLst>
              <a:ext uri="{FF2B5EF4-FFF2-40B4-BE49-F238E27FC236}">
                <a16:creationId xmlns:a16="http://schemas.microsoft.com/office/drawing/2014/main" id="{0CA7F9E2-C225-4622-B61C-4F8F32C4AD4C}"/>
              </a:ext>
            </a:extLst>
          </p:cNvPr>
          <p:cNvPicPr>
            <a:picLocks noChangeAspect="1"/>
          </p:cNvPicPr>
          <p:nvPr/>
        </p:nvPicPr>
        <p:blipFill rotWithShape="1">
          <a:blip r:embed="rId2">
            <a:extLst>
              <a:ext uri="{28A0092B-C50C-407E-A947-70E740481C1C}">
                <a14:useLocalDpi xmlns:a14="http://schemas.microsoft.com/office/drawing/2010/main" val="0"/>
              </a:ext>
            </a:extLst>
          </a:blip>
          <a:srcRect t="14005"/>
          <a:stretch/>
        </p:blipFill>
        <p:spPr>
          <a:xfrm>
            <a:off x="1497944" y="910771"/>
            <a:ext cx="9205435" cy="5502937"/>
          </a:xfrm>
          <a:prstGeom prst="rect">
            <a:avLst/>
          </a:prstGeom>
        </p:spPr>
      </p:pic>
      <p:pic>
        <p:nvPicPr>
          <p:cNvPr id="5" name="Picture 4">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142070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27</a:t>
            </a:fld>
            <a:endParaRPr lang="en-US"/>
          </a:p>
        </p:txBody>
      </p:sp>
      <p:sp>
        <p:nvSpPr>
          <p:cNvPr id="3" name="Parallelogram 2">
            <a:extLst>
              <a:ext uri="{FF2B5EF4-FFF2-40B4-BE49-F238E27FC236}">
                <a16:creationId xmlns:a16="http://schemas.microsoft.com/office/drawing/2014/main" id="{A00A5ADD-ED69-4D73-BFDF-CEC9C3839079}"/>
              </a:ext>
            </a:extLst>
          </p:cNvPr>
          <p:cNvSpPr/>
          <p:nvPr/>
        </p:nvSpPr>
        <p:spPr>
          <a:xfrm>
            <a:off x="577588" y="947140"/>
            <a:ext cx="5971257" cy="408052"/>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000" b="1" dirty="0"/>
              <a:t> HƯỚNG DẪN THI CÔNG MÀNG TỰ DÍNH</a:t>
            </a:r>
          </a:p>
        </p:txBody>
      </p:sp>
      <p:sp>
        <p:nvSpPr>
          <p:cNvPr id="7" name="TextBox 6"/>
          <p:cNvSpPr txBox="1"/>
          <p:nvPr/>
        </p:nvSpPr>
        <p:spPr>
          <a:xfrm>
            <a:off x="1093579" y="1376359"/>
            <a:ext cx="2523995" cy="369332"/>
          </a:xfrm>
          <a:prstGeom prst="rect">
            <a:avLst/>
          </a:prstGeom>
          <a:noFill/>
        </p:spPr>
        <p:txBody>
          <a:bodyPr wrap="square" rtlCol="0">
            <a:spAutoFit/>
          </a:bodyPr>
          <a:lstStyle/>
          <a:p>
            <a:pPr marL="285750" indent="-285750">
              <a:buFont typeface="Wingdings" panose="05000000000000000000" pitchFamily="2" charset="2"/>
              <a:buChar char="§"/>
            </a:pPr>
            <a:r>
              <a:rPr lang="en-US" b="1" dirty="0" err="1">
                <a:solidFill>
                  <a:srgbClr val="FF0000"/>
                </a:solidFill>
                <a:latin typeface="Times New Roman" panose="02020603050405020304" pitchFamily="18" charset="0"/>
                <a:cs typeface="Times New Roman" panose="02020603050405020304" pitchFamily="18" charset="0"/>
              </a:rPr>
              <a:t>Chuẩn</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bị</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bề</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mặt</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1315582" y="1707586"/>
            <a:ext cx="9674090" cy="923330"/>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sạch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như</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cát</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bụi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đá</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dầu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lồi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lõm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khuyết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cấu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chắc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kém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lượng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bỏ</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tram </a:t>
            </a:r>
            <a:r>
              <a:rPr lang="en-US" dirty="0" err="1">
                <a:latin typeface="Times New Roman" panose="02020603050405020304" pitchFamily="18" charset="0"/>
                <a:cs typeface="Times New Roman" panose="02020603050405020304" pitchFamily="18" charset="0"/>
              </a:rPr>
              <a:t>vá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chữa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vữa</a:t>
            </a:r>
            <a:r>
              <a:rPr lang="en-US" dirty="0">
                <a:latin typeface="Times New Roman" panose="02020603050405020304" pitchFamily="18" charset="0"/>
                <a:cs typeface="Times New Roman" panose="02020603050405020304" pitchFamily="18" charset="0"/>
              </a:rPr>
              <a:t> xi </a:t>
            </a:r>
            <a:r>
              <a:rPr lang="en-US" dirty="0" err="1">
                <a:latin typeface="Times New Roman" panose="02020603050405020304" pitchFamily="18" charset="0"/>
                <a:cs typeface="Times New Roman" panose="02020603050405020304" pitchFamily="18" charset="0"/>
              </a:rPr>
              <a:t>măng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trộn</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Revinex</a:t>
            </a:r>
            <a:r>
              <a:rPr lang="en-US" b="1" dirty="0">
                <a:latin typeface="Times New Roman" panose="02020603050405020304" pitchFamily="18" charset="0"/>
                <a:cs typeface="Times New Roman" panose="02020603050405020304" pitchFamily="18" charset="0"/>
              </a:rPr>
              <a:t>®</a:t>
            </a:r>
          </a:p>
        </p:txBody>
      </p:sp>
      <p:sp>
        <p:nvSpPr>
          <p:cNvPr id="9" name="TextBox 8"/>
          <p:cNvSpPr txBox="1"/>
          <p:nvPr/>
        </p:nvSpPr>
        <p:spPr>
          <a:xfrm>
            <a:off x="1093580" y="2627647"/>
            <a:ext cx="2523995" cy="369332"/>
          </a:xfrm>
          <a:prstGeom prst="rect">
            <a:avLst/>
          </a:prstGeom>
          <a:noFill/>
        </p:spPr>
        <p:txBody>
          <a:bodyPr wrap="square" rtlCol="0">
            <a:spAutoFit/>
          </a:bodyPr>
          <a:lstStyle/>
          <a:p>
            <a:pPr marL="285750" indent="-285750">
              <a:buFont typeface="Wingdings" panose="05000000000000000000" pitchFamily="2" charset="2"/>
              <a:buChar char="§"/>
            </a:pPr>
            <a:r>
              <a:rPr lang="en-US" b="1" dirty="0" err="1">
                <a:solidFill>
                  <a:srgbClr val="FF0000"/>
                </a:solidFill>
                <a:latin typeface="Times New Roman" panose="02020603050405020304" pitchFamily="18" charset="0"/>
                <a:cs typeface="Times New Roman" panose="02020603050405020304" pitchFamily="18" charset="0"/>
              </a:rPr>
              <a:t>Thi</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công</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lớp</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lót</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163240" y="4662506"/>
            <a:ext cx="9929295" cy="1754326"/>
          </a:xfrm>
          <a:prstGeom prst="rect">
            <a:avLst/>
          </a:prstGeom>
          <a:noFill/>
        </p:spPr>
        <p:txBody>
          <a:bodyPr wrap="square" rtlCol="0">
            <a:spAutoFit/>
          </a:bodyPr>
          <a:lstStyle/>
          <a:p>
            <a:pPr marL="285750" indent="-285750">
              <a:buFontTx/>
              <a:buChar char="-"/>
            </a:pPr>
            <a:r>
              <a:rPr lang="en-US" dirty="0" err="1">
                <a:latin typeface="Times New Roman" panose="02020603050405020304" pitchFamily="18" charset="0"/>
                <a:cs typeface="Times New Roman" panose="02020603050405020304" pitchFamily="18" charset="0"/>
              </a:rPr>
              <a:t>Bắt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rãnh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vì</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dòng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nước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chảy</a:t>
            </a:r>
            <a:r>
              <a:rPr lang="en-US" dirty="0">
                <a:latin typeface="Times New Roman" panose="02020603050405020304" pitchFamily="18" charset="0"/>
                <a:cs typeface="Times New Roman" panose="02020603050405020304" pitchFamily="18" charset="0"/>
              </a:rPr>
              <a:t> qua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song </a:t>
            </a:r>
            <a:r>
              <a:rPr lang="en-US" dirty="0" err="1">
                <a:latin typeface="Times New Roman" panose="02020603050405020304" pitchFamily="18" charset="0"/>
                <a:cs typeface="Times New Roman" panose="02020603050405020304" pitchFamily="18" charset="0"/>
              </a:rPr>
              <a:t>song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rãnh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nhưng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chảy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dư</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lắp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chồng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nhau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thứ</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trước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Bắt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đường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cạnh</a:t>
            </a:r>
            <a:r>
              <a:rPr lang="en-US" dirty="0">
                <a:latin typeface="Times New Roman" panose="02020603050405020304" pitchFamily="18" charset="0"/>
                <a:cs typeface="Times New Roman" panose="02020603050405020304" pitchFamily="18" charset="0"/>
              </a:rPr>
              <a:t>.</a:t>
            </a:r>
          </a:p>
          <a:p>
            <a:pPr marL="285750" indent="-285750">
              <a:buFontTx/>
              <a:buChar char="-"/>
            </a:pPr>
            <a:r>
              <a:rPr lang="en-US" dirty="0" err="1">
                <a:latin typeface="Times New Roman" panose="02020603050405020304" pitchFamily="18" charset="0"/>
                <a:cs typeface="Times New Roman" panose="02020603050405020304" pitchFamily="18" charset="0"/>
              </a:rPr>
              <a:t>Tháo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đứng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di </a:t>
            </a:r>
            <a:r>
              <a:rPr lang="en-US" dirty="0" err="1">
                <a:latin typeface="Times New Roman" panose="02020603050405020304" pitchFamily="18" charset="0"/>
                <a:cs typeface="Times New Roman" panose="02020603050405020304" pitchFamily="18" charset="0"/>
              </a:rPr>
              <a:t>chuyển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thiểu</a:t>
            </a:r>
            <a:r>
              <a:rPr lang="en-US" dirty="0">
                <a:latin typeface="Times New Roman" panose="02020603050405020304" pitchFamily="18" charset="0"/>
                <a:cs typeface="Times New Roman" panose="02020603050405020304" pitchFamily="18" charset="0"/>
              </a:rPr>
              <a:t> ở </a:t>
            </a:r>
            <a:r>
              <a:rPr lang="en-US" dirty="0" err="1">
                <a:latin typeface="Times New Roman" panose="02020603050405020304" pitchFamily="18" charset="0"/>
                <a:cs typeface="Times New Roman" panose="02020603050405020304" pitchFamily="18" charset="0"/>
              </a:rPr>
              <a:t>cạnh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70 mm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100 mm.</a:t>
            </a:r>
          </a:p>
        </p:txBody>
      </p:sp>
      <p:sp>
        <p:nvSpPr>
          <p:cNvPr id="12" name="TextBox 11"/>
          <p:cNvSpPr txBox="1"/>
          <p:nvPr/>
        </p:nvSpPr>
        <p:spPr>
          <a:xfrm>
            <a:off x="1093578" y="4373716"/>
            <a:ext cx="2523995" cy="369332"/>
          </a:xfrm>
          <a:prstGeom prst="rect">
            <a:avLst/>
          </a:prstGeom>
          <a:noFill/>
        </p:spPr>
        <p:txBody>
          <a:bodyPr wrap="square" rtlCol="0">
            <a:spAutoFit/>
          </a:bodyPr>
          <a:lstStyle/>
          <a:p>
            <a:pPr marL="285750" indent="-285750">
              <a:buFont typeface="Wingdings" panose="05000000000000000000" pitchFamily="2" charset="2"/>
              <a:buChar char="§"/>
            </a:pPr>
            <a:r>
              <a:rPr lang="en-US" b="1" dirty="0" err="1">
                <a:solidFill>
                  <a:srgbClr val="FF0000"/>
                </a:solidFill>
                <a:latin typeface="Times New Roman" panose="02020603050405020304" pitchFamily="18" charset="0"/>
                <a:cs typeface="Times New Roman" panose="02020603050405020304" pitchFamily="18" charset="0"/>
              </a:rPr>
              <a:t>Chồng</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mép</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1467982" y="2931657"/>
            <a:ext cx="9652862" cy="1477328"/>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Lemax</a:t>
            </a:r>
            <a:r>
              <a:rPr lang="en-US" dirty="0">
                <a:latin typeface="Times New Roman" panose="02020603050405020304" pitchFamily="18" charset="0"/>
                <a:cs typeface="Times New Roman" panose="02020603050405020304" pitchFamily="18" charset="0"/>
              </a:rPr>
              <a:t> Primer SB </a:t>
            </a:r>
            <a:r>
              <a:rPr lang="en-US" dirty="0" err="1">
                <a:latin typeface="Times New Roman" panose="02020603050405020304" pitchFamily="18" charset="0"/>
                <a:cs typeface="Times New Roman" panose="02020603050405020304" pitchFamily="18" charset="0"/>
              </a:rPr>
              <a:t>định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mức</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mức</a:t>
            </a:r>
            <a:r>
              <a:rPr lang="en-US" dirty="0">
                <a:latin typeface="Times New Roman" panose="02020603050405020304" pitchFamily="18" charset="0"/>
                <a:cs typeface="Times New Roman" panose="02020603050405020304" pitchFamily="18" charset="0"/>
              </a:rPr>
              <a:t> 0,25 kg/m²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nhẵn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chổi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quét</a:t>
            </a:r>
            <a:r>
              <a:rPr lang="en-US" dirty="0">
                <a:latin typeface="Times New Roman" panose="02020603050405020304" pitchFamily="18" charset="0"/>
                <a:cs typeface="Times New Roman" panose="02020603050405020304" pitchFamily="18" charset="0"/>
              </a:rPr>
              <a:t>, con </a:t>
            </a:r>
            <a:r>
              <a:rPr lang="en-US" dirty="0" err="1">
                <a:latin typeface="Times New Roman" panose="02020603050405020304" pitchFamily="18" charset="0"/>
                <a:cs typeface="Times New Roman" panose="02020603050405020304" pitchFamily="18" charset="0"/>
              </a:rPr>
              <a:t>lăn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máy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phép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chống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lót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khoảng</a:t>
            </a:r>
            <a:r>
              <a:rPr lang="en-US" dirty="0">
                <a:latin typeface="Times New Roman" panose="02020603050405020304" pitchFamily="18" charset="0"/>
                <a:cs typeface="Times New Roman" panose="02020603050405020304" pitchFamily="18" charset="0"/>
              </a:rPr>
              <a:t> 1 </a:t>
            </a:r>
            <a:r>
              <a:rPr lang="en-US" dirty="0" err="1">
                <a:latin typeface="Times New Roman" panose="02020603050405020304" pitchFamily="18" charset="0"/>
                <a:cs typeface="Times New Roman" panose="02020603050405020304" pitchFamily="18" charset="0"/>
              </a:rPr>
              <a:t>giờ</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nhớt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dễ</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lấp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đầy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lỗ</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rỗ</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hổng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giúp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giữa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Ngoài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lót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cũng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hoạt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như</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bụi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tích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lũy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mặt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bê</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còn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sót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sạch</a:t>
            </a:r>
            <a:r>
              <a:rPr lang="en-US" dirty="0">
                <a:latin typeface="Times New Roman" panose="02020603050405020304" pitchFamily="18" charset="0"/>
                <a:cs typeface="Times New Roman" panose="02020603050405020304" pitchFamily="18" charset="0"/>
              </a:rPr>
              <a:t>.</a:t>
            </a:r>
          </a:p>
        </p:txBody>
      </p:sp>
      <p:pic>
        <p:nvPicPr>
          <p:cNvPr id="15" name="Picture 14">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479470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9" grpId="0"/>
      <p:bldP spid="10" grpId="0"/>
      <p:bldP spid="12"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28</a:t>
            </a:fld>
            <a:endParaRPr lang="en-US"/>
          </a:p>
        </p:txBody>
      </p:sp>
      <p:sp>
        <p:nvSpPr>
          <p:cNvPr id="6" name="TextBox 5"/>
          <p:cNvSpPr txBox="1"/>
          <p:nvPr/>
        </p:nvSpPr>
        <p:spPr>
          <a:xfrm>
            <a:off x="832324" y="1044481"/>
            <a:ext cx="5355660" cy="400110"/>
          </a:xfrm>
          <a:prstGeom prst="rect">
            <a:avLst/>
          </a:prstGeom>
          <a:noFill/>
        </p:spPr>
        <p:txBody>
          <a:bodyPr wrap="square" rtlCol="0">
            <a:spAutoFit/>
          </a:bodyPr>
          <a:lstStyle/>
          <a:p>
            <a:pPr marL="285750" indent="-285750">
              <a:buFont typeface="Wingdings" panose="05000000000000000000" pitchFamily="2" charset="2"/>
              <a:buChar char="§"/>
            </a:pPr>
            <a:r>
              <a:rPr lang="en-US" sz="2000" b="1" dirty="0" err="1">
                <a:solidFill>
                  <a:srgbClr val="FF0000"/>
                </a:solidFill>
                <a:latin typeface="Times New Roman" panose="02020603050405020304" pitchFamily="18" charset="0"/>
                <a:cs typeface="Times New Roman" panose="02020603050405020304" pitchFamily="18" charset="0"/>
              </a:rPr>
              <a:t>Hình</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ảnh</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sản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phẩm</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và</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dụng</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cụ</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thi</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công</a:t>
            </a:r>
            <a:endParaRPr lang="en-US" sz="2000" b="1" dirty="0">
              <a:solidFill>
                <a:srgbClr val="FF0000"/>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2856411" y="1473510"/>
            <a:ext cx="6537165" cy="4953111"/>
          </a:xfrm>
          <a:prstGeom prst="rect">
            <a:avLst/>
          </a:prstGeom>
        </p:spPr>
      </p:pic>
      <p:pic>
        <p:nvPicPr>
          <p:cNvPr id="8" name="Picture 7">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354443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29</a:t>
            </a:fld>
            <a:endParaRPr lang="en-US"/>
          </a:p>
        </p:txBody>
      </p:sp>
      <p:sp>
        <p:nvSpPr>
          <p:cNvPr id="3" name="Parallelogram 2">
            <a:extLst>
              <a:ext uri="{FF2B5EF4-FFF2-40B4-BE49-F238E27FC236}">
                <a16:creationId xmlns:a16="http://schemas.microsoft.com/office/drawing/2014/main" id="{1386C369-53B0-4231-8558-3E444354FB10}"/>
              </a:ext>
            </a:extLst>
          </p:cNvPr>
          <p:cNvSpPr/>
          <p:nvPr/>
        </p:nvSpPr>
        <p:spPr>
          <a:xfrm>
            <a:off x="716916" y="959121"/>
            <a:ext cx="4508227" cy="404780"/>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QUY TRÌNH THI CÔNG</a:t>
            </a:r>
          </a:p>
        </p:txBody>
      </p:sp>
      <p:pic>
        <p:nvPicPr>
          <p:cNvPr id="5" name="Picture 2">
            <a:extLst>
              <a:ext uri="{FF2B5EF4-FFF2-40B4-BE49-F238E27FC236}">
                <a16:creationId xmlns:a16="http://schemas.microsoft.com/office/drawing/2014/main" id="{B16EE219-60BF-4042-91A6-4D44733E8E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916" y="1654629"/>
            <a:ext cx="5489208" cy="4160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a:extLst>
              <a:ext uri="{FF2B5EF4-FFF2-40B4-BE49-F238E27FC236}">
                <a16:creationId xmlns:a16="http://schemas.microsoft.com/office/drawing/2014/main" id="{493B25C0-5785-44DD-8DBC-82F36DB6B6C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0116" y="1654629"/>
            <a:ext cx="5364147" cy="4160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FAC2489F-5CF3-C0F4-316A-B88BFD787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192811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16" presetClass="entr" presetSubtype="21"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30</a:t>
            </a:fld>
            <a:endParaRPr lang="en-US"/>
          </a:p>
        </p:txBody>
      </p:sp>
      <p:sp>
        <p:nvSpPr>
          <p:cNvPr id="5" name="Parallelogram 4">
            <a:extLst>
              <a:ext uri="{FF2B5EF4-FFF2-40B4-BE49-F238E27FC236}">
                <a16:creationId xmlns:a16="http://schemas.microsoft.com/office/drawing/2014/main" id="{FD44D89D-4461-41E2-A3D5-5EB31DD24276}"/>
              </a:ext>
            </a:extLst>
          </p:cNvPr>
          <p:cNvSpPr/>
          <p:nvPr/>
        </p:nvSpPr>
        <p:spPr>
          <a:xfrm>
            <a:off x="520407" y="912483"/>
            <a:ext cx="3860004" cy="328617"/>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CÁC BƯỚC THI CÔNG</a:t>
            </a:r>
          </a:p>
        </p:txBody>
      </p:sp>
      <p:pic>
        <p:nvPicPr>
          <p:cNvPr id="6" name="Picture 5">
            <a:extLst>
              <a:ext uri="{FF2B5EF4-FFF2-40B4-BE49-F238E27FC236}">
                <a16:creationId xmlns:a16="http://schemas.microsoft.com/office/drawing/2014/main" id="{18B8AAB3-9A99-4BDF-867C-1C289E3011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6450" y="1421875"/>
            <a:ext cx="7282681" cy="4977377"/>
          </a:xfrm>
          <a:prstGeom prst="rect">
            <a:avLst/>
          </a:prstGeom>
        </p:spPr>
      </p:pic>
      <p:pic>
        <p:nvPicPr>
          <p:cNvPr id="7" name="Picture 6">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78005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31</a:t>
            </a:fld>
            <a:endParaRPr lang="en-US"/>
          </a:p>
        </p:txBody>
      </p:sp>
      <p:sp>
        <p:nvSpPr>
          <p:cNvPr id="3" name="Parallelogram 2">
            <a:extLst>
              <a:ext uri="{FF2B5EF4-FFF2-40B4-BE49-F238E27FC236}">
                <a16:creationId xmlns:a16="http://schemas.microsoft.com/office/drawing/2014/main" id="{FD44D89D-4461-41E2-A3D5-5EB31DD24276}"/>
              </a:ext>
            </a:extLst>
          </p:cNvPr>
          <p:cNvSpPr/>
          <p:nvPr/>
        </p:nvSpPr>
        <p:spPr>
          <a:xfrm>
            <a:off x="520407" y="912483"/>
            <a:ext cx="4556690" cy="328617"/>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HÌNH ẢNH THI CÔNG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850" y="1532710"/>
            <a:ext cx="5190310" cy="386660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0537" y="1532711"/>
            <a:ext cx="5791200" cy="3866604"/>
          </a:xfrm>
          <a:prstGeom prst="rect">
            <a:avLst/>
          </a:prstGeom>
        </p:spPr>
      </p:pic>
      <p:pic>
        <p:nvPicPr>
          <p:cNvPr id="6" name="Picture 5">
            <a:extLst>
              <a:ext uri="{FF2B5EF4-FFF2-40B4-BE49-F238E27FC236}">
                <a16:creationId xmlns:a16="http://schemas.microsoft.com/office/drawing/2014/main" id="{FAC2489F-5CF3-C0F4-316A-B88BFD787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34109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32</a:t>
            </a:fld>
            <a:endParaRPr lang="en-US"/>
          </a:p>
        </p:txBody>
      </p:sp>
      <p:sp>
        <p:nvSpPr>
          <p:cNvPr id="3" name="Parallelogram 2">
            <a:extLst>
              <a:ext uri="{FF2B5EF4-FFF2-40B4-BE49-F238E27FC236}">
                <a16:creationId xmlns:a16="http://schemas.microsoft.com/office/drawing/2014/main" id="{FD44D89D-4461-41E2-A3D5-5EB31DD24276}"/>
              </a:ext>
            </a:extLst>
          </p:cNvPr>
          <p:cNvSpPr/>
          <p:nvPr/>
        </p:nvSpPr>
        <p:spPr>
          <a:xfrm>
            <a:off x="633623" y="912483"/>
            <a:ext cx="4478308" cy="328617"/>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HÌNH ẢNH THI CÔNG</a:t>
            </a:r>
          </a:p>
        </p:txBody>
      </p:sp>
      <p:pic>
        <p:nvPicPr>
          <p:cNvPr id="2" name="Picture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40229" y="1611085"/>
            <a:ext cx="4800000" cy="3600000"/>
          </a:xfrm>
          <a:prstGeom prst="rect">
            <a:avLst/>
          </a:prstGeom>
        </p:spPr>
      </p:pic>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826034" y="1611085"/>
            <a:ext cx="4800000" cy="3600000"/>
          </a:xfrm>
          <a:prstGeom prst="rect">
            <a:avLst/>
          </a:prstGeom>
        </p:spPr>
      </p:pic>
      <p:pic>
        <p:nvPicPr>
          <p:cNvPr id="6" name="Picture 5">
            <a:extLst>
              <a:ext uri="{FF2B5EF4-FFF2-40B4-BE49-F238E27FC236}">
                <a16:creationId xmlns:a16="http://schemas.microsoft.com/office/drawing/2014/main" id="{FAC2489F-5CF3-C0F4-316A-B88BFD787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205984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33</a:t>
            </a:fld>
            <a:endParaRPr lang="en-US"/>
          </a:p>
        </p:txBody>
      </p:sp>
      <p:sp>
        <p:nvSpPr>
          <p:cNvPr id="3" name="Parallelogram 2">
            <a:extLst>
              <a:ext uri="{FF2B5EF4-FFF2-40B4-BE49-F238E27FC236}">
                <a16:creationId xmlns:a16="http://schemas.microsoft.com/office/drawing/2014/main" id="{FD44D89D-4461-41E2-A3D5-5EB31DD24276}"/>
              </a:ext>
            </a:extLst>
          </p:cNvPr>
          <p:cNvSpPr/>
          <p:nvPr/>
        </p:nvSpPr>
        <p:spPr>
          <a:xfrm>
            <a:off x="520406" y="912483"/>
            <a:ext cx="4504439" cy="328617"/>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HÌNH ẢNH THI CÔNG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406" y="1724297"/>
            <a:ext cx="5645263" cy="3600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2422" y="1724297"/>
            <a:ext cx="5460275" cy="3600000"/>
          </a:xfrm>
          <a:prstGeom prst="rect">
            <a:avLst/>
          </a:prstGeom>
        </p:spPr>
      </p:pic>
      <p:pic>
        <p:nvPicPr>
          <p:cNvPr id="6" name="Picture 5">
            <a:extLst>
              <a:ext uri="{FF2B5EF4-FFF2-40B4-BE49-F238E27FC236}">
                <a16:creationId xmlns:a16="http://schemas.microsoft.com/office/drawing/2014/main" id="{FAC2489F-5CF3-C0F4-316A-B88BFD787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240613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34</a:t>
            </a:fld>
            <a:endParaRPr lang="en-US"/>
          </a:p>
        </p:txBody>
      </p:sp>
      <p:sp>
        <p:nvSpPr>
          <p:cNvPr id="3" name="Parallelogram 2">
            <a:extLst>
              <a:ext uri="{FF2B5EF4-FFF2-40B4-BE49-F238E27FC236}">
                <a16:creationId xmlns:a16="http://schemas.microsoft.com/office/drawing/2014/main" id="{FD44D89D-4461-41E2-A3D5-5EB31DD24276}"/>
              </a:ext>
            </a:extLst>
          </p:cNvPr>
          <p:cNvSpPr/>
          <p:nvPr/>
        </p:nvSpPr>
        <p:spPr>
          <a:xfrm>
            <a:off x="520406" y="912483"/>
            <a:ext cx="4504439" cy="328617"/>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HÌNH ẢNH THI CÔNG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282" y="1706880"/>
            <a:ext cx="5505926" cy="3600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1462" y="1706880"/>
            <a:ext cx="5286103" cy="3600000"/>
          </a:xfrm>
          <a:prstGeom prst="rect">
            <a:avLst/>
          </a:prstGeom>
        </p:spPr>
      </p:pic>
      <p:pic>
        <p:nvPicPr>
          <p:cNvPr id="6" name="Picture 5">
            <a:extLst>
              <a:ext uri="{FF2B5EF4-FFF2-40B4-BE49-F238E27FC236}">
                <a16:creationId xmlns:a16="http://schemas.microsoft.com/office/drawing/2014/main" id="{FAC2489F-5CF3-C0F4-316A-B88BFD787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220104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BD2688-A793-498E-8C8A-AAD51B96FC23}"/>
              </a:ext>
            </a:extLst>
          </p:cNvPr>
          <p:cNvSpPr txBox="1"/>
          <p:nvPr/>
        </p:nvSpPr>
        <p:spPr>
          <a:xfrm>
            <a:off x="4157809" y="2520777"/>
            <a:ext cx="3876382" cy="1107996"/>
          </a:xfrm>
          <a:prstGeom prst="rect">
            <a:avLst/>
          </a:prstGeom>
          <a:noFill/>
        </p:spPr>
        <p:txBody>
          <a:bodyPr wrap="none" rtlCol="0">
            <a:spAutoFit/>
          </a:bodyPr>
          <a:lstStyle/>
          <a:p>
            <a:r>
              <a:rPr lang="en-US" sz="6600">
                <a:solidFill>
                  <a:schemeClr val="accent1">
                    <a:lumMod val="75000"/>
                  </a:schemeClr>
                </a:solidFill>
                <a:latin typeface="Bahnschrift Light SemiCondensed" panose="020B0502040204020203" pitchFamily="34" charset="0"/>
              </a:rPr>
              <a:t>THANK YOU</a:t>
            </a:r>
          </a:p>
        </p:txBody>
      </p:sp>
      <p:pic>
        <p:nvPicPr>
          <p:cNvPr id="2" name="Picture 1">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a:xfrm>
            <a:off x="10133900" y="6098796"/>
            <a:ext cx="1711355" cy="360727"/>
          </a:xfrm>
        </p:spPr>
        <p:txBody>
          <a:bodyPr/>
          <a:lstStyle/>
          <a:p>
            <a:fld id="{0D73C79B-82CF-47D8-A911-EA90D1133969}" type="slidenum">
              <a:rPr lang="en-US" smtClean="0"/>
              <a:t>35</a:t>
            </a:fld>
            <a:endParaRPr lang="en-US" dirty="0"/>
          </a:p>
        </p:txBody>
      </p:sp>
    </p:spTree>
    <p:extLst>
      <p:ext uri="{BB962C8B-B14F-4D97-AF65-F5344CB8AC3E}">
        <p14:creationId xmlns:p14="http://schemas.microsoft.com/office/powerpoint/2010/main" val="28717960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25987</TotalTime>
  <Words>2423</Words>
  <Application>Microsoft Office PowerPoint</Application>
  <PresentationFormat>Màn hình rộng</PresentationFormat>
  <Paragraphs>258</Paragraphs>
  <Slides>35</Slides>
  <Notes>0</Notes>
  <HiddenSlides>0</HiddenSlides>
  <MMClips>0</MMClips>
  <ScaleCrop>false</ScaleCrop>
  <HeadingPairs>
    <vt:vector size="6" baseType="variant">
      <vt:variant>
        <vt:lpstr>Phông được Dùng</vt:lpstr>
      </vt:variant>
      <vt:variant>
        <vt:i4>6</vt:i4>
      </vt:variant>
      <vt:variant>
        <vt:lpstr>Chủ đề</vt:lpstr>
      </vt:variant>
      <vt:variant>
        <vt:i4>1</vt:i4>
      </vt:variant>
      <vt:variant>
        <vt:lpstr>Tiêu đề Bản chiếu</vt:lpstr>
      </vt:variant>
      <vt:variant>
        <vt:i4>35</vt:i4>
      </vt:variant>
    </vt:vector>
  </HeadingPairs>
  <TitlesOfParts>
    <vt:vector size="42" baseType="lpstr">
      <vt:lpstr>Arial</vt:lpstr>
      <vt:lpstr>Bahnschrift Light SemiCondensed</vt:lpstr>
      <vt:lpstr>Calibri</vt:lpstr>
      <vt:lpstr>Calibri Light</vt:lpstr>
      <vt:lpstr>Times New Roman</vt:lpstr>
      <vt:lpstr>Wingdings</vt:lpstr>
      <vt:lpstr>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Thanh Tung Tung</dc:creator>
  <cp:lastModifiedBy>Kevin Trieu</cp:lastModifiedBy>
  <cp:revision>372</cp:revision>
  <dcterms:created xsi:type="dcterms:W3CDTF">2021-08-01T13:55:13Z</dcterms:created>
  <dcterms:modified xsi:type="dcterms:W3CDTF">2024-09-09T02:43:46Z</dcterms:modified>
</cp:coreProperties>
</file>