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6" r:id="rId2"/>
    <p:sldId id="319" r:id="rId3"/>
    <p:sldId id="320" r:id="rId4"/>
    <p:sldId id="325" r:id="rId5"/>
    <p:sldId id="355" r:id="rId6"/>
    <p:sldId id="356" r:id="rId7"/>
    <p:sldId id="357" r:id="rId8"/>
    <p:sldId id="324" r:id="rId9"/>
    <p:sldId id="361" r:id="rId10"/>
    <p:sldId id="322" r:id="rId11"/>
    <p:sldId id="360" r:id="rId12"/>
    <p:sldId id="359" r:id="rId13"/>
    <p:sldId id="366" r:id="rId14"/>
    <p:sldId id="362" r:id="rId15"/>
    <p:sldId id="365" r:id="rId16"/>
    <p:sldId id="367" r:id="rId17"/>
    <p:sldId id="368" r:id="rId18"/>
    <p:sldId id="369" r:id="rId19"/>
    <p:sldId id="370" r:id="rId20"/>
    <p:sldId id="354" r:id="rId21"/>
    <p:sldId id="347" r:id="rId22"/>
    <p:sldId id="349" r:id="rId23"/>
    <p:sldId id="364" r:id="rId24"/>
    <p:sldId id="363" r:id="rId25"/>
    <p:sldId id="350" r:id="rId26"/>
    <p:sldId id="372" r:id="rId27"/>
    <p:sldId id="286" r:id="rId28"/>
    <p:sldId id="375" r:id="rId29"/>
    <p:sldId id="374" r:id="rId30"/>
    <p:sldId id="373" r:id="rId31"/>
    <p:sldId id="376" r:id="rId32"/>
    <p:sldId id="379" r:id="rId33"/>
    <p:sldId id="378" r:id="rId34"/>
    <p:sldId id="382" r:id="rId35"/>
    <p:sldId id="381" r:id="rId36"/>
    <p:sldId id="380" r:id="rId37"/>
    <p:sldId id="377" r:id="rId38"/>
    <p:sldId id="383" r:id="rId39"/>
    <p:sldId id="384" r:id="rId40"/>
    <p:sldId id="385" r:id="rId41"/>
    <p:sldId id="386" r:id="rId42"/>
    <p:sldId id="387" r:id="rId43"/>
    <p:sldId id="37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Tung" initials="M" lastIdx="1" clrIdx="0">
    <p:extLst>
      <p:ext uri="{19B8F6BF-5375-455C-9EA6-DF929625EA0E}">
        <p15:presenceInfo xmlns:p15="http://schemas.microsoft.com/office/powerpoint/2012/main" userId="cad4e008c4ff7a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0C"/>
    <a:srgbClr val="FBFCFC"/>
    <a:srgbClr val="DCF2FF"/>
    <a:srgbClr val="FED00B"/>
    <a:srgbClr val="31776C"/>
    <a:srgbClr val="1644AA"/>
    <a:srgbClr val="D8EBF9"/>
    <a:srgbClr val="01152D"/>
    <a:srgbClr val="FFCE0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4C654A-EB32-41BF-93D2-50B2D1421D38}" type="datetimeFigureOut">
              <a:rPr lang="en-US" smtClean="0"/>
              <a:t>9/20/2024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692176-3777-4BBC-A864-E42A2915557A}" type="slidenum">
              <a:rPr lang="en-US" smtClean="0"/>
              <a:t>‹#›</a:t>
            </a:fld>
            <a:endParaRPr lang="en-US"/>
          </a:p>
        </p:txBody>
      </p:sp>
    </p:spTree>
    <p:extLst>
      <p:ext uri="{BB962C8B-B14F-4D97-AF65-F5344CB8AC3E}">
        <p14:creationId xmlns:p14="http://schemas.microsoft.com/office/powerpoint/2010/main" val="271813675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0E341-2566-4AE4-AE6A-927E32E2BAF1}" type="datetimeFigureOut">
              <a:rPr lang="en-US" smtClean="0"/>
              <a:t>9/20/2024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FCC238-C080-4A46-8372-17D384C290E6}" type="slidenum">
              <a:rPr lang="en-US" smtClean="0"/>
              <a:t>‹#›</a:t>
            </a:fld>
            <a:endParaRPr lang="en-US"/>
          </a:p>
        </p:txBody>
      </p:sp>
    </p:spTree>
    <p:extLst>
      <p:ext uri="{BB962C8B-B14F-4D97-AF65-F5344CB8AC3E}">
        <p14:creationId xmlns:p14="http://schemas.microsoft.com/office/powerpoint/2010/main" val="258667686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1F29-F648-4C1B-9E14-4B37EF193F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B0CB1E-7643-4F86-BB18-7263A0FD18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88F4B9-0697-420A-876C-A48BDF833BB6}"/>
              </a:ext>
            </a:extLst>
          </p:cNvPr>
          <p:cNvSpPr>
            <a:spLocks noGrp="1"/>
          </p:cNvSpPr>
          <p:nvPr>
            <p:ph type="dt" sz="half" idx="10"/>
          </p:nvPr>
        </p:nvSpPr>
        <p:spPr/>
        <p:txBody>
          <a:bodyPr/>
          <a:lstStyle/>
          <a:p>
            <a:fld id="{C580A22C-B521-4BC6-87E8-D12BE4F90C27}" type="datetime1">
              <a:rPr lang="en-US" smtClean="0"/>
              <a:t>9/20/2024</a:t>
            </a:fld>
            <a:endParaRPr lang="en-US"/>
          </a:p>
        </p:txBody>
      </p:sp>
      <p:sp>
        <p:nvSpPr>
          <p:cNvPr id="5" name="Footer Placeholder 4">
            <a:extLst>
              <a:ext uri="{FF2B5EF4-FFF2-40B4-BE49-F238E27FC236}">
                <a16:creationId xmlns:a16="http://schemas.microsoft.com/office/drawing/2014/main" id="{B00E33A0-CA1A-4F37-9234-ACCCBFE2E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FE29F-CF85-46E7-8CCE-B59F5437D274}"/>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090895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24565-08E1-495A-9A25-7A024860B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64A89-B6BF-42C8-A556-25D2D94883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C56A8-CCCF-44FB-8FD3-1DAC5B2E9EFD}"/>
              </a:ext>
            </a:extLst>
          </p:cNvPr>
          <p:cNvSpPr>
            <a:spLocks noGrp="1"/>
          </p:cNvSpPr>
          <p:nvPr>
            <p:ph type="dt" sz="half" idx="10"/>
          </p:nvPr>
        </p:nvSpPr>
        <p:spPr/>
        <p:txBody>
          <a:bodyPr/>
          <a:lstStyle/>
          <a:p>
            <a:fld id="{F3FB4CF3-536E-4351-8EDB-1FFFFF99EE72}" type="datetime1">
              <a:rPr lang="en-US" smtClean="0"/>
              <a:t>9/20/2024</a:t>
            </a:fld>
            <a:endParaRPr lang="en-US"/>
          </a:p>
        </p:txBody>
      </p:sp>
      <p:sp>
        <p:nvSpPr>
          <p:cNvPr id="5" name="Footer Placeholder 4">
            <a:extLst>
              <a:ext uri="{FF2B5EF4-FFF2-40B4-BE49-F238E27FC236}">
                <a16:creationId xmlns:a16="http://schemas.microsoft.com/office/drawing/2014/main" id="{B5A963B2-EB7A-4297-9FCF-57B78BBA1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1EA24-2638-4C74-B0BF-C63EDEED63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4511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7A2F-3FB1-4610-A46D-195465F3A5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E7886D-77A1-4525-92B7-C234B00002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15FB96-4CC5-40F1-AB6D-6DF6826EEF31}"/>
              </a:ext>
            </a:extLst>
          </p:cNvPr>
          <p:cNvSpPr>
            <a:spLocks noGrp="1"/>
          </p:cNvSpPr>
          <p:nvPr>
            <p:ph type="dt" sz="half" idx="10"/>
          </p:nvPr>
        </p:nvSpPr>
        <p:spPr/>
        <p:txBody>
          <a:bodyPr/>
          <a:lstStyle/>
          <a:p>
            <a:fld id="{C744659F-B12F-431F-B648-8217394F3B48}" type="datetime1">
              <a:rPr lang="en-US" smtClean="0"/>
              <a:t>9/20/2024</a:t>
            </a:fld>
            <a:endParaRPr lang="en-US"/>
          </a:p>
        </p:txBody>
      </p:sp>
      <p:sp>
        <p:nvSpPr>
          <p:cNvPr id="5" name="Footer Placeholder 4">
            <a:extLst>
              <a:ext uri="{FF2B5EF4-FFF2-40B4-BE49-F238E27FC236}">
                <a16:creationId xmlns:a16="http://schemas.microsoft.com/office/drawing/2014/main" id="{55A7203E-090D-42ED-995C-CD9B06699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040E2-7E1C-4E66-AB90-57EAD35F435E}"/>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59167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99D9-29F7-45B6-A159-9F180895DA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8F4DC-BDDB-4A84-9A69-4E3C9347FA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9A1B9-4E69-4E90-95C3-7F9DBFF927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D1836A-C5FA-4AA2-A9BA-07DD9121D34E}"/>
              </a:ext>
            </a:extLst>
          </p:cNvPr>
          <p:cNvSpPr>
            <a:spLocks noGrp="1"/>
          </p:cNvSpPr>
          <p:nvPr>
            <p:ph type="dt" sz="half" idx="10"/>
          </p:nvPr>
        </p:nvSpPr>
        <p:spPr/>
        <p:txBody>
          <a:bodyPr/>
          <a:lstStyle/>
          <a:p>
            <a:fld id="{65CD37AF-CFFE-4A4F-8E16-8836CB9AD4FF}" type="datetime1">
              <a:rPr lang="en-US" smtClean="0"/>
              <a:t>9/20/2024</a:t>
            </a:fld>
            <a:endParaRPr lang="en-US"/>
          </a:p>
        </p:txBody>
      </p:sp>
      <p:sp>
        <p:nvSpPr>
          <p:cNvPr id="6" name="Footer Placeholder 5">
            <a:extLst>
              <a:ext uri="{FF2B5EF4-FFF2-40B4-BE49-F238E27FC236}">
                <a16:creationId xmlns:a16="http://schemas.microsoft.com/office/drawing/2014/main" id="{F72BEB1E-9D5D-4742-9ADC-89260AC09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39C85-5BE9-400B-975A-3AE7443ED66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155454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0775-8EAB-4EC0-9AE9-204AEA4619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04B3B6-1B02-489F-92B7-A63B32C35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0FBE06-CD6A-49BD-9B30-60B2DE1439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9AD197-613F-4D68-BF0A-22090FA994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52D56D-5FF8-4FD4-888C-EE04A510E5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BFF479-CD39-440B-902C-775C3F336416}"/>
              </a:ext>
            </a:extLst>
          </p:cNvPr>
          <p:cNvSpPr>
            <a:spLocks noGrp="1"/>
          </p:cNvSpPr>
          <p:nvPr>
            <p:ph type="dt" sz="half" idx="10"/>
          </p:nvPr>
        </p:nvSpPr>
        <p:spPr/>
        <p:txBody>
          <a:bodyPr/>
          <a:lstStyle/>
          <a:p>
            <a:fld id="{08C4C826-C227-40C8-8A9C-5A7E653CAEB8}" type="datetime1">
              <a:rPr lang="en-US" smtClean="0"/>
              <a:t>9/20/2024</a:t>
            </a:fld>
            <a:endParaRPr lang="en-US"/>
          </a:p>
        </p:txBody>
      </p:sp>
      <p:sp>
        <p:nvSpPr>
          <p:cNvPr id="8" name="Footer Placeholder 7">
            <a:extLst>
              <a:ext uri="{FF2B5EF4-FFF2-40B4-BE49-F238E27FC236}">
                <a16:creationId xmlns:a16="http://schemas.microsoft.com/office/drawing/2014/main" id="{615C9E1F-4D07-4C26-B39B-26BE16875D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F6849F-9F4F-4BB4-B624-A4CB9D41D897}"/>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4140760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D309-4AD2-420E-AFB1-67FD7208A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EEB1CD-867A-493B-8228-CE3B3E630F9D}"/>
              </a:ext>
            </a:extLst>
          </p:cNvPr>
          <p:cNvSpPr>
            <a:spLocks noGrp="1"/>
          </p:cNvSpPr>
          <p:nvPr>
            <p:ph type="dt" sz="half" idx="10"/>
          </p:nvPr>
        </p:nvSpPr>
        <p:spPr/>
        <p:txBody>
          <a:bodyPr/>
          <a:lstStyle/>
          <a:p>
            <a:fld id="{67FF38A3-D0F1-4CB4-B2F0-B15906E1354A}" type="datetime1">
              <a:rPr lang="en-US" smtClean="0"/>
              <a:t>9/20/2024</a:t>
            </a:fld>
            <a:endParaRPr lang="en-US"/>
          </a:p>
        </p:txBody>
      </p:sp>
      <p:sp>
        <p:nvSpPr>
          <p:cNvPr id="4" name="Footer Placeholder 3">
            <a:extLst>
              <a:ext uri="{FF2B5EF4-FFF2-40B4-BE49-F238E27FC236}">
                <a16:creationId xmlns:a16="http://schemas.microsoft.com/office/drawing/2014/main" id="{26E3E30A-A093-4278-9AFD-69E2AFB993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6DE236-2D5A-4D4C-A377-B9E7487C7438}"/>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074949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113CC2-8F30-4561-A5CD-3EBA88685199}"/>
              </a:ext>
            </a:extLst>
          </p:cNvPr>
          <p:cNvSpPr>
            <a:spLocks noGrp="1"/>
          </p:cNvSpPr>
          <p:nvPr>
            <p:ph type="dt" sz="half" idx="10"/>
          </p:nvPr>
        </p:nvSpPr>
        <p:spPr/>
        <p:txBody>
          <a:bodyPr/>
          <a:lstStyle/>
          <a:p>
            <a:fld id="{90BA4EA3-D7A0-401E-BB61-B0AD729FF679}" type="datetime1">
              <a:rPr lang="en-US" smtClean="0"/>
              <a:t>9/20/2024</a:t>
            </a:fld>
            <a:endParaRPr lang="en-US"/>
          </a:p>
        </p:txBody>
      </p:sp>
      <p:sp>
        <p:nvSpPr>
          <p:cNvPr id="3" name="Footer Placeholder 2">
            <a:extLst>
              <a:ext uri="{FF2B5EF4-FFF2-40B4-BE49-F238E27FC236}">
                <a16:creationId xmlns:a16="http://schemas.microsoft.com/office/drawing/2014/main" id="{6ECDDA35-1E35-47B3-907A-AC88B77F7A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1C69D5-EEF6-469F-A802-19BEC1E3701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96279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A860-8AB3-4F08-A177-4A00356373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22CC5A-56EE-4B7C-B711-9F490B1547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BB42F3-E26E-46EA-B265-55849DF0BD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9C0BF-028E-4691-ACD4-818CD1291227}"/>
              </a:ext>
            </a:extLst>
          </p:cNvPr>
          <p:cNvSpPr>
            <a:spLocks noGrp="1"/>
          </p:cNvSpPr>
          <p:nvPr>
            <p:ph type="dt" sz="half" idx="10"/>
          </p:nvPr>
        </p:nvSpPr>
        <p:spPr/>
        <p:txBody>
          <a:bodyPr/>
          <a:lstStyle/>
          <a:p>
            <a:fld id="{349FC75C-B1DB-4838-846E-CEEE2C09E730}" type="datetime1">
              <a:rPr lang="en-US" smtClean="0"/>
              <a:t>9/20/2024</a:t>
            </a:fld>
            <a:endParaRPr lang="en-US"/>
          </a:p>
        </p:txBody>
      </p:sp>
      <p:sp>
        <p:nvSpPr>
          <p:cNvPr id="6" name="Footer Placeholder 5">
            <a:extLst>
              <a:ext uri="{FF2B5EF4-FFF2-40B4-BE49-F238E27FC236}">
                <a16:creationId xmlns:a16="http://schemas.microsoft.com/office/drawing/2014/main" id="{B0C788B2-76C9-4532-BFBB-9D9DC582C2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5AD2E-0EB5-49C3-9E41-E9A98B101040}"/>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2226079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5F5-21FA-42C7-A1E2-1284C3DEF0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84A45B-EEDC-4F8E-95C9-052A7BF207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82D04C-0681-4C49-8289-B774D5E89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66BFF-1730-41C9-95A0-31275F7B0CDA}"/>
              </a:ext>
            </a:extLst>
          </p:cNvPr>
          <p:cNvSpPr>
            <a:spLocks noGrp="1"/>
          </p:cNvSpPr>
          <p:nvPr>
            <p:ph type="dt" sz="half" idx="10"/>
          </p:nvPr>
        </p:nvSpPr>
        <p:spPr/>
        <p:txBody>
          <a:bodyPr/>
          <a:lstStyle/>
          <a:p>
            <a:fld id="{2823BFDB-A7AC-4DCF-AA4F-95A1639337E5}" type="datetime1">
              <a:rPr lang="en-US" smtClean="0"/>
              <a:t>9/20/2024</a:t>
            </a:fld>
            <a:endParaRPr lang="en-US"/>
          </a:p>
        </p:txBody>
      </p:sp>
      <p:sp>
        <p:nvSpPr>
          <p:cNvPr id="6" name="Footer Placeholder 5">
            <a:extLst>
              <a:ext uri="{FF2B5EF4-FFF2-40B4-BE49-F238E27FC236}">
                <a16:creationId xmlns:a16="http://schemas.microsoft.com/office/drawing/2014/main" id="{78088C62-A43B-4435-80CD-088502DBE8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6D946-1EFB-4645-BC08-AB9CA12E5965}"/>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25412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D892-2AA8-44B8-9FEF-176083FBB2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82E293-EAB4-48F0-8E42-D899EB7DFF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56373-2966-4985-BE5A-45047AB1794D}"/>
              </a:ext>
            </a:extLst>
          </p:cNvPr>
          <p:cNvSpPr>
            <a:spLocks noGrp="1"/>
          </p:cNvSpPr>
          <p:nvPr>
            <p:ph type="dt" sz="half" idx="10"/>
          </p:nvPr>
        </p:nvSpPr>
        <p:spPr/>
        <p:txBody>
          <a:bodyPr/>
          <a:lstStyle/>
          <a:p>
            <a:fld id="{63C59F39-A81B-42E9-8195-3A633909401E}" type="datetime1">
              <a:rPr lang="en-US" smtClean="0"/>
              <a:t>9/20/2024</a:t>
            </a:fld>
            <a:endParaRPr lang="en-US"/>
          </a:p>
        </p:txBody>
      </p:sp>
      <p:sp>
        <p:nvSpPr>
          <p:cNvPr id="5" name="Footer Placeholder 4">
            <a:extLst>
              <a:ext uri="{FF2B5EF4-FFF2-40B4-BE49-F238E27FC236}">
                <a16:creationId xmlns:a16="http://schemas.microsoft.com/office/drawing/2014/main" id="{EA6FB1C9-3F24-4B93-B6BB-D6F8CAE47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1EBC8-7D0B-4B22-84D0-4795D3558DEB}"/>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649782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A43C60-A877-4181-84A9-DF13437079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3FEED-CD32-4CD6-B7FE-6ACDEE1F1E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4A8E40-563E-4351-9AD4-DA8973B6FF32}"/>
              </a:ext>
            </a:extLst>
          </p:cNvPr>
          <p:cNvSpPr>
            <a:spLocks noGrp="1"/>
          </p:cNvSpPr>
          <p:nvPr>
            <p:ph type="dt" sz="half" idx="10"/>
          </p:nvPr>
        </p:nvSpPr>
        <p:spPr/>
        <p:txBody>
          <a:bodyPr/>
          <a:lstStyle/>
          <a:p>
            <a:fld id="{58CD4649-6829-480E-BA57-5EA100BF3C6C}" type="datetime1">
              <a:rPr lang="en-US" smtClean="0"/>
              <a:t>9/20/2024</a:t>
            </a:fld>
            <a:endParaRPr lang="en-US"/>
          </a:p>
        </p:txBody>
      </p:sp>
      <p:sp>
        <p:nvSpPr>
          <p:cNvPr id="5" name="Footer Placeholder 4">
            <a:extLst>
              <a:ext uri="{FF2B5EF4-FFF2-40B4-BE49-F238E27FC236}">
                <a16:creationId xmlns:a16="http://schemas.microsoft.com/office/drawing/2014/main" id="{366DF24F-7FBA-4BD6-865D-3DDAE0DE1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7ED73B-8593-4C82-AC3B-1E94A62DB592}"/>
              </a:ext>
            </a:extLst>
          </p:cNvPr>
          <p:cNvSpPr>
            <a:spLocks noGrp="1"/>
          </p:cNvSpPr>
          <p:nvPr>
            <p:ph type="sldNum" sz="quarter" idx="12"/>
          </p:nvPr>
        </p:nvSpPr>
        <p:spPr/>
        <p:txBody>
          <a:bodyPr/>
          <a:lstStyle/>
          <a:p>
            <a:fld id="{0D73C79B-82CF-47D8-A911-EA90D1133969}" type="slidenum">
              <a:rPr lang="en-US" smtClean="0"/>
              <a:t>‹#›</a:t>
            </a:fld>
            <a:endParaRPr lang="en-US"/>
          </a:p>
        </p:txBody>
      </p:sp>
    </p:spTree>
    <p:extLst>
      <p:ext uri="{BB962C8B-B14F-4D97-AF65-F5344CB8AC3E}">
        <p14:creationId xmlns:p14="http://schemas.microsoft.com/office/powerpoint/2010/main" val="314340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91DA66-3A94-4820-8932-30A24C7832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04799-2874-4E75-B0F0-16616C596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69D6D-6776-43E8-81C3-94BA5B44F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14E75B-0B69-4F4F-9559-081A63747C10}" type="datetime1">
              <a:rPr lang="en-US" smtClean="0"/>
              <a:t>9/20/2024</a:t>
            </a:fld>
            <a:endParaRPr lang="en-US"/>
          </a:p>
        </p:txBody>
      </p:sp>
      <p:sp>
        <p:nvSpPr>
          <p:cNvPr id="5" name="Footer Placeholder 4">
            <a:extLst>
              <a:ext uri="{FF2B5EF4-FFF2-40B4-BE49-F238E27FC236}">
                <a16:creationId xmlns:a16="http://schemas.microsoft.com/office/drawing/2014/main" id="{A207319C-9CD7-4AC6-8541-FBDC5BA30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5F526A-4983-41B7-9787-18D7B871F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3C79B-82CF-47D8-A911-EA90D1133969}" type="slidenum">
              <a:rPr lang="en-US" smtClean="0"/>
              <a:t>‹#›</a:t>
            </a:fld>
            <a:endParaRPr lang="en-US"/>
          </a:p>
        </p:txBody>
      </p:sp>
      <p:pic>
        <p:nvPicPr>
          <p:cNvPr id="9" name="Picture 8">
            <a:extLst>
              <a:ext uri="{FF2B5EF4-FFF2-40B4-BE49-F238E27FC236}">
                <a16:creationId xmlns:a16="http://schemas.microsoft.com/office/drawing/2014/main" id="{C151E600-7AEA-82C8-07BE-FEABDF75E91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9" y="0"/>
            <a:ext cx="12188482" cy="6858000"/>
          </a:xfrm>
          <a:prstGeom prst="rect">
            <a:avLst/>
          </a:prstGeom>
        </p:spPr>
      </p:pic>
    </p:spTree>
    <p:extLst>
      <p:ext uri="{BB962C8B-B14F-4D97-AF65-F5344CB8AC3E}">
        <p14:creationId xmlns:p14="http://schemas.microsoft.com/office/powerpoint/2010/main" val="4176813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hyperlink" Target="http://commons.wikimedia.org/wiki/File:Polyaddition_Polyurethane_V.2.1.png"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172416-6EB0-34B5-4090-A04FC1A88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543"/>
          </a:xfrm>
          <a:prstGeom prst="rect">
            <a:avLst/>
          </a:prstGeom>
        </p:spPr>
      </p:pic>
      <p:sp>
        <p:nvSpPr>
          <p:cNvPr id="2" name="TextBox 1"/>
          <p:cNvSpPr txBox="1"/>
          <p:nvPr/>
        </p:nvSpPr>
        <p:spPr>
          <a:xfrm>
            <a:off x="989045" y="4824549"/>
            <a:ext cx="10888824" cy="461665"/>
          </a:xfrm>
          <a:prstGeom prst="rect">
            <a:avLst/>
          </a:prstGeom>
          <a:noFill/>
        </p:spPr>
        <p:txBody>
          <a:bodyPr wrap="square" rtlCol="0">
            <a:spAutoFit/>
          </a:bodyPr>
          <a:lstStyle/>
          <a:p>
            <a:r>
              <a:rPr lang="en-US" sz="2400" dirty="0">
                <a:solidFill>
                  <a:schemeClr val="accent1"/>
                </a:solidFill>
                <a:latin typeface="Times New Roman" panose="02020603050405020304" pitchFamily="18" charset="0"/>
                <a:cs typeface="Times New Roman" panose="02020603050405020304" pitchFamily="18" charset="0"/>
              </a:rPr>
              <a:t>GIÁO TRÌNH ĐÀO TẠO SẢN PHẨM GỐC POLYURETHANE + GỐC CAO SU</a:t>
            </a:r>
          </a:p>
        </p:txBody>
      </p:sp>
      <p:sp>
        <p:nvSpPr>
          <p:cNvPr id="5" name="Slide Number Placeholder 4"/>
          <p:cNvSpPr>
            <a:spLocks noGrp="1"/>
          </p:cNvSpPr>
          <p:nvPr>
            <p:ph type="sldNum" sz="quarter" idx="12"/>
          </p:nvPr>
        </p:nvSpPr>
        <p:spPr/>
        <p:txBody>
          <a:bodyPr/>
          <a:lstStyle/>
          <a:p>
            <a:fld id="{0D73C79B-82CF-47D8-A911-EA90D1133969}" type="slidenum">
              <a:rPr lang="en-US" smtClean="0"/>
              <a:t>1</a:t>
            </a:fld>
            <a:endParaRPr lang="en-US"/>
          </a:p>
        </p:txBody>
      </p:sp>
    </p:spTree>
    <p:extLst>
      <p:ext uri="{BB962C8B-B14F-4D97-AF65-F5344CB8AC3E}">
        <p14:creationId xmlns:p14="http://schemas.microsoft.com/office/powerpoint/2010/main" val="379901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6A0BBE7-9F53-36C0-C16A-2B0A2E6CA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pic>
        <p:nvPicPr>
          <p:cNvPr id="7" name="Picture 6">
            <a:extLst>
              <a:ext uri="{FF2B5EF4-FFF2-40B4-BE49-F238E27FC236}">
                <a16:creationId xmlns:a16="http://schemas.microsoft.com/office/drawing/2014/main" id="{3DDFAD93-A9E8-4413-ADD5-F8CE84C325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16" t="15238" r="1744" b="5000"/>
          <a:stretch/>
        </p:blipFill>
        <p:spPr>
          <a:xfrm>
            <a:off x="1602377" y="1699462"/>
            <a:ext cx="9265921" cy="4533648"/>
          </a:xfrm>
          <a:prstGeom prst="rect">
            <a:avLst/>
          </a:prstGeom>
        </p:spPr>
      </p:pic>
      <p:sp>
        <p:nvSpPr>
          <p:cNvPr id="3" name="Rectangle 2"/>
          <p:cNvSpPr/>
          <p:nvPr/>
        </p:nvSpPr>
        <p:spPr>
          <a:xfrm>
            <a:off x="1602378" y="893920"/>
            <a:ext cx="9292046" cy="6444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 name="TextBox 3"/>
          <p:cNvSpPr txBox="1"/>
          <p:nvPr/>
        </p:nvSpPr>
        <p:spPr>
          <a:xfrm>
            <a:off x="3448595" y="954527"/>
            <a:ext cx="709748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CÁC HẠNG MỤC CHỐNG THẤM</a:t>
            </a:r>
          </a:p>
        </p:txBody>
      </p:sp>
      <p:sp>
        <p:nvSpPr>
          <p:cNvPr id="5" name="Slide Number Placeholder 4"/>
          <p:cNvSpPr>
            <a:spLocks noGrp="1"/>
          </p:cNvSpPr>
          <p:nvPr>
            <p:ph type="sldNum" sz="quarter" idx="12"/>
          </p:nvPr>
        </p:nvSpPr>
        <p:spPr/>
        <p:txBody>
          <a:bodyPr/>
          <a:lstStyle/>
          <a:p>
            <a:fld id="{0D73C79B-82CF-47D8-A911-EA90D1133969}" type="slidenum">
              <a:rPr lang="en-US" smtClean="0"/>
              <a:t>2</a:t>
            </a:fld>
            <a:endParaRPr lang="en-US"/>
          </a:p>
        </p:txBody>
      </p:sp>
    </p:spTree>
    <p:extLst>
      <p:ext uri="{BB962C8B-B14F-4D97-AF65-F5344CB8AC3E}">
        <p14:creationId xmlns:p14="http://schemas.microsoft.com/office/powerpoint/2010/main" val="39194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p:txBody>
          <a:bodyPr/>
          <a:lstStyle/>
          <a:p>
            <a:fld id="{0D73C79B-82CF-47D8-A911-EA90D1133969}" type="slidenum">
              <a:rPr lang="en-US" smtClean="0"/>
              <a:t>3</a:t>
            </a:fld>
            <a:endParaRPr lang="en-US"/>
          </a:p>
        </p:txBody>
      </p:sp>
      <p:pic>
        <p:nvPicPr>
          <p:cNvPr id="24" name="Hình ảnh 23">
            <a:extLst>
              <a:ext uri="{FF2B5EF4-FFF2-40B4-BE49-F238E27FC236}">
                <a16:creationId xmlns:a16="http://schemas.microsoft.com/office/drawing/2014/main" id="{409D4502-E7E4-ED51-DEFE-CB0CF333AF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9"/>
            <a:ext cx="12192000" cy="6518608"/>
          </a:xfrm>
          <a:prstGeom prst="rect">
            <a:avLst/>
          </a:prstGeom>
        </p:spPr>
      </p:pic>
    </p:spTree>
    <p:extLst>
      <p:ext uri="{BB962C8B-B14F-4D97-AF65-F5344CB8AC3E}">
        <p14:creationId xmlns:p14="http://schemas.microsoft.com/office/powerpoint/2010/main" val="3668134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VẬT LIỆU GỐC POLYURETHANE</a:t>
            </a:r>
          </a:p>
        </p:txBody>
      </p:sp>
      <p:sp>
        <p:nvSpPr>
          <p:cNvPr id="6" name="Parallelogram 5"/>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7" name="Parallelogram 6">
            <a:extLst>
              <a:ext uri="{FF2B5EF4-FFF2-40B4-BE49-F238E27FC236}">
                <a16:creationId xmlns:a16="http://schemas.microsoft.com/office/drawing/2014/main" id="{9C06584E-80A6-479A-A548-30D28FF88CC6}"/>
              </a:ext>
            </a:extLst>
          </p:cNvPr>
          <p:cNvSpPr/>
          <p:nvPr/>
        </p:nvSpPr>
        <p:spPr>
          <a:xfrm>
            <a:off x="720536" y="1972897"/>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KHÁI NIỆM</a:t>
            </a:r>
          </a:p>
        </p:txBody>
      </p:sp>
      <p:sp>
        <p:nvSpPr>
          <p:cNvPr id="8" name="Rounded Rectangle 7">
            <a:extLst>
              <a:ext uri="{FF2B5EF4-FFF2-40B4-BE49-F238E27FC236}">
                <a16:creationId xmlns:a16="http://schemas.microsoft.com/office/drawing/2014/main" id="{E0047829-DD48-4B98-83C4-B1C35D206D29}"/>
              </a:ext>
            </a:extLst>
          </p:cNvPr>
          <p:cNvSpPr/>
          <p:nvPr/>
        </p:nvSpPr>
        <p:spPr>
          <a:xfrm>
            <a:off x="720536" y="2631176"/>
            <a:ext cx="6702730" cy="337892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en-US" b="1" dirty="0">
              <a:solidFill>
                <a:schemeClr val="tx1"/>
              </a:solidFill>
              <a:latin typeface="Times New Roman" pitchFamily="18" charset="0"/>
              <a:cs typeface="Times New Roman" pitchFamily="18" charset="0"/>
            </a:endParaRPr>
          </a:p>
          <a:p>
            <a:pPr lvl="0" algn="just">
              <a:lnSpc>
                <a:spcPct val="150000"/>
              </a:lnSpc>
            </a:pPr>
            <a:r>
              <a:rPr lang="en-US" b="1" dirty="0">
                <a:solidFill>
                  <a:schemeClr val="tx1"/>
                </a:solidFill>
                <a:latin typeface="Times New Roman" pitchFamily="18" charset="0"/>
                <a:cs typeface="Times New Roman" pitchFamily="18" charset="0"/>
              </a:rPr>
              <a:t>Polyurethane</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một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hệ</a:t>
            </a:r>
            <a:r>
              <a:rPr lang="en-US" dirty="0">
                <a:solidFill>
                  <a:schemeClr val="tx1"/>
                </a:solidFill>
                <a:latin typeface="Times New Roman" pitchFamily="18" charset="0"/>
                <a:cs typeface="Times New Roman" pitchFamily="18" charset="0"/>
              </a:rPr>
              <a:t> Polymer </a:t>
            </a:r>
            <a:r>
              <a:rPr lang="en-US" dirty="0" err="1">
                <a:solidFill>
                  <a:schemeClr val="tx1"/>
                </a:solidFill>
                <a:latin typeface="Times New Roman" pitchFamily="18" charset="0"/>
                <a:cs typeface="Times New Roman" pitchFamily="18" charset="0"/>
              </a:rPr>
              <a:t>một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hoặc</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hai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thành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phần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Nó</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sự</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kết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hợp</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của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thanht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phần</a:t>
            </a:r>
            <a:r>
              <a:rPr lang="en-US" dirty="0">
                <a:solidFill>
                  <a:schemeClr val="tx1"/>
                </a:solidFill>
                <a:latin typeface="Times New Roman" pitchFamily="18" charset="0"/>
                <a:cs typeface="Times New Roman" pitchFamily="18" charset="0"/>
              </a:rPr>
              <a:t> A (Isocyanate) </a:t>
            </a:r>
            <a:r>
              <a:rPr lang="en-US" dirty="0" err="1">
                <a:solidFill>
                  <a:schemeClr val="tx1"/>
                </a:solidFill>
                <a:latin typeface="Times New Roman" pitchFamily="18" charset="0"/>
                <a:cs typeface="Times New Roman" pitchFamily="18" charset="0"/>
              </a:rPr>
              <a:t>và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thành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phần</a:t>
            </a:r>
            <a:r>
              <a:rPr lang="en-US" dirty="0">
                <a:solidFill>
                  <a:schemeClr val="tx1"/>
                </a:solidFill>
                <a:latin typeface="Times New Roman" pitchFamily="18" charset="0"/>
                <a:cs typeface="Times New Roman" pitchFamily="18" charset="0"/>
              </a:rPr>
              <a:t> B (Polyol). </a:t>
            </a:r>
            <a:r>
              <a:rPr lang="en-US" dirty="0" err="1">
                <a:solidFill>
                  <a:schemeClr val="tx1"/>
                </a:solidFill>
                <a:latin typeface="Times New Roman" pitchFamily="18" charset="0"/>
                <a:cs typeface="Times New Roman" pitchFamily="18" charset="0"/>
              </a:rPr>
              <a:t>Hệ</a:t>
            </a:r>
            <a:r>
              <a:rPr lang="en-US" dirty="0">
                <a:solidFill>
                  <a:schemeClr val="tx1"/>
                </a:solidFill>
                <a:latin typeface="Times New Roman" pitchFamily="18" charset="0"/>
                <a:cs typeface="Times New Roman" pitchFamily="18" charset="0"/>
              </a:rPr>
              <a:t> Polyurethane </a:t>
            </a:r>
            <a:r>
              <a:rPr lang="en-US" dirty="0" err="1">
                <a:solidFill>
                  <a:schemeClr val="tx1"/>
                </a:solidFill>
                <a:latin typeface="Times New Roman" pitchFamily="18" charset="0"/>
                <a:cs typeface="Times New Roman" pitchFamily="18" charset="0"/>
              </a:rPr>
              <a:t>có</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tính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cơ</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học</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độ</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bền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cao</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có</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khả</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năng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kháng</a:t>
            </a:r>
            <a:r>
              <a:rPr lang="en-US" dirty="0">
                <a:solidFill>
                  <a:schemeClr val="tx1"/>
                </a:solidFill>
                <a:latin typeface="Times New Roman" pitchFamily="18" charset="0"/>
                <a:cs typeface="Times New Roman" pitchFamily="18" charset="0"/>
              </a:rPr>
              <a:t> UV, </a:t>
            </a:r>
            <a:r>
              <a:rPr lang="en-US" dirty="0" err="1">
                <a:solidFill>
                  <a:schemeClr val="tx1"/>
                </a:solidFill>
                <a:latin typeface="Times New Roman" pitchFamily="18" charset="0"/>
                <a:cs typeface="Times New Roman" pitchFamily="18" charset="0"/>
              </a:rPr>
              <a:t>chịu</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nhiệt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không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tạo</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mối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nối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chống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thấm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và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khả</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năng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tạo</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cầu</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vết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nứt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Lớp</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phủ</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chống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thấm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Neotex</a:t>
            </a:r>
            <a:r>
              <a:rPr lang="en-US" dirty="0">
                <a:solidFill>
                  <a:schemeClr val="tx1"/>
                </a:solidFill>
                <a:latin typeface="Times New Roman" pitchFamily="18" charset="0"/>
                <a:cs typeface="Times New Roman" pitchFamily="18" charset="0"/>
              </a:rPr>
              <a:t> PU </a:t>
            </a:r>
            <a:r>
              <a:rPr lang="en-US" dirty="0" err="1">
                <a:solidFill>
                  <a:schemeClr val="tx1"/>
                </a:solidFill>
                <a:latin typeface="Times New Roman" pitchFamily="18" charset="0"/>
                <a:cs typeface="Times New Roman" pitchFamily="18" charset="0"/>
              </a:rPr>
              <a:t>là</a:t>
            </a:r>
            <a:r>
              <a:rPr lang="en-US" dirty="0">
                <a:solidFill>
                  <a:schemeClr val="tx1"/>
                </a:solidFill>
                <a:latin typeface="Times New Roman" pitchFamily="18" charset="0"/>
                <a:cs typeface="Times New Roman" pitchFamily="18" charset="0"/>
              </a:rPr>
              <a:t> Polyurethane </a:t>
            </a:r>
            <a:r>
              <a:rPr lang="en-US" dirty="0" err="1">
                <a:solidFill>
                  <a:schemeClr val="tx1"/>
                </a:solidFill>
                <a:latin typeface="Times New Roman" pitchFamily="18" charset="0"/>
                <a:cs typeface="Times New Roman" pitchFamily="18" charset="0"/>
              </a:rPr>
              <a:t>một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thành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phần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hệ</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nước</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trong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đó</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có</a:t>
            </a:r>
            <a:r>
              <a:rPr lang="en-US" dirty="0">
                <a:solidFill>
                  <a:schemeClr val="tx1"/>
                </a:solidFill>
                <a:latin typeface="Times New Roman" pitchFamily="18" charset="0"/>
                <a:cs typeface="Times New Roman" pitchFamily="18" charset="0"/>
              </a:rPr>
              <a:t> Isocyanate </a:t>
            </a:r>
            <a:r>
              <a:rPr lang="en-US" dirty="0" err="1">
                <a:solidFill>
                  <a:schemeClr val="tx1"/>
                </a:solidFill>
                <a:latin typeface="Times New Roman" pitchFamily="18" charset="0"/>
                <a:cs typeface="Times New Roman" pitchFamily="18" charset="0"/>
              </a:rPr>
              <a:t>hàm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lượng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cao</a:t>
            </a:r>
            <a:r>
              <a:rPr lang="en-US" dirty="0">
                <a:solidFill>
                  <a:schemeClr val="tx1"/>
                </a:solidFill>
                <a:latin typeface="Times New Roman" pitchFamily="18" charset="0"/>
                <a:cs typeface="Times New Roman" pitchFamily="18" charset="0"/>
              </a:rPr>
              <a:t> do </a:t>
            </a:r>
            <a:r>
              <a:rPr lang="en-US" dirty="0" err="1">
                <a:solidFill>
                  <a:schemeClr val="tx1"/>
                </a:solidFill>
                <a:latin typeface="Times New Roman" pitchFamily="18" charset="0"/>
                <a:cs typeface="Times New Roman" pitchFamily="18" charset="0"/>
              </a:rPr>
              <a:t>đó</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có</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khả</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năng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kháng</a:t>
            </a:r>
            <a:r>
              <a:rPr lang="en-US" dirty="0">
                <a:solidFill>
                  <a:schemeClr val="tx1"/>
                </a:solidFill>
                <a:latin typeface="Times New Roman" pitchFamily="18" charset="0"/>
                <a:cs typeface="Times New Roman" pitchFamily="18" charset="0"/>
              </a:rPr>
              <a:t> UV </a:t>
            </a:r>
            <a:r>
              <a:rPr lang="en-US" dirty="0" err="1">
                <a:solidFill>
                  <a:schemeClr val="tx1"/>
                </a:solidFill>
                <a:latin typeface="Times New Roman" pitchFamily="18" charset="0"/>
                <a:cs typeface="Times New Roman" pitchFamily="18" charset="0"/>
              </a:rPr>
              <a:t>ổn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định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và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tuổi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thọ</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cao</a:t>
            </a:r>
            <a:r>
              <a:rPr lang="en-US" dirty="0">
                <a:solidFill>
                  <a:schemeClr val="tx1"/>
                </a:solidFill>
                <a:latin typeface="Times New Roman" pitchFamily="18" charset="0"/>
                <a:cs typeface="Times New Roman" pitchFamily="18" charset="0"/>
              </a:rPr>
              <a:t>.</a:t>
            </a:r>
          </a:p>
          <a:p>
            <a:pPr lvl="0"/>
            <a:endParaRPr lang="vi-VN" sz="2000" dirty="0">
              <a:latin typeface="Times New Roman" pitchFamily="18" charset="0"/>
              <a:cs typeface="Times New Roman" pitchFamily="18" charset="0"/>
            </a:endParaRPr>
          </a:p>
        </p:txBody>
      </p:sp>
      <p:pic>
        <p:nvPicPr>
          <p:cNvPr id="9" name="Picture 8">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4</a:t>
            </a:fld>
            <a:endParaRPr lang="en-US"/>
          </a:p>
        </p:txBody>
      </p:sp>
      <p:pic>
        <p:nvPicPr>
          <p:cNvPr id="10" name="Picture 9">
            <a:extLst>
              <a:ext uri="{FF2B5EF4-FFF2-40B4-BE49-F238E27FC236}">
                <a16:creationId xmlns:a16="http://schemas.microsoft.com/office/drawing/2014/main" id="{C2952A19-B370-4FAB-90D7-E7C067687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038" y="2023037"/>
            <a:ext cx="4093396" cy="376198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1619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73C79B-82CF-47D8-A911-EA90D1133969}" type="slidenum">
              <a:rPr lang="en-US" smtClean="0"/>
              <a:t>5</a:t>
            </a:fld>
            <a:endParaRPr lang="en-US"/>
          </a:p>
        </p:txBody>
      </p:sp>
      <p:sp>
        <p:nvSpPr>
          <p:cNvPr id="7" name="Rectangle 6">
            <a:extLst>
              <a:ext uri="{FF2B5EF4-FFF2-40B4-BE49-F238E27FC236}">
                <a16:creationId xmlns:a16="http://schemas.microsoft.com/office/drawing/2014/main" id="{55485ABF-A304-A4C0-4FD9-7EE56D11DF33}"/>
              </a:ext>
            </a:extLst>
          </p:cNvPr>
          <p:cNvSpPr/>
          <p:nvPr/>
        </p:nvSpPr>
        <p:spPr>
          <a:xfrm>
            <a:off x="838200" y="975359"/>
            <a:ext cx="10657114" cy="4462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C928217-1DF8-63F7-10E4-B58001FFED42}"/>
              </a:ext>
            </a:extLst>
          </p:cNvPr>
          <p:cNvSpPr txBox="1"/>
          <p:nvPr/>
        </p:nvSpPr>
        <p:spPr>
          <a:xfrm>
            <a:off x="976695" y="1021524"/>
            <a:ext cx="901505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ỨNG DỤNG CHỐNG THẤM  CHO CÁC HẠNG MỤC</a:t>
            </a:r>
          </a:p>
        </p:txBody>
      </p:sp>
      <p:graphicFrame>
        <p:nvGraphicFramePr>
          <p:cNvPr id="10" name="Bảng 9">
            <a:extLst>
              <a:ext uri="{FF2B5EF4-FFF2-40B4-BE49-F238E27FC236}">
                <a16:creationId xmlns:a16="http://schemas.microsoft.com/office/drawing/2014/main" id="{EE59A18A-9BB7-425F-B77E-8405EBA5B1B6}"/>
              </a:ext>
            </a:extLst>
          </p:cNvPr>
          <p:cNvGraphicFramePr>
            <a:graphicFrameLocks noGrp="1"/>
          </p:cNvGraphicFramePr>
          <p:nvPr>
            <p:extLst>
              <p:ext uri="{D42A27DB-BD31-4B8C-83A1-F6EECF244321}">
                <p14:modId xmlns:p14="http://schemas.microsoft.com/office/powerpoint/2010/main" val="429366607"/>
              </p:ext>
            </p:extLst>
          </p:nvPr>
        </p:nvGraphicFramePr>
        <p:xfrm>
          <a:off x="838200" y="1593736"/>
          <a:ext cx="10657114" cy="4266045"/>
        </p:xfrm>
        <a:graphic>
          <a:graphicData uri="http://schemas.openxmlformats.org/drawingml/2006/table">
            <a:tbl>
              <a:tblPr firstRow="1" bandRow="1">
                <a:tableStyleId>{5C22544A-7EE6-4342-B048-85BDC9FD1C3A}</a:tableStyleId>
              </a:tblPr>
              <a:tblGrid>
                <a:gridCol w="2162412">
                  <a:extLst>
                    <a:ext uri="{9D8B030D-6E8A-4147-A177-3AD203B41FA5}">
                      <a16:colId xmlns:a16="http://schemas.microsoft.com/office/drawing/2014/main" val="3644810338"/>
                    </a:ext>
                  </a:extLst>
                </a:gridCol>
                <a:gridCol w="1552727">
                  <a:extLst>
                    <a:ext uri="{9D8B030D-6E8A-4147-A177-3AD203B41FA5}">
                      <a16:colId xmlns:a16="http://schemas.microsoft.com/office/drawing/2014/main" val="289595153"/>
                    </a:ext>
                  </a:extLst>
                </a:gridCol>
                <a:gridCol w="1604865">
                  <a:extLst>
                    <a:ext uri="{9D8B030D-6E8A-4147-A177-3AD203B41FA5}">
                      <a16:colId xmlns:a16="http://schemas.microsoft.com/office/drawing/2014/main" val="3393365054"/>
                    </a:ext>
                  </a:extLst>
                </a:gridCol>
                <a:gridCol w="1558212">
                  <a:extLst>
                    <a:ext uri="{9D8B030D-6E8A-4147-A177-3AD203B41FA5}">
                      <a16:colId xmlns:a16="http://schemas.microsoft.com/office/drawing/2014/main" val="2861314731"/>
                    </a:ext>
                  </a:extLst>
                </a:gridCol>
                <a:gridCol w="2118049">
                  <a:extLst>
                    <a:ext uri="{9D8B030D-6E8A-4147-A177-3AD203B41FA5}">
                      <a16:colId xmlns:a16="http://schemas.microsoft.com/office/drawing/2014/main" val="2256918971"/>
                    </a:ext>
                  </a:extLst>
                </a:gridCol>
                <a:gridCol w="1660849">
                  <a:extLst>
                    <a:ext uri="{9D8B030D-6E8A-4147-A177-3AD203B41FA5}">
                      <a16:colId xmlns:a16="http://schemas.microsoft.com/office/drawing/2014/main" val="1606176573"/>
                    </a:ext>
                  </a:extLst>
                </a:gridCol>
              </a:tblGrid>
              <a:tr h="674901">
                <a:tc>
                  <a:txBody>
                    <a:bodyPr/>
                    <a:lstStyle/>
                    <a:p>
                      <a:pPr algn="ctr"/>
                      <a:r>
                        <a:rPr lang="en-US" sz="1750" dirty="0">
                          <a:latin typeface="Times New Roman" panose="02020603050405020304" pitchFamily="18" charset="0"/>
                          <a:cs typeface="Times New Roman" panose="02020603050405020304" pitchFamily="18" charset="0"/>
                        </a:rPr>
                        <a:t>HẠNG MỤC</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a:t>
                      </a:r>
                    </a:p>
                    <a:p>
                      <a:pPr algn="ctr"/>
                      <a:r>
                        <a:rPr lang="en-US" sz="1750" dirty="0">
                          <a:latin typeface="Times New Roman" panose="02020603050405020304" pitchFamily="18" charset="0"/>
                          <a:cs typeface="Times New Roman" panose="02020603050405020304" pitchFamily="18" charset="0"/>
                        </a:rPr>
                        <a:t> XI MĂNG</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BITUM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50" dirty="0">
                          <a:latin typeface="Times New Roman" panose="02020603050405020304" pitchFamily="18" charset="0"/>
                          <a:cs typeface="Times New Roman" panose="02020603050405020304" pitchFamily="18" charset="0"/>
                        </a:rPr>
                        <a:t>GỐC ACRYLIC</a:t>
                      </a:r>
                    </a:p>
                    <a:p>
                      <a:pPr algn="ctr"/>
                      <a:endParaRPr lang="en-US" sz="1750" dirty="0">
                        <a:latin typeface="Times New Roman" panose="02020603050405020304" pitchFamily="18" charset="0"/>
                        <a:cs typeface="Times New Roman" panose="02020603050405020304" pitchFamily="18" charset="0"/>
                      </a:endParaRP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POLYURETHANE</a:t>
                      </a:r>
                    </a:p>
                  </a:txBody>
                  <a:tcPr anchor="ctr"/>
                </a:tc>
                <a:tc>
                  <a:txBody>
                    <a:bodyPr/>
                    <a:lstStyle/>
                    <a:p>
                      <a:pPr algn="ctr"/>
                      <a:r>
                        <a:rPr lang="en-US" sz="1750" dirty="0">
                          <a:latin typeface="Times New Roman" panose="02020603050405020304" pitchFamily="18" charset="0"/>
                          <a:cs typeface="Times New Roman" panose="02020603050405020304" pitchFamily="18" charset="0"/>
                        </a:rPr>
                        <a:t>GỐC POLYUREA</a:t>
                      </a:r>
                    </a:p>
                  </a:txBody>
                  <a:tcPr anchor="ctr"/>
                </a:tc>
                <a:extLst>
                  <a:ext uri="{0D108BD9-81ED-4DB2-BD59-A6C34878D82A}">
                    <a16:rowId xmlns:a16="http://schemas.microsoft.com/office/drawing/2014/main" val="739009299"/>
                  </a:ext>
                </a:extLst>
              </a:tr>
              <a:tr h="674901">
                <a:tc>
                  <a:txBody>
                    <a:bodyPr/>
                    <a:lstStyle/>
                    <a:p>
                      <a:r>
                        <a:rPr lang="en-US" b="1" dirty="0">
                          <a:latin typeface="Times New Roman" panose="02020603050405020304" pitchFamily="18" charset="0"/>
                          <a:cs typeface="Times New Roman" panose="02020603050405020304" pitchFamily="18" charset="0"/>
                        </a:rPr>
                        <a:t>MÁI</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72290725"/>
                  </a:ext>
                </a:extLst>
              </a:tr>
              <a:tr h="674901">
                <a:tc>
                  <a:txBody>
                    <a:bodyPr/>
                    <a:lstStyle/>
                    <a:p>
                      <a:r>
                        <a:rPr lang="en-US" b="1" dirty="0">
                          <a:latin typeface="Times New Roman" panose="02020603050405020304" pitchFamily="18" charset="0"/>
                          <a:cs typeface="Times New Roman" panose="02020603050405020304" pitchFamily="18" charset="0"/>
                        </a:rPr>
                        <a:t>TƯỜNG ĐỨNG</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269434652"/>
                  </a:ext>
                </a:extLst>
              </a:tr>
              <a:tr h="674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KHU ẨM ƯỚT, WC</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562145600"/>
                  </a:ext>
                </a:extLst>
              </a:tr>
              <a:tr h="674901">
                <a:tc>
                  <a:txBody>
                    <a:bodyPr/>
                    <a:lstStyle/>
                    <a:p>
                      <a:r>
                        <a:rPr lang="en-US" b="1" dirty="0">
                          <a:latin typeface="Times New Roman" panose="02020603050405020304" pitchFamily="18" charset="0"/>
                          <a:cs typeface="Times New Roman" panose="02020603050405020304" pitchFamily="18" charset="0"/>
                        </a:rPr>
                        <a:t>BỂ</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62065410"/>
                  </a:ext>
                </a:extLst>
              </a:tr>
              <a:tr h="674901">
                <a:tc>
                  <a:txBody>
                    <a:bodyPr/>
                    <a:lstStyle/>
                    <a:p>
                      <a:r>
                        <a:rPr lang="en-US" b="1" dirty="0">
                          <a:latin typeface="Times New Roman" panose="02020603050405020304" pitchFamily="18" charset="0"/>
                          <a:cs typeface="Times New Roman" panose="02020603050405020304" pitchFamily="18" charset="0"/>
                        </a:rPr>
                        <a:t>TẦNG HẦM</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93363066"/>
                  </a:ext>
                </a:extLst>
              </a:tr>
            </a:tbl>
          </a:graphicData>
        </a:graphic>
      </p:graphicFrame>
      <p:pic>
        <p:nvPicPr>
          <p:cNvPr id="11" name="Hình ảnh 10">
            <a:extLst>
              <a:ext uri="{FF2B5EF4-FFF2-40B4-BE49-F238E27FC236}">
                <a16:creationId xmlns:a16="http://schemas.microsoft.com/office/drawing/2014/main" id="{534DC78E-6799-42FA-9260-13F353953E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2579740"/>
            <a:ext cx="466532" cy="466532"/>
          </a:xfrm>
          <a:prstGeom prst="rect">
            <a:avLst/>
          </a:prstGeom>
        </p:spPr>
      </p:pic>
      <p:pic>
        <p:nvPicPr>
          <p:cNvPr id="12" name="Hình ảnh 11">
            <a:extLst>
              <a:ext uri="{FF2B5EF4-FFF2-40B4-BE49-F238E27FC236}">
                <a16:creationId xmlns:a16="http://schemas.microsoft.com/office/drawing/2014/main" id="{91B35263-EFCE-7925-8A43-054D8383AC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3986494"/>
            <a:ext cx="466532" cy="466532"/>
          </a:xfrm>
          <a:prstGeom prst="rect">
            <a:avLst/>
          </a:prstGeom>
        </p:spPr>
      </p:pic>
      <p:pic>
        <p:nvPicPr>
          <p:cNvPr id="13" name="Hình ảnh 12">
            <a:extLst>
              <a:ext uri="{FF2B5EF4-FFF2-40B4-BE49-F238E27FC236}">
                <a16:creationId xmlns:a16="http://schemas.microsoft.com/office/drawing/2014/main" id="{55D9A565-3F26-ADBA-D065-F879A10E4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4625127"/>
            <a:ext cx="466532" cy="466532"/>
          </a:xfrm>
          <a:prstGeom prst="rect">
            <a:avLst/>
          </a:prstGeom>
        </p:spPr>
      </p:pic>
      <p:pic>
        <p:nvPicPr>
          <p:cNvPr id="14" name="Hình ảnh 13">
            <a:extLst>
              <a:ext uri="{FF2B5EF4-FFF2-40B4-BE49-F238E27FC236}">
                <a16:creationId xmlns:a16="http://schemas.microsoft.com/office/drawing/2014/main" id="{5EC1F0B3-7D1C-5F2F-5601-CBA77A520B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979" y="5263760"/>
            <a:ext cx="466532" cy="466532"/>
          </a:xfrm>
          <a:prstGeom prst="rect">
            <a:avLst/>
          </a:prstGeom>
        </p:spPr>
      </p:pic>
      <p:pic>
        <p:nvPicPr>
          <p:cNvPr id="15" name="Hình ảnh 14">
            <a:extLst>
              <a:ext uri="{FF2B5EF4-FFF2-40B4-BE49-F238E27FC236}">
                <a16:creationId xmlns:a16="http://schemas.microsoft.com/office/drawing/2014/main" id="{052A7183-323E-6417-C633-9C00221156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2979" y="2579740"/>
            <a:ext cx="466532" cy="466532"/>
          </a:xfrm>
          <a:prstGeom prst="rect">
            <a:avLst/>
          </a:prstGeom>
        </p:spPr>
      </p:pic>
      <p:pic>
        <p:nvPicPr>
          <p:cNvPr id="16" name="Hình ảnh 15">
            <a:extLst>
              <a:ext uri="{FF2B5EF4-FFF2-40B4-BE49-F238E27FC236}">
                <a16:creationId xmlns:a16="http://schemas.microsoft.com/office/drawing/2014/main" id="{DE5DFCCA-6C9D-3BA3-5A59-9712FA514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2979" y="3986494"/>
            <a:ext cx="466532" cy="466532"/>
          </a:xfrm>
          <a:prstGeom prst="rect">
            <a:avLst/>
          </a:prstGeom>
        </p:spPr>
      </p:pic>
      <p:pic>
        <p:nvPicPr>
          <p:cNvPr id="30" name="Hình ảnh 29">
            <a:extLst>
              <a:ext uri="{FF2B5EF4-FFF2-40B4-BE49-F238E27FC236}">
                <a16:creationId xmlns:a16="http://schemas.microsoft.com/office/drawing/2014/main" id="{1C9D80D2-B97D-4ECF-C8D9-0E289A734C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2979" y="5263760"/>
            <a:ext cx="466532" cy="466532"/>
          </a:xfrm>
          <a:prstGeom prst="rect">
            <a:avLst/>
          </a:prstGeom>
        </p:spPr>
      </p:pic>
      <p:pic>
        <p:nvPicPr>
          <p:cNvPr id="31" name="Hình ảnh 30">
            <a:extLst>
              <a:ext uri="{FF2B5EF4-FFF2-40B4-BE49-F238E27FC236}">
                <a16:creationId xmlns:a16="http://schemas.microsoft.com/office/drawing/2014/main" id="{28A123DB-0CA7-3D00-4C31-A34EB00B0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290" y="2579740"/>
            <a:ext cx="466532" cy="466532"/>
          </a:xfrm>
          <a:prstGeom prst="rect">
            <a:avLst/>
          </a:prstGeom>
        </p:spPr>
      </p:pic>
      <p:pic>
        <p:nvPicPr>
          <p:cNvPr id="32" name="Hình ảnh 31">
            <a:extLst>
              <a:ext uri="{FF2B5EF4-FFF2-40B4-BE49-F238E27FC236}">
                <a16:creationId xmlns:a16="http://schemas.microsoft.com/office/drawing/2014/main" id="{9065EEC1-BF86-EBE6-1F76-F9A868EA7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7175" y="3298542"/>
            <a:ext cx="466532" cy="466532"/>
          </a:xfrm>
          <a:prstGeom prst="rect">
            <a:avLst/>
          </a:prstGeom>
        </p:spPr>
      </p:pic>
      <p:pic>
        <p:nvPicPr>
          <p:cNvPr id="33" name="Hình ảnh 32">
            <a:extLst>
              <a:ext uri="{FF2B5EF4-FFF2-40B4-BE49-F238E27FC236}">
                <a16:creationId xmlns:a16="http://schemas.microsoft.com/office/drawing/2014/main" id="{A943DE6F-E1BF-0FE0-5E90-C8C66834B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200" y="2579740"/>
            <a:ext cx="466532" cy="466532"/>
          </a:xfrm>
          <a:prstGeom prst="rect">
            <a:avLst/>
          </a:prstGeom>
        </p:spPr>
      </p:pic>
      <p:pic>
        <p:nvPicPr>
          <p:cNvPr id="34" name="Hình ảnh 33">
            <a:extLst>
              <a:ext uri="{FF2B5EF4-FFF2-40B4-BE49-F238E27FC236}">
                <a16:creationId xmlns:a16="http://schemas.microsoft.com/office/drawing/2014/main" id="{F8E7D0E7-4E91-B90E-3C9A-30B4EB7E7F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200" y="3986494"/>
            <a:ext cx="466532" cy="466532"/>
          </a:xfrm>
          <a:prstGeom prst="rect">
            <a:avLst/>
          </a:prstGeom>
        </p:spPr>
      </p:pic>
      <p:pic>
        <p:nvPicPr>
          <p:cNvPr id="35" name="Hình ảnh 34">
            <a:extLst>
              <a:ext uri="{FF2B5EF4-FFF2-40B4-BE49-F238E27FC236}">
                <a16:creationId xmlns:a16="http://schemas.microsoft.com/office/drawing/2014/main" id="{843C5E95-AA4A-6B33-BD84-5F3D4B9D0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2579740"/>
            <a:ext cx="466532" cy="466532"/>
          </a:xfrm>
          <a:prstGeom prst="rect">
            <a:avLst/>
          </a:prstGeom>
        </p:spPr>
      </p:pic>
      <p:pic>
        <p:nvPicPr>
          <p:cNvPr id="36" name="Hình ảnh 35">
            <a:extLst>
              <a:ext uri="{FF2B5EF4-FFF2-40B4-BE49-F238E27FC236}">
                <a16:creationId xmlns:a16="http://schemas.microsoft.com/office/drawing/2014/main" id="{7B28A0AB-5CFF-06F1-8BBB-F80B606AE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3986494"/>
            <a:ext cx="466532" cy="466532"/>
          </a:xfrm>
          <a:prstGeom prst="rect">
            <a:avLst/>
          </a:prstGeom>
        </p:spPr>
      </p:pic>
      <p:pic>
        <p:nvPicPr>
          <p:cNvPr id="37" name="Hình ảnh 36">
            <a:extLst>
              <a:ext uri="{FF2B5EF4-FFF2-40B4-BE49-F238E27FC236}">
                <a16:creationId xmlns:a16="http://schemas.microsoft.com/office/drawing/2014/main" id="{D82190C7-C9F9-23C8-BC12-500DCDF8D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4625127"/>
            <a:ext cx="466532" cy="466532"/>
          </a:xfrm>
          <a:prstGeom prst="rect">
            <a:avLst/>
          </a:prstGeom>
        </p:spPr>
      </p:pic>
      <p:pic>
        <p:nvPicPr>
          <p:cNvPr id="38" name="Hình ảnh 37">
            <a:extLst>
              <a:ext uri="{FF2B5EF4-FFF2-40B4-BE49-F238E27FC236}">
                <a16:creationId xmlns:a16="http://schemas.microsoft.com/office/drawing/2014/main" id="{12C5B0E3-D26D-4670-AFF7-83757CDF43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5263760"/>
            <a:ext cx="466532" cy="466532"/>
          </a:xfrm>
          <a:prstGeom prst="rect">
            <a:avLst/>
          </a:prstGeom>
        </p:spPr>
      </p:pic>
      <p:pic>
        <p:nvPicPr>
          <p:cNvPr id="39" name="Hình ảnh 38">
            <a:extLst>
              <a:ext uri="{FF2B5EF4-FFF2-40B4-BE49-F238E27FC236}">
                <a16:creationId xmlns:a16="http://schemas.microsoft.com/office/drawing/2014/main" id="{B071CF9D-7E14-BB93-2F9F-4695DC4D6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409" y="3283117"/>
            <a:ext cx="466532" cy="466532"/>
          </a:xfrm>
          <a:prstGeom prst="rect">
            <a:avLst/>
          </a:prstGeom>
        </p:spPr>
      </p:pic>
    </p:spTree>
    <p:extLst>
      <p:ext uri="{BB962C8B-B14F-4D97-AF65-F5344CB8AC3E}">
        <p14:creationId xmlns:p14="http://schemas.microsoft.com/office/powerpoint/2010/main" val="197036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45388" y="975359"/>
            <a:ext cx="9840623" cy="4462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976695" y="1021524"/>
            <a:ext cx="10035269"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ỨNG DỤNG CHỐNG THẤM POLYURETHANE CHO CÁC HẠNG MỤC</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902" t="15366" r="1421" b="10222"/>
          <a:stretch/>
        </p:blipFill>
        <p:spPr>
          <a:xfrm>
            <a:off x="1245388" y="1467799"/>
            <a:ext cx="9840623" cy="4967835"/>
          </a:xfrm>
          <a:prstGeom prst="rect">
            <a:avLst/>
          </a:prstGeom>
        </p:spPr>
      </p:pic>
      <p:sp>
        <p:nvSpPr>
          <p:cNvPr id="4" name="Slide Number Placeholder 3"/>
          <p:cNvSpPr>
            <a:spLocks noGrp="1"/>
          </p:cNvSpPr>
          <p:nvPr>
            <p:ph type="sldNum" sz="quarter" idx="12"/>
          </p:nvPr>
        </p:nvSpPr>
        <p:spPr/>
        <p:txBody>
          <a:bodyPr/>
          <a:lstStyle/>
          <a:p>
            <a:fld id="{0D73C79B-82CF-47D8-A911-EA90D1133969}" type="slidenum">
              <a:rPr lang="en-US" smtClean="0"/>
              <a:t>6</a:t>
            </a:fld>
            <a:endParaRPr lang="en-US"/>
          </a:p>
        </p:txBody>
      </p:sp>
    </p:spTree>
    <p:extLst>
      <p:ext uri="{BB962C8B-B14F-4D97-AF65-F5344CB8AC3E}">
        <p14:creationId xmlns:p14="http://schemas.microsoft.com/office/powerpoint/2010/main" val="35787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45388" y="975359"/>
            <a:ext cx="9840623" cy="4462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976695" y="1021524"/>
            <a:ext cx="10035269"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ỨNG DỤNG CHỐNG THẤM POLYURETHANE CHO CÁC HẠNG MỤC</a:t>
            </a:r>
          </a:p>
        </p:txBody>
      </p:sp>
      <p:sp>
        <p:nvSpPr>
          <p:cNvPr id="11" name="Slide Number Placeholder 10"/>
          <p:cNvSpPr>
            <a:spLocks noGrp="1"/>
          </p:cNvSpPr>
          <p:nvPr>
            <p:ph type="sldNum" sz="quarter" idx="12"/>
          </p:nvPr>
        </p:nvSpPr>
        <p:spPr/>
        <p:txBody>
          <a:bodyPr/>
          <a:lstStyle/>
          <a:p>
            <a:fld id="{0D73C79B-82CF-47D8-A911-EA90D1133969}" type="slidenum">
              <a:rPr lang="en-US" smtClean="0"/>
              <a:t>7</a:t>
            </a:fld>
            <a:endParaRPr lang="en-US"/>
          </a:p>
        </p:txBody>
      </p:sp>
      <p:pic>
        <p:nvPicPr>
          <p:cNvPr id="5" name="Picture 4">
            <a:extLst>
              <a:ext uri="{FF2B5EF4-FFF2-40B4-BE49-F238E27FC236}">
                <a16:creationId xmlns:a16="http://schemas.microsoft.com/office/drawing/2014/main" id="{5415B85A-2886-1869-755C-E154AAF62FB5}"/>
              </a:ext>
            </a:extLst>
          </p:cNvPr>
          <p:cNvPicPr>
            <a:picLocks noChangeAspect="1"/>
          </p:cNvPicPr>
          <p:nvPr/>
        </p:nvPicPr>
        <p:blipFill rotWithShape="1">
          <a:blip r:embed="rId2">
            <a:extLst>
              <a:ext uri="{28A0092B-C50C-407E-A947-70E740481C1C}">
                <a14:useLocalDpi xmlns:a14="http://schemas.microsoft.com/office/drawing/2010/main" val="0"/>
              </a:ext>
            </a:extLst>
          </a:blip>
          <a:srcRect t="5714" b="7314"/>
          <a:stretch/>
        </p:blipFill>
        <p:spPr>
          <a:xfrm>
            <a:off x="1245388" y="1467799"/>
            <a:ext cx="9840623" cy="4883708"/>
          </a:xfrm>
          <a:prstGeom prst="rect">
            <a:avLst/>
          </a:prstGeom>
        </p:spPr>
      </p:pic>
    </p:spTree>
    <p:extLst>
      <p:ext uri="{BB962C8B-B14F-4D97-AF65-F5344CB8AC3E}">
        <p14:creationId xmlns:p14="http://schemas.microsoft.com/office/powerpoint/2010/main" val="92220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a:extLst>
              <a:ext uri="{FF2B5EF4-FFF2-40B4-BE49-F238E27FC236}">
                <a16:creationId xmlns:a16="http://schemas.microsoft.com/office/drawing/2014/main" id="{8D3108BD-0BC3-45F3-B838-3066174B598E}"/>
              </a:ext>
            </a:extLst>
          </p:cNvPr>
          <p:cNvSpPr/>
          <p:nvPr/>
        </p:nvSpPr>
        <p:spPr>
          <a:xfrm>
            <a:off x="688570" y="960516"/>
            <a:ext cx="7301395" cy="364160"/>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HỆ THỐNG VẬT LIỆU GỐC POLYURETHANE</a:t>
            </a:r>
          </a:p>
        </p:txBody>
      </p:sp>
      <p:sp>
        <p:nvSpPr>
          <p:cNvPr id="24" name="Rounded Rectangle 23"/>
          <p:cNvSpPr/>
          <p:nvPr/>
        </p:nvSpPr>
        <p:spPr>
          <a:xfrm>
            <a:off x="4684239" y="1553804"/>
            <a:ext cx="2945124" cy="6629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Times New Roman" panose="02020603050405020304" pitchFamily="18" charset="0"/>
                <a:cs typeface="Times New Roman" panose="02020603050405020304" pitchFamily="18" charset="0"/>
              </a:rPr>
              <a:t>POLYURETHANE HỆ NƯỚC</a:t>
            </a:r>
          </a:p>
        </p:txBody>
      </p:sp>
      <p:sp>
        <p:nvSpPr>
          <p:cNvPr id="28" name="Rounded Rectangle 27"/>
          <p:cNvSpPr/>
          <p:nvPr/>
        </p:nvSpPr>
        <p:spPr>
          <a:xfrm>
            <a:off x="1611180" y="2924691"/>
            <a:ext cx="1634342" cy="51893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29" name="Rounded Rectangle 28"/>
          <p:cNvSpPr/>
          <p:nvPr/>
        </p:nvSpPr>
        <p:spPr>
          <a:xfrm>
            <a:off x="3401934" y="2940538"/>
            <a:ext cx="1673133" cy="51893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30" name="Rounded Rectangle 29"/>
          <p:cNvSpPr/>
          <p:nvPr/>
        </p:nvSpPr>
        <p:spPr>
          <a:xfrm>
            <a:off x="5211643" y="2961648"/>
            <a:ext cx="1903293" cy="51893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cxnSp>
        <p:nvCxnSpPr>
          <p:cNvPr id="34" name="Straight Connector 33"/>
          <p:cNvCxnSpPr/>
          <p:nvPr/>
        </p:nvCxnSpPr>
        <p:spPr>
          <a:xfrm flipH="1">
            <a:off x="5736178" y="2678078"/>
            <a:ext cx="87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2438641" y="2656964"/>
            <a:ext cx="7385653" cy="604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438640" y="2668350"/>
            <a:ext cx="4" cy="2669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endCxn id="30" idx="0"/>
          </p:cNvCxnSpPr>
          <p:nvPr/>
        </p:nvCxnSpPr>
        <p:spPr>
          <a:xfrm>
            <a:off x="6156801" y="2672358"/>
            <a:ext cx="6489" cy="289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678780" y="3008930"/>
            <a:ext cx="1689463"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Neopoof</a:t>
            </a:r>
            <a:r>
              <a:rPr lang="en-US" sz="1600" dirty="0">
                <a:latin typeface="Times New Roman" panose="02020603050405020304" pitchFamily="18" charset="0"/>
                <a:cs typeface="Times New Roman" panose="02020603050405020304" pitchFamily="18" charset="0"/>
              </a:rPr>
              <a:t>® PU W</a:t>
            </a:r>
          </a:p>
        </p:txBody>
      </p:sp>
      <p:sp>
        <p:nvSpPr>
          <p:cNvPr id="66" name="TextBox 65"/>
          <p:cNvSpPr txBox="1"/>
          <p:nvPr/>
        </p:nvSpPr>
        <p:spPr>
          <a:xfrm>
            <a:off x="3405249" y="3016976"/>
            <a:ext cx="1850464"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Neopoof</a:t>
            </a:r>
            <a:r>
              <a:rPr lang="en-US" sz="1600" dirty="0">
                <a:latin typeface="Times New Roman" panose="02020603050405020304" pitchFamily="18" charset="0"/>
                <a:cs typeface="Times New Roman" panose="02020603050405020304" pitchFamily="18" charset="0"/>
              </a:rPr>
              <a:t>® PU360</a:t>
            </a:r>
          </a:p>
        </p:txBody>
      </p:sp>
      <p:sp>
        <p:nvSpPr>
          <p:cNvPr id="67" name="TextBox 66"/>
          <p:cNvSpPr txBox="1"/>
          <p:nvPr/>
        </p:nvSpPr>
        <p:spPr>
          <a:xfrm>
            <a:off x="5265503" y="3033721"/>
            <a:ext cx="2044696"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Neopoof</a:t>
            </a:r>
            <a:r>
              <a:rPr lang="en-US" sz="1600" dirty="0">
                <a:latin typeface="Times New Roman" panose="02020603050405020304" pitchFamily="18" charset="0"/>
                <a:cs typeface="Times New Roman" panose="02020603050405020304" pitchFamily="18" charset="0"/>
              </a:rPr>
              <a:t>® PU Fiber</a:t>
            </a:r>
          </a:p>
        </p:txBody>
      </p:sp>
      <p:cxnSp>
        <p:nvCxnSpPr>
          <p:cNvPr id="75" name="Straight Connector 74"/>
          <p:cNvCxnSpPr/>
          <p:nvPr/>
        </p:nvCxnSpPr>
        <p:spPr>
          <a:xfrm>
            <a:off x="2428351" y="3784205"/>
            <a:ext cx="7395943" cy="15069"/>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29" idx="2"/>
          </p:cNvCxnSpPr>
          <p:nvPr/>
        </p:nvCxnSpPr>
        <p:spPr>
          <a:xfrm flipH="1">
            <a:off x="4238500" y="3459472"/>
            <a:ext cx="1" cy="324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30" idx="2"/>
          </p:cNvCxnSpPr>
          <p:nvPr/>
        </p:nvCxnSpPr>
        <p:spPr>
          <a:xfrm flipH="1">
            <a:off x="6160768" y="3480582"/>
            <a:ext cx="2522" cy="2942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28" idx="2"/>
          </p:cNvCxnSpPr>
          <p:nvPr/>
        </p:nvCxnSpPr>
        <p:spPr>
          <a:xfrm>
            <a:off x="2428351" y="3443625"/>
            <a:ext cx="0" cy="3312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2" name="Rounded Rectangle 91"/>
          <p:cNvSpPr/>
          <p:nvPr/>
        </p:nvSpPr>
        <p:spPr>
          <a:xfrm>
            <a:off x="1532637" y="3980178"/>
            <a:ext cx="2107474" cy="4827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94" name="TextBox 93"/>
          <p:cNvSpPr txBox="1"/>
          <p:nvPr/>
        </p:nvSpPr>
        <p:spPr>
          <a:xfrm>
            <a:off x="1983311" y="4015243"/>
            <a:ext cx="1426020"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Revinex</a:t>
            </a:r>
            <a:r>
              <a:rPr lang="en-US" sz="1600" dirty="0">
                <a:latin typeface="Times New Roman" panose="02020603050405020304" pitchFamily="18" charset="0"/>
                <a:cs typeface="Times New Roman" panose="02020603050405020304" pitchFamily="18" charset="0"/>
              </a:rPr>
              <a:t>®</a:t>
            </a:r>
          </a:p>
        </p:txBody>
      </p:sp>
      <p:sp>
        <p:nvSpPr>
          <p:cNvPr id="95" name="Rounded Rectangle 94"/>
          <p:cNvSpPr/>
          <p:nvPr/>
        </p:nvSpPr>
        <p:spPr>
          <a:xfrm>
            <a:off x="8511647" y="3972265"/>
            <a:ext cx="2107474" cy="4826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96" name="TextBox 95"/>
          <p:cNvSpPr txBox="1"/>
          <p:nvPr/>
        </p:nvSpPr>
        <p:spPr>
          <a:xfrm>
            <a:off x="8734546" y="4030648"/>
            <a:ext cx="1864658"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Acqua</a:t>
            </a:r>
            <a:r>
              <a:rPr lang="en-US" sz="1600" dirty="0">
                <a:latin typeface="Times New Roman" panose="02020603050405020304" pitchFamily="18" charset="0"/>
                <a:cs typeface="Times New Roman" panose="02020603050405020304" pitchFamily="18" charset="0"/>
              </a:rPr>
              <a:t>® Primer NP</a:t>
            </a:r>
          </a:p>
        </p:txBody>
      </p:sp>
      <p:sp>
        <p:nvSpPr>
          <p:cNvPr id="108" name="Rounded Rectangle 107"/>
          <p:cNvSpPr/>
          <p:nvPr/>
        </p:nvSpPr>
        <p:spPr>
          <a:xfrm>
            <a:off x="2586289" y="5009317"/>
            <a:ext cx="2107474" cy="5189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09" name="Rounded Rectangle 108"/>
          <p:cNvSpPr/>
          <p:nvPr/>
        </p:nvSpPr>
        <p:spPr>
          <a:xfrm>
            <a:off x="5096533" y="5009317"/>
            <a:ext cx="2120537" cy="5189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10" name="Rounded Rectangle 109"/>
          <p:cNvSpPr/>
          <p:nvPr/>
        </p:nvSpPr>
        <p:spPr>
          <a:xfrm>
            <a:off x="7698226" y="5009317"/>
            <a:ext cx="2072640" cy="5189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cxnSp>
        <p:nvCxnSpPr>
          <p:cNvPr id="111" name="Straight Connector 110"/>
          <p:cNvCxnSpPr/>
          <p:nvPr/>
        </p:nvCxnSpPr>
        <p:spPr>
          <a:xfrm flipH="1">
            <a:off x="6156802" y="4770030"/>
            <a:ext cx="87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H="1">
            <a:off x="3631317" y="4770030"/>
            <a:ext cx="51032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a:off x="3631316" y="4770030"/>
            <a:ext cx="3" cy="239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endCxn id="110" idx="0"/>
          </p:cNvCxnSpPr>
          <p:nvPr/>
        </p:nvCxnSpPr>
        <p:spPr>
          <a:xfrm>
            <a:off x="8734546" y="4770030"/>
            <a:ext cx="0" cy="239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6" name="TextBox 115"/>
          <p:cNvSpPr txBox="1"/>
          <p:nvPr/>
        </p:nvSpPr>
        <p:spPr>
          <a:xfrm>
            <a:off x="2772939" y="5100882"/>
            <a:ext cx="1920824"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Neotextile</a:t>
            </a:r>
            <a:r>
              <a:rPr lang="en-US" sz="1600" dirty="0">
                <a:latin typeface="Times New Roman" panose="02020603050405020304" pitchFamily="18" charset="0"/>
                <a:cs typeface="Times New Roman" panose="02020603050405020304" pitchFamily="18" charset="0"/>
              </a:rPr>
              <a:t>® NTP</a:t>
            </a:r>
          </a:p>
        </p:txBody>
      </p:sp>
      <p:sp>
        <p:nvSpPr>
          <p:cNvPr id="117" name="TextBox 116"/>
          <p:cNvSpPr txBox="1"/>
          <p:nvPr/>
        </p:nvSpPr>
        <p:spPr>
          <a:xfrm>
            <a:off x="5690704" y="5079326"/>
            <a:ext cx="1177963"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Jointex</a:t>
            </a:r>
            <a:r>
              <a:rPr lang="en-US" sz="1600" dirty="0">
                <a:latin typeface="Times New Roman" panose="02020603050405020304" pitchFamily="18" charset="0"/>
                <a:cs typeface="Times New Roman" panose="02020603050405020304" pitchFamily="18" charset="0"/>
              </a:rPr>
              <a:t>®</a:t>
            </a:r>
          </a:p>
        </p:txBody>
      </p:sp>
      <p:sp>
        <p:nvSpPr>
          <p:cNvPr id="118" name="TextBox 117"/>
          <p:cNvSpPr txBox="1"/>
          <p:nvPr/>
        </p:nvSpPr>
        <p:spPr>
          <a:xfrm>
            <a:off x="7989966" y="5084510"/>
            <a:ext cx="1689463"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BS-LM 8620</a:t>
            </a:r>
          </a:p>
        </p:txBody>
      </p:sp>
      <p:sp>
        <p:nvSpPr>
          <p:cNvPr id="60" name="Rounded Rectangle 59"/>
          <p:cNvSpPr/>
          <p:nvPr/>
        </p:nvSpPr>
        <p:spPr>
          <a:xfrm>
            <a:off x="7219550" y="2970297"/>
            <a:ext cx="1734486" cy="518934"/>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65" name="TextBox 64"/>
          <p:cNvSpPr txBox="1"/>
          <p:nvPr/>
        </p:nvSpPr>
        <p:spPr>
          <a:xfrm>
            <a:off x="7239131" y="3034853"/>
            <a:ext cx="1871782"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Neopoof</a:t>
            </a:r>
            <a:r>
              <a:rPr lang="en-US" sz="1600" dirty="0">
                <a:latin typeface="Times New Roman" panose="02020603050405020304" pitchFamily="18" charset="0"/>
                <a:cs typeface="Times New Roman" panose="02020603050405020304" pitchFamily="18" charset="0"/>
              </a:rPr>
              <a:t>® PU Fast</a:t>
            </a:r>
          </a:p>
        </p:txBody>
      </p:sp>
      <p:cxnSp>
        <p:nvCxnSpPr>
          <p:cNvPr id="72" name="Straight Arrow Connector 71"/>
          <p:cNvCxnSpPr/>
          <p:nvPr/>
        </p:nvCxnSpPr>
        <p:spPr>
          <a:xfrm>
            <a:off x="4238500" y="2651623"/>
            <a:ext cx="0" cy="299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8014063" y="2710757"/>
            <a:ext cx="1" cy="2504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8023579" y="3485063"/>
            <a:ext cx="0" cy="30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a:stCxn id="3" idx="1"/>
            <a:endCxn id="92" idx="3"/>
          </p:cNvCxnSpPr>
          <p:nvPr/>
        </p:nvCxnSpPr>
        <p:spPr>
          <a:xfrm flipH="1">
            <a:off x="3640111" y="4209989"/>
            <a:ext cx="1462417" cy="11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a:stCxn id="3" idx="3"/>
            <a:endCxn id="95" idx="1"/>
          </p:cNvCxnSpPr>
          <p:nvPr/>
        </p:nvCxnSpPr>
        <p:spPr>
          <a:xfrm>
            <a:off x="7210002" y="4209989"/>
            <a:ext cx="1301645" cy="3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5" name="Picture 84">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2" name="Slide Number Placeholder 51"/>
          <p:cNvSpPr>
            <a:spLocks noGrp="1"/>
          </p:cNvSpPr>
          <p:nvPr>
            <p:ph type="sldNum" sz="quarter" idx="12"/>
          </p:nvPr>
        </p:nvSpPr>
        <p:spPr/>
        <p:txBody>
          <a:bodyPr/>
          <a:lstStyle/>
          <a:p>
            <a:fld id="{0D73C79B-82CF-47D8-A911-EA90D1133969}" type="slidenum">
              <a:rPr lang="en-US" smtClean="0"/>
              <a:t>8</a:t>
            </a:fld>
            <a:endParaRPr lang="en-US"/>
          </a:p>
        </p:txBody>
      </p:sp>
      <p:sp>
        <p:nvSpPr>
          <p:cNvPr id="59" name="Rounded Rectangle 58"/>
          <p:cNvSpPr/>
          <p:nvPr/>
        </p:nvSpPr>
        <p:spPr>
          <a:xfrm>
            <a:off x="9089905" y="2953602"/>
            <a:ext cx="1568896" cy="51893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61" name="TextBox 60"/>
          <p:cNvSpPr txBox="1"/>
          <p:nvPr/>
        </p:nvSpPr>
        <p:spPr>
          <a:xfrm>
            <a:off x="9208256" y="3026104"/>
            <a:ext cx="1547888"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Neodur</a:t>
            </a:r>
            <a:r>
              <a:rPr lang="en-US" sz="1600" dirty="0">
                <a:latin typeface="Times New Roman" panose="02020603050405020304" pitchFamily="18" charset="0"/>
                <a:cs typeface="Times New Roman" panose="02020603050405020304" pitchFamily="18" charset="0"/>
              </a:rPr>
              <a:t>® Pool</a:t>
            </a:r>
          </a:p>
        </p:txBody>
      </p:sp>
      <p:cxnSp>
        <p:nvCxnSpPr>
          <p:cNvPr id="62" name="Straight Arrow Connector 61"/>
          <p:cNvCxnSpPr/>
          <p:nvPr/>
        </p:nvCxnSpPr>
        <p:spPr>
          <a:xfrm>
            <a:off x="9824294" y="2663009"/>
            <a:ext cx="1" cy="3333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9824294" y="3489231"/>
            <a:ext cx="0" cy="30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a:endCxn id="109" idx="0"/>
          </p:cNvCxnSpPr>
          <p:nvPr/>
        </p:nvCxnSpPr>
        <p:spPr>
          <a:xfrm flipH="1">
            <a:off x="6156802" y="4770030"/>
            <a:ext cx="6488" cy="239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6156801" y="2226965"/>
            <a:ext cx="0" cy="467752"/>
          </a:xfrm>
          <a:prstGeom prst="line">
            <a:avLst/>
          </a:prstGeom>
        </p:spPr>
        <p:style>
          <a:lnRef idx="1">
            <a:schemeClr val="accent1"/>
          </a:lnRef>
          <a:fillRef idx="0">
            <a:schemeClr val="accent1"/>
          </a:fillRef>
          <a:effectRef idx="0">
            <a:schemeClr val="accent1"/>
          </a:effectRef>
          <a:fontRef idx="minor">
            <a:schemeClr val="tx1"/>
          </a:fontRef>
        </p:style>
      </p:cxnSp>
      <p:sp>
        <p:nvSpPr>
          <p:cNvPr id="3" name="Rounded Rectangle 94">
            <a:extLst>
              <a:ext uri="{FF2B5EF4-FFF2-40B4-BE49-F238E27FC236}">
                <a16:creationId xmlns:a16="http://schemas.microsoft.com/office/drawing/2014/main" id="{D0E7194C-C36C-BC53-0162-E279889B55FC}"/>
              </a:ext>
            </a:extLst>
          </p:cNvPr>
          <p:cNvSpPr/>
          <p:nvPr/>
        </p:nvSpPr>
        <p:spPr>
          <a:xfrm>
            <a:off x="5102528" y="3968639"/>
            <a:ext cx="2107474" cy="4826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5B7173A-952A-5784-5710-A0B6F9A77001}"/>
              </a:ext>
            </a:extLst>
          </p:cNvPr>
          <p:cNvSpPr txBox="1"/>
          <p:nvPr/>
        </p:nvSpPr>
        <p:spPr>
          <a:xfrm>
            <a:off x="5407312" y="4025322"/>
            <a:ext cx="1689463"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Silatex</a:t>
            </a:r>
            <a:r>
              <a:rPr lang="en-US" sz="1600" dirty="0">
                <a:latin typeface="Times New Roman" panose="02020603050405020304" pitchFamily="18" charset="0"/>
                <a:cs typeface="Times New Roman" panose="02020603050405020304" pitchFamily="18" charset="0"/>
              </a:rPr>
              <a:t>® Primer</a:t>
            </a:r>
          </a:p>
        </p:txBody>
      </p:sp>
      <p:cxnSp>
        <p:nvCxnSpPr>
          <p:cNvPr id="9" name="Straight Connector 8">
            <a:extLst>
              <a:ext uri="{FF2B5EF4-FFF2-40B4-BE49-F238E27FC236}">
                <a16:creationId xmlns:a16="http://schemas.microsoft.com/office/drawing/2014/main" id="{76DE0C1F-F501-E627-3B39-4014C320FE19}"/>
              </a:ext>
            </a:extLst>
          </p:cNvPr>
          <p:cNvCxnSpPr>
            <a:cxnSpLocks/>
            <a:endCxn id="3" idx="0"/>
          </p:cNvCxnSpPr>
          <p:nvPr/>
        </p:nvCxnSpPr>
        <p:spPr>
          <a:xfrm>
            <a:off x="6156265" y="3791362"/>
            <a:ext cx="0" cy="1772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05D37E-A9D0-23E0-F478-635B3B15173E}"/>
              </a:ext>
            </a:extLst>
          </p:cNvPr>
          <p:cNvCxnSpPr>
            <a:stCxn id="3" idx="2"/>
          </p:cNvCxnSpPr>
          <p:nvPr/>
        </p:nvCxnSpPr>
        <p:spPr>
          <a:xfrm>
            <a:off x="6156265" y="4451338"/>
            <a:ext cx="7025" cy="31869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12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anim calcmode="lin" valueType="num">
                                      <p:cBhvr>
                                        <p:cTn id="34" dur="1000" fill="hold"/>
                                        <p:tgtEl>
                                          <p:spTgt spid="34"/>
                                        </p:tgtEl>
                                        <p:attrNameLst>
                                          <p:attrName>ppt_x</p:attrName>
                                        </p:attrNameLst>
                                      </p:cBhvr>
                                      <p:tavLst>
                                        <p:tav tm="0">
                                          <p:val>
                                            <p:strVal val="#ppt_x"/>
                                          </p:val>
                                        </p:tav>
                                        <p:tav tm="100000">
                                          <p:val>
                                            <p:strVal val="#ppt_x"/>
                                          </p:val>
                                        </p:tav>
                                      </p:tavLst>
                                    </p:anim>
                                    <p:anim calcmode="lin" valueType="num">
                                      <p:cBhvr>
                                        <p:cTn id="35" dur="1000" fill="hold"/>
                                        <p:tgtEl>
                                          <p:spTgt spid="3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1000"/>
                                        <p:tgtEl>
                                          <p:spTgt spid="41"/>
                                        </p:tgtEl>
                                      </p:cBhvr>
                                    </p:animEffect>
                                    <p:anim calcmode="lin" valueType="num">
                                      <p:cBhvr>
                                        <p:cTn id="44" dur="1000" fill="hold"/>
                                        <p:tgtEl>
                                          <p:spTgt spid="41"/>
                                        </p:tgtEl>
                                        <p:attrNameLst>
                                          <p:attrName>ppt_x</p:attrName>
                                        </p:attrNameLst>
                                      </p:cBhvr>
                                      <p:tavLst>
                                        <p:tav tm="0">
                                          <p:val>
                                            <p:strVal val="#ppt_x"/>
                                          </p:val>
                                        </p:tav>
                                        <p:tav tm="100000">
                                          <p:val>
                                            <p:strVal val="#ppt_x"/>
                                          </p:val>
                                        </p:tav>
                                      </p:tavLst>
                                    </p:anim>
                                    <p:anim calcmode="lin" valueType="num">
                                      <p:cBhvr>
                                        <p:cTn id="45" dur="1000" fill="hold"/>
                                        <p:tgtEl>
                                          <p:spTgt spid="41"/>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1000"/>
                                        <p:tgtEl>
                                          <p:spTgt spid="54"/>
                                        </p:tgtEl>
                                      </p:cBhvr>
                                    </p:animEffect>
                                    <p:anim calcmode="lin" valueType="num">
                                      <p:cBhvr>
                                        <p:cTn id="49" dur="1000" fill="hold"/>
                                        <p:tgtEl>
                                          <p:spTgt spid="54"/>
                                        </p:tgtEl>
                                        <p:attrNameLst>
                                          <p:attrName>ppt_x</p:attrName>
                                        </p:attrNameLst>
                                      </p:cBhvr>
                                      <p:tavLst>
                                        <p:tav tm="0">
                                          <p:val>
                                            <p:strVal val="#ppt_x"/>
                                          </p:val>
                                        </p:tav>
                                        <p:tav tm="100000">
                                          <p:val>
                                            <p:strVal val="#ppt_x"/>
                                          </p:val>
                                        </p:tav>
                                      </p:tavLst>
                                    </p:anim>
                                    <p:anim calcmode="lin" valueType="num">
                                      <p:cBhvr>
                                        <p:cTn id="50" dur="1000" fill="hold"/>
                                        <p:tgtEl>
                                          <p:spTgt spid="5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fade">
                                      <p:cBhvr>
                                        <p:cTn id="53" dur="1000"/>
                                        <p:tgtEl>
                                          <p:spTgt spid="63"/>
                                        </p:tgtEl>
                                      </p:cBhvr>
                                    </p:animEffect>
                                    <p:anim calcmode="lin" valueType="num">
                                      <p:cBhvr>
                                        <p:cTn id="54" dur="1000" fill="hold"/>
                                        <p:tgtEl>
                                          <p:spTgt spid="63"/>
                                        </p:tgtEl>
                                        <p:attrNameLst>
                                          <p:attrName>ppt_x</p:attrName>
                                        </p:attrNameLst>
                                      </p:cBhvr>
                                      <p:tavLst>
                                        <p:tav tm="0">
                                          <p:val>
                                            <p:strVal val="#ppt_x"/>
                                          </p:val>
                                        </p:tav>
                                        <p:tav tm="100000">
                                          <p:val>
                                            <p:strVal val="#ppt_x"/>
                                          </p:val>
                                        </p:tav>
                                      </p:tavLst>
                                    </p:anim>
                                    <p:anim calcmode="lin" valueType="num">
                                      <p:cBhvr>
                                        <p:cTn id="55" dur="1000" fill="hold"/>
                                        <p:tgtEl>
                                          <p:spTgt spid="6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1000"/>
                                        <p:tgtEl>
                                          <p:spTgt spid="66"/>
                                        </p:tgtEl>
                                      </p:cBhvr>
                                    </p:animEffect>
                                    <p:anim calcmode="lin" valueType="num">
                                      <p:cBhvr>
                                        <p:cTn id="59" dur="1000" fill="hold"/>
                                        <p:tgtEl>
                                          <p:spTgt spid="66"/>
                                        </p:tgtEl>
                                        <p:attrNameLst>
                                          <p:attrName>ppt_x</p:attrName>
                                        </p:attrNameLst>
                                      </p:cBhvr>
                                      <p:tavLst>
                                        <p:tav tm="0">
                                          <p:val>
                                            <p:strVal val="#ppt_x"/>
                                          </p:val>
                                        </p:tav>
                                        <p:tav tm="100000">
                                          <p:val>
                                            <p:strVal val="#ppt_x"/>
                                          </p:val>
                                        </p:tav>
                                      </p:tavLst>
                                    </p:anim>
                                    <p:anim calcmode="lin" valueType="num">
                                      <p:cBhvr>
                                        <p:cTn id="60" dur="1000" fill="hold"/>
                                        <p:tgtEl>
                                          <p:spTgt spid="6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1000"/>
                                        <p:tgtEl>
                                          <p:spTgt spid="67"/>
                                        </p:tgtEl>
                                      </p:cBhvr>
                                    </p:animEffect>
                                    <p:anim calcmode="lin" valueType="num">
                                      <p:cBhvr>
                                        <p:cTn id="64" dur="1000" fill="hold"/>
                                        <p:tgtEl>
                                          <p:spTgt spid="67"/>
                                        </p:tgtEl>
                                        <p:attrNameLst>
                                          <p:attrName>ppt_x</p:attrName>
                                        </p:attrNameLst>
                                      </p:cBhvr>
                                      <p:tavLst>
                                        <p:tav tm="0">
                                          <p:val>
                                            <p:strVal val="#ppt_x"/>
                                          </p:val>
                                        </p:tav>
                                        <p:tav tm="100000">
                                          <p:val>
                                            <p:strVal val="#ppt_x"/>
                                          </p:val>
                                        </p:tav>
                                      </p:tavLst>
                                    </p:anim>
                                    <p:anim calcmode="lin" valueType="num">
                                      <p:cBhvr>
                                        <p:cTn id="65" dur="1000" fill="hold"/>
                                        <p:tgtEl>
                                          <p:spTgt spid="67"/>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1000"/>
                                        <p:tgtEl>
                                          <p:spTgt spid="75"/>
                                        </p:tgtEl>
                                      </p:cBhvr>
                                    </p:animEffect>
                                    <p:anim calcmode="lin" valueType="num">
                                      <p:cBhvr>
                                        <p:cTn id="69" dur="1000" fill="hold"/>
                                        <p:tgtEl>
                                          <p:spTgt spid="75"/>
                                        </p:tgtEl>
                                        <p:attrNameLst>
                                          <p:attrName>ppt_x</p:attrName>
                                        </p:attrNameLst>
                                      </p:cBhvr>
                                      <p:tavLst>
                                        <p:tav tm="0">
                                          <p:val>
                                            <p:strVal val="#ppt_x"/>
                                          </p:val>
                                        </p:tav>
                                        <p:tav tm="100000">
                                          <p:val>
                                            <p:strVal val="#ppt_x"/>
                                          </p:val>
                                        </p:tav>
                                      </p:tavLst>
                                    </p:anim>
                                    <p:anim calcmode="lin" valueType="num">
                                      <p:cBhvr>
                                        <p:cTn id="70" dur="1000" fill="hold"/>
                                        <p:tgtEl>
                                          <p:spTgt spid="7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fade">
                                      <p:cBhvr>
                                        <p:cTn id="73" dur="1000"/>
                                        <p:tgtEl>
                                          <p:spTgt spid="80"/>
                                        </p:tgtEl>
                                      </p:cBhvr>
                                    </p:animEffect>
                                    <p:anim calcmode="lin" valueType="num">
                                      <p:cBhvr>
                                        <p:cTn id="74" dur="1000" fill="hold"/>
                                        <p:tgtEl>
                                          <p:spTgt spid="80"/>
                                        </p:tgtEl>
                                        <p:attrNameLst>
                                          <p:attrName>ppt_x</p:attrName>
                                        </p:attrNameLst>
                                      </p:cBhvr>
                                      <p:tavLst>
                                        <p:tav tm="0">
                                          <p:val>
                                            <p:strVal val="#ppt_x"/>
                                          </p:val>
                                        </p:tav>
                                        <p:tav tm="100000">
                                          <p:val>
                                            <p:strVal val="#ppt_x"/>
                                          </p:val>
                                        </p:tav>
                                      </p:tavLst>
                                    </p:anim>
                                    <p:anim calcmode="lin" valueType="num">
                                      <p:cBhvr>
                                        <p:cTn id="75" dur="1000" fill="hold"/>
                                        <p:tgtEl>
                                          <p:spTgt spid="80"/>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83"/>
                                        </p:tgtEl>
                                        <p:attrNameLst>
                                          <p:attrName>style.visibility</p:attrName>
                                        </p:attrNameLst>
                                      </p:cBhvr>
                                      <p:to>
                                        <p:strVal val="visible"/>
                                      </p:to>
                                    </p:set>
                                    <p:animEffect transition="in" filter="fade">
                                      <p:cBhvr>
                                        <p:cTn id="78" dur="1000"/>
                                        <p:tgtEl>
                                          <p:spTgt spid="83"/>
                                        </p:tgtEl>
                                      </p:cBhvr>
                                    </p:animEffect>
                                    <p:anim calcmode="lin" valueType="num">
                                      <p:cBhvr>
                                        <p:cTn id="79" dur="1000" fill="hold"/>
                                        <p:tgtEl>
                                          <p:spTgt spid="83"/>
                                        </p:tgtEl>
                                        <p:attrNameLst>
                                          <p:attrName>ppt_x</p:attrName>
                                        </p:attrNameLst>
                                      </p:cBhvr>
                                      <p:tavLst>
                                        <p:tav tm="0">
                                          <p:val>
                                            <p:strVal val="#ppt_x"/>
                                          </p:val>
                                        </p:tav>
                                        <p:tav tm="100000">
                                          <p:val>
                                            <p:strVal val="#ppt_x"/>
                                          </p:val>
                                        </p:tav>
                                      </p:tavLst>
                                    </p:anim>
                                    <p:anim calcmode="lin" valueType="num">
                                      <p:cBhvr>
                                        <p:cTn id="80" dur="1000" fill="hold"/>
                                        <p:tgtEl>
                                          <p:spTgt spid="83"/>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fade">
                                      <p:cBhvr>
                                        <p:cTn id="83" dur="1000"/>
                                        <p:tgtEl>
                                          <p:spTgt spid="86"/>
                                        </p:tgtEl>
                                      </p:cBhvr>
                                    </p:animEffect>
                                    <p:anim calcmode="lin" valueType="num">
                                      <p:cBhvr>
                                        <p:cTn id="84" dur="1000" fill="hold"/>
                                        <p:tgtEl>
                                          <p:spTgt spid="86"/>
                                        </p:tgtEl>
                                        <p:attrNameLst>
                                          <p:attrName>ppt_x</p:attrName>
                                        </p:attrNameLst>
                                      </p:cBhvr>
                                      <p:tavLst>
                                        <p:tav tm="0">
                                          <p:val>
                                            <p:strVal val="#ppt_x"/>
                                          </p:val>
                                        </p:tav>
                                        <p:tav tm="100000">
                                          <p:val>
                                            <p:strVal val="#ppt_x"/>
                                          </p:val>
                                        </p:tav>
                                      </p:tavLst>
                                    </p:anim>
                                    <p:anim calcmode="lin" valueType="num">
                                      <p:cBhvr>
                                        <p:cTn id="85" dur="1000" fill="hold"/>
                                        <p:tgtEl>
                                          <p:spTgt spid="8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92"/>
                                        </p:tgtEl>
                                        <p:attrNameLst>
                                          <p:attrName>style.visibility</p:attrName>
                                        </p:attrNameLst>
                                      </p:cBhvr>
                                      <p:to>
                                        <p:strVal val="visible"/>
                                      </p:to>
                                    </p:set>
                                    <p:animEffect transition="in" filter="fade">
                                      <p:cBhvr>
                                        <p:cTn id="88" dur="1000"/>
                                        <p:tgtEl>
                                          <p:spTgt spid="92"/>
                                        </p:tgtEl>
                                      </p:cBhvr>
                                    </p:animEffect>
                                    <p:anim calcmode="lin" valueType="num">
                                      <p:cBhvr>
                                        <p:cTn id="89" dur="1000" fill="hold"/>
                                        <p:tgtEl>
                                          <p:spTgt spid="92"/>
                                        </p:tgtEl>
                                        <p:attrNameLst>
                                          <p:attrName>ppt_x</p:attrName>
                                        </p:attrNameLst>
                                      </p:cBhvr>
                                      <p:tavLst>
                                        <p:tav tm="0">
                                          <p:val>
                                            <p:strVal val="#ppt_x"/>
                                          </p:val>
                                        </p:tav>
                                        <p:tav tm="100000">
                                          <p:val>
                                            <p:strVal val="#ppt_x"/>
                                          </p:val>
                                        </p:tav>
                                      </p:tavLst>
                                    </p:anim>
                                    <p:anim calcmode="lin" valueType="num">
                                      <p:cBhvr>
                                        <p:cTn id="90" dur="1000" fill="hold"/>
                                        <p:tgtEl>
                                          <p:spTgt spid="9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fade">
                                      <p:cBhvr>
                                        <p:cTn id="93" dur="1000"/>
                                        <p:tgtEl>
                                          <p:spTgt spid="94"/>
                                        </p:tgtEl>
                                      </p:cBhvr>
                                    </p:animEffect>
                                    <p:anim calcmode="lin" valueType="num">
                                      <p:cBhvr>
                                        <p:cTn id="94" dur="1000" fill="hold"/>
                                        <p:tgtEl>
                                          <p:spTgt spid="94"/>
                                        </p:tgtEl>
                                        <p:attrNameLst>
                                          <p:attrName>ppt_x</p:attrName>
                                        </p:attrNameLst>
                                      </p:cBhvr>
                                      <p:tavLst>
                                        <p:tav tm="0">
                                          <p:val>
                                            <p:strVal val="#ppt_x"/>
                                          </p:val>
                                        </p:tav>
                                        <p:tav tm="100000">
                                          <p:val>
                                            <p:strVal val="#ppt_x"/>
                                          </p:val>
                                        </p:tav>
                                      </p:tavLst>
                                    </p:anim>
                                    <p:anim calcmode="lin" valueType="num">
                                      <p:cBhvr>
                                        <p:cTn id="95" dur="1000" fill="hold"/>
                                        <p:tgtEl>
                                          <p:spTgt spid="9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95"/>
                                        </p:tgtEl>
                                        <p:attrNameLst>
                                          <p:attrName>style.visibility</p:attrName>
                                        </p:attrNameLst>
                                      </p:cBhvr>
                                      <p:to>
                                        <p:strVal val="visible"/>
                                      </p:to>
                                    </p:set>
                                    <p:animEffect transition="in" filter="fade">
                                      <p:cBhvr>
                                        <p:cTn id="98" dur="1000"/>
                                        <p:tgtEl>
                                          <p:spTgt spid="95"/>
                                        </p:tgtEl>
                                      </p:cBhvr>
                                    </p:animEffect>
                                    <p:anim calcmode="lin" valueType="num">
                                      <p:cBhvr>
                                        <p:cTn id="99" dur="1000" fill="hold"/>
                                        <p:tgtEl>
                                          <p:spTgt spid="95"/>
                                        </p:tgtEl>
                                        <p:attrNameLst>
                                          <p:attrName>ppt_x</p:attrName>
                                        </p:attrNameLst>
                                      </p:cBhvr>
                                      <p:tavLst>
                                        <p:tav tm="0">
                                          <p:val>
                                            <p:strVal val="#ppt_x"/>
                                          </p:val>
                                        </p:tav>
                                        <p:tav tm="100000">
                                          <p:val>
                                            <p:strVal val="#ppt_x"/>
                                          </p:val>
                                        </p:tav>
                                      </p:tavLst>
                                    </p:anim>
                                    <p:anim calcmode="lin" valueType="num">
                                      <p:cBhvr>
                                        <p:cTn id="100" dur="1000" fill="hold"/>
                                        <p:tgtEl>
                                          <p:spTgt spid="9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6"/>
                                        </p:tgtEl>
                                        <p:attrNameLst>
                                          <p:attrName>style.visibility</p:attrName>
                                        </p:attrNameLst>
                                      </p:cBhvr>
                                      <p:to>
                                        <p:strVal val="visible"/>
                                      </p:to>
                                    </p:set>
                                    <p:animEffect transition="in" filter="fade">
                                      <p:cBhvr>
                                        <p:cTn id="103" dur="1000"/>
                                        <p:tgtEl>
                                          <p:spTgt spid="96"/>
                                        </p:tgtEl>
                                      </p:cBhvr>
                                    </p:animEffect>
                                    <p:anim calcmode="lin" valueType="num">
                                      <p:cBhvr>
                                        <p:cTn id="104" dur="1000" fill="hold"/>
                                        <p:tgtEl>
                                          <p:spTgt spid="96"/>
                                        </p:tgtEl>
                                        <p:attrNameLst>
                                          <p:attrName>ppt_x</p:attrName>
                                        </p:attrNameLst>
                                      </p:cBhvr>
                                      <p:tavLst>
                                        <p:tav tm="0">
                                          <p:val>
                                            <p:strVal val="#ppt_x"/>
                                          </p:val>
                                        </p:tav>
                                        <p:tav tm="100000">
                                          <p:val>
                                            <p:strVal val="#ppt_x"/>
                                          </p:val>
                                        </p:tav>
                                      </p:tavLst>
                                    </p:anim>
                                    <p:anim calcmode="lin" valueType="num">
                                      <p:cBhvr>
                                        <p:cTn id="105" dur="1000" fill="hold"/>
                                        <p:tgtEl>
                                          <p:spTgt spid="9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fade">
                                      <p:cBhvr>
                                        <p:cTn id="108" dur="1000"/>
                                        <p:tgtEl>
                                          <p:spTgt spid="108"/>
                                        </p:tgtEl>
                                      </p:cBhvr>
                                    </p:animEffect>
                                    <p:anim calcmode="lin" valueType="num">
                                      <p:cBhvr>
                                        <p:cTn id="109" dur="1000" fill="hold"/>
                                        <p:tgtEl>
                                          <p:spTgt spid="108"/>
                                        </p:tgtEl>
                                        <p:attrNameLst>
                                          <p:attrName>ppt_x</p:attrName>
                                        </p:attrNameLst>
                                      </p:cBhvr>
                                      <p:tavLst>
                                        <p:tav tm="0">
                                          <p:val>
                                            <p:strVal val="#ppt_x"/>
                                          </p:val>
                                        </p:tav>
                                        <p:tav tm="100000">
                                          <p:val>
                                            <p:strVal val="#ppt_x"/>
                                          </p:val>
                                        </p:tav>
                                      </p:tavLst>
                                    </p:anim>
                                    <p:anim calcmode="lin" valueType="num">
                                      <p:cBhvr>
                                        <p:cTn id="110" dur="1000" fill="hold"/>
                                        <p:tgtEl>
                                          <p:spTgt spid="108"/>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1000"/>
                                        <p:tgtEl>
                                          <p:spTgt spid="109"/>
                                        </p:tgtEl>
                                      </p:cBhvr>
                                    </p:animEffect>
                                    <p:anim calcmode="lin" valueType="num">
                                      <p:cBhvr>
                                        <p:cTn id="114" dur="1000" fill="hold"/>
                                        <p:tgtEl>
                                          <p:spTgt spid="109"/>
                                        </p:tgtEl>
                                        <p:attrNameLst>
                                          <p:attrName>ppt_x</p:attrName>
                                        </p:attrNameLst>
                                      </p:cBhvr>
                                      <p:tavLst>
                                        <p:tav tm="0">
                                          <p:val>
                                            <p:strVal val="#ppt_x"/>
                                          </p:val>
                                        </p:tav>
                                        <p:tav tm="100000">
                                          <p:val>
                                            <p:strVal val="#ppt_x"/>
                                          </p:val>
                                        </p:tav>
                                      </p:tavLst>
                                    </p:anim>
                                    <p:anim calcmode="lin" valueType="num">
                                      <p:cBhvr>
                                        <p:cTn id="115" dur="1000" fill="hold"/>
                                        <p:tgtEl>
                                          <p:spTgt spid="109"/>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110"/>
                                        </p:tgtEl>
                                        <p:attrNameLst>
                                          <p:attrName>style.visibility</p:attrName>
                                        </p:attrNameLst>
                                      </p:cBhvr>
                                      <p:to>
                                        <p:strVal val="visible"/>
                                      </p:to>
                                    </p:set>
                                    <p:animEffect transition="in" filter="fade">
                                      <p:cBhvr>
                                        <p:cTn id="118" dur="1000"/>
                                        <p:tgtEl>
                                          <p:spTgt spid="110"/>
                                        </p:tgtEl>
                                      </p:cBhvr>
                                    </p:animEffect>
                                    <p:anim calcmode="lin" valueType="num">
                                      <p:cBhvr>
                                        <p:cTn id="119" dur="1000" fill="hold"/>
                                        <p:tgtEl>
                                          <p:spTgt spid="110"/>
                                        </p:tgtEl>
                                        <p:attrNameLst>
                                          <p:attrName>ppt_x</p:attrName>
                                        </p:attrNameLst>
                                      </p:cBhvr>
                                      <p:tavLst>
                                        <p:tav tm="0">
                                          <p:val>
                                            <p:strVal val="#ppt_x"/>
                                          </p:val>
                                        </p:tav>
                                        <p:tav tm="100000">
                                          <p:val>
                                            <p:strVal val="#ppt_x"/>
                                          </p:val>
                                        </p:tav>
                                      </p:tavLst>
                                    </p:anim>
                                    <p:anim calcmode="lin" valueType="num">
                                      <p:cBhvr>
                                        <p:cTn id="120" dur="1000" fill="hold"/>
                                        <p:tgtEl>
                                          <p:spTgt spid="110"/>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0"/>
                                  </p:stCondLst>
                                  <p:childTnLst>
                                    <p:set>
                                      <p:cBhvr>
                                        <p:cTn id="122" dur="1" fill="hold">
                                          <p:stCondLst>
                                            <p:cond delay="0"/>
                                          </p:stCondLst>
                                        </p:cTn>
                                        <p:tgtEl>
                                          <p:spTgt spid="111"/>
                                        </p:tgtEl>
                                        <p:attrNameLst>
                                          <p:attrName>style.visibility</p:attrName>
                                        </p:attrNameLst>
                                      </p:cBhvr>
                                      <p:to>
                                        <p:strVal val="visible"/>
                                      </p:to>
                                    </p:set>
                                    <p:animEffect transition="in" filter="fade">
                                      <p:cBhvr>
                                        <p:cTn id="123" dur="1000"/>
                                        <p:tgtEl>
                                          <p:spTgt spid="111"/>
                                        </p:tgtEl>
                                      </p:cBhvr>
                                    </p:animEffect>
                                    <p:anim calcmode="lin" valueType="num">
                                      <p:cBhvr>
                                        <p:cTn id="124" dur="1000" fill="hold"/>
                                        <p:tgtEl>
                                          <p:spTgt spid="111"/>
                                        </p:tgtEl>
                                        <p:attrNameLst>
                                          <p:attrName>ppt_x</p:attrName>
                                        </p:attrNameLst>
                                      </p:cBhvr>
                                      <p:tavLst>
                                        <p:tav tm="0">
                                          <p:val>
                                            <p:strVal val="#ppt_x"/>
                                          </p:val>
                                        </p:tav>
                                        <p:tav tm="100000">
                                          <p:val>
                                            <p:strVal val="#ppt_x"/>
                                          </p:val>
                                        </p:tav>
                                      </p:tavLst>
                                    </p:anim>
                                    <p:anim calcmode="lin" valueType="num">
                                      <p:cBhvr>
                                        <p:cTn id="125" dur="1000" fill="hold"/>
                                        <p:tgtEl>
                                          <p:spTgt spid="111"/>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0"/>
                                  </p:stCondLst>
                                  <p:childTnLst>
                                    <p:set>
                                      <p:cBhvr>
                                        <p:cTn id="127" dur="1" fill="hold">
                                          <p:stCondLst>
                                            <p:cond delay="0"/>
                                          </p:stCondLst>
                                        </p:cTn>
                                        <p:tgtEl>
                                          <p:spTgt spid="112"/>
                                        </p:tgtEl>
                                        <p:attrNameLst>
                                          <p:attrName>style.visibility</p:attrName>
                                        </p:attrNameLst>
                                      </p:cBhvr>
                                      <p:to>
                                        <p:strVal val="visible"/>
                                      </p:to>
                                    </p:set>
                                    <p:animEffect transition="in" filter="fade">
                                      <p:cBhvr>
                                        <p:cTn id="128" dur="1000"/>
                                        <p:tgtEl>
                                          <p:spTgt spid="112"/>
                                        </p:tgtEl>
                                      </p:cBhvr>
                                    </p:animEffect>
                                    <p:anim calcmode="lin" valueType="num">
                                      <p:cBhvr>
                                        <p:cTn id="129" dur="1000" fill="hold"/>
                                        <p:tgtEl>
                                          <p:spTgt spid="112"/>
                                        </p:tgtEl>
                                        <p:attrNameLst>
                                          <p:attrName>ppt_x</p:attrName>
                                        </p:attrNameLst>
                                      </p:cBhvr>
                                      <p:tavLst>
                                        <p:tav tm="0">
                                          <p:val>
                                            <p:strVal val="#ppt_x"/>
                                          </p:val>
                                        </p:tav>
                                        <p:tav tm="100000">
                                          <p:val>
                                            <p:strVal val="#ppt_x"/>
                                          </p:val>
                                        </p:tav>
                                      </p:tavLst>
                                    </p:anim>
                                    <p:anim calcmode="lin" valueType="num">
                                      <p:cBhvr>
                                        <p:cTn id="130" dur="1000" fill="hold"/>
                                        <p:tgtEl>
                                          <p:spTgt spid="112"/>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113"/>
                                        </p:tgtEl>
                                        <p:attrNameLst>
                                          <p:attrName>style.visibility</p:attrName>
                                        </p:attrNameLst>
                                      </p:cBhvr>
                                      <p:to>
                                        <p:strVal val="visible"/>
                                      </p:to>
                                    </p:set>
                                    <p:animEffect transition="in" filter="fade">
                                      <p:cBhvr>
                                        <p:cTn id="133" dur="1000"/>
                                        <p:tgtEl>
                                          <p:spTgt spid="113"/>
                                        </p:tgtEl>
                                      </p:cBhvr>
                                    </p:animEffect>
                                    <p:anim calcmode="lin" valueType="num">
                                      <p:cBhvr>
                                        <p:cTn id="134" dur="1000" fill="hold"/>
                                        <p:tgtEl>
                                          <p:spTgt spid="113"/>
                                        </p:tgtEl>
                                        <p:attrNameLst>
                                          <p:attrName>ppt_x</p:attrName>
                                        </p:attrNameLst>
                                      </p:cBhvr>
                                      <p:tavLst>
                                        <p:tav tm="0">
                                          <p:val>
                                            <p:strVal val="#ppt_x"/>
                                          </p:val>
                                        </p:tav>
                                        <p:tav tm="100000">
                                          <p:val>
                                            <p:strVal val="#ppt_x"/>
                                          </p:val>
                                        </p:tav>
                                      </p:tavLst>
                                    </p:anim>
                                    <p:anim calcmode="lin" valueType="num">
                                      <p:cBhvr>
                                        <p:cTn id="135" dur="1000" fill="hold"/>
                                        <p:tgtEl>
                                          <p:spTgt spid="113"/>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114"/>
                                        </p:tgtEl>
                                        <p:attrNameLst>
                                          <p:attrName>style.visibility</p:attrName>
                                        </p:attrNameLst>
                                      </p:cBhvr>
                                      <p:to>
                                        <p:strVal val="visible"/>
                                      </p:to>
                                    </p:set>
                                    <p:animEffect transition="in" filter="fade">
                                      <p:cBhvr>
                                        <p:cTn id="138" dur="1000"/>
                                        <p:tgtEl>
                                          <p:spTgt spid="114"/>
                                        </p:tgtEl>
                                      </p:cBhvr>
                                    </p:animEffect>
                                    <p:anim calcmode="lin" valueType="num">
                                      <p:cBhvr>
                                        <p:cTn id="139" dur="1000" fill="hold"/>
                                        <p:tgtEl>
                                          <p:spTgt spid="114"/>
                                        </p:tgtEl>
                                        <p:attrNameLst>
                                          <p:attrName>ppt_x</p:attrName>
                                        </p:attrNameLst>
                                      </p:cBhvr>
                                      <p:tavLst>
                                        <p:tav tm="0">
                                          <p:val>
                                            <p:strVal val="#ppt_x"/>
                                          </p:val>
                                        </p:tav>
                                        <p:tav tm="100000">
                                          <p:val>
                                            <p:strVal val="#ppt_x"/>
                                          </p:val>
                                        </p:tav>
                                      </p:tavLst>
                                    </p:anim>
                                    <p:anim calcmode="lin" valueType="num">
                                      <p:cBhvr>
                                        <p:cTn id="140" dur="1000" fill="hold"/>
                                        <p:tgtEl>
                                          <p:spTgt spid="114"/>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116"/>
                                        </p:tgtEl>
                                        <p:attrNameLst>
                                          <p:attrName>style.visibility</p:attrName>
                                        </p:attrNameLst>
                                      </p:cBhvr>
                                      <p:to>
                                        <p:strVal val="visible"/>
                                      </p:to>
                                    </p:set>
                                    <p:animEffect transition="in" filter="fade">
                                      <p:cBhvr>
                                        <p:cTn id="143" dur="1000"/>
                                        <p:tgtEl>
                                          <p:spTgt spid="116"/>
                                        </p:tgtEl>
                                      </p:cBhvr>
                                    </p:animEffect>
                                    <p:anim calcmode="lin" valueType="num">
                                      <p:cBhvr>
                                        <p:cTn id="144" dur="1000" fill="hold"/>
                                        <p:tgtEl>
                                          <p:spTgt spid="116"/>
                                        </p:tgtEl>
                                        <p:attrNameLst>
                                          <p:attrName>ppt_x</p:attrName>
                                        </p:attrNameLst>
                                      </p:cBhvr>
                                      <p:tavLst>
                                        <p:tav tm="0">
                                          <p:val>
                                            <p:strVal val="#ppt_x"/>
                                          </p:val>
                                        </p:tav>
                                        <p:tav tm="100000">
                                          <p:val>
                                            <p:strVal val="#ppt_x"/>
                                          </p:val>
                                        </p:tav>
                                      </p:tavLst>
                                    </p:anim>
                                    <p:anim calcmode="lin" valueType="num">
                                      <p:cBhvr>
                                        <p:cTn id="145" dur="1000" fill="hold"/>
                                        <p:tgtEl>
                                          <p:spTgt spid="116"/>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117"/>
                                        </p:tgtEl>
                                        <p:attrNameLst>
                                          <p:attrName>style.visibility</p:attrName>
                                        </p:attrNameLst>
                                      </p:cBhvr>
                                      <p:to>
                                        <p:strVal val="visible"/>
                                      </p:to>
                                    </p:set>
                                    <p:animEffect transition="in" filter="fade">
                                      <p:cBhvr>
                                        <p:cTn id="148" dur="1000"/>
                                        <p:tgtEl>
                                          <p:spTgt spid="117"/>
                                        </p:tgtEl>
                                      </p:cBhvr>
                                    </p:animEffect>
                                    <p:anim calcmode="lin" valueType="num">
                                      <p:cBhvr>
                                        <p:cTn id="149" dur="1000" fill="hold"/>
                                        <p:tgtEl>
                                          <p:spTgt spid="117"/>
                                        </p:tgtEl>
                                        <p:attrNameLst>
                                          <p:attrName>ppt_x</p:attrName>
                                        </p:attrNameLst>
                                      </p:cBhvr>
                                      <p:tavLst>
                                        <p:tav tm="0">
                                          <p:val>
                                            <p:strVal val="#ppt_x"/>
                                          </p:val>
                                        </p:tav>
                                        <p:tav tm="100000">
                                          <p:val>
                                            <p:strVal val="#ppt_x"/>
                                          </p:val>
                                        </p:tav>
                                      </p:tavLst>
                                    </p:anim>
                                    <p:anim calcmode="lin" valueType="num">
                                      <p:cBhvr>
                                        <p:cTn id="150" dur="1000" fill="hold"/>
                                        <p:tgtEl>
                                          <p:spTgt spid="117"/>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118"/>
                                        </p:tgtEl>
                                        <p:attrNameLst>
                                          <p:attrName>style.visibility</p:attrName>
                                        </p:attrNameLst>
                                      </p:cBhvr>
                                      <p:to>
                                        <p:strVal val="visible"/>
                                      </p:to>
                                    </p:set>
                                    <p:animEffect transition="in" filter="fade">
                                      <p:cBhvr>
                                        <p:cTn id="153" dur="1000"/>
                                        <p:tgtEl>
                                          <p:spTgt spid="118"/>
                                        </p:tgtEl>
                                      </p:cBhvr>
                                    </p:animEffect>
                                    <p:anim calcmode="lin" valueType="num">
                                      <p:cBhvr>
                                        <p:cTn id="154" dur="1000" fill="hold"/>
                                        <p:tgtEl>
                                          <p:spTgt spid="118"/>
                                        </p:tgtEl>
                                        <p:attrNameLst>
                                          <p:attrName>ppt_x</p:attrName>
                                        </p:attrNameLst>
                                      </p:cBhvr>
                                      <p:tavLst>
                                        <p:tav tm="0">
                                          <p:val>
                                            <p:strVal val="#ppt_x"/>
                                          </p:val>
                                        </p:tav>
                                        <p:tav tm="100000">
                                          <p:val>
                                            <p:strVal val="#ppt_x"/>
                                          </p:val>
                                        </p:tav>
                                      </p:tavLst>
                                    </p:anim>
                                    <p:anim calcmode="lin" valueType="num">
                                      <p:cBhvr>
                                        <p:cTn id="155" dur="1000" fill="hold"/>
                                        <p:tgtEl>
                                          <p:spTgt spid="118"/>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60"/>
                                        </p:tgtEl>
                                        <p:attrNameLst>
                                          <p:attrName>style.visibility</p:attrName>
                                        </p:attrNameLst>
                                      </p:cBhvr>
                                      <p:to>
                                        <p:strVal val="visible"/>
                                      </p:to>
                                    </p:set>
                                    <p:animEffect transition="in" filter="fade">
                                      <p:cBhvr>
                                        <p:cTn id="158" dur="1000"/>
                                        <p:tgtEl>
                                          <p:spTgt spid="60"/>
                                        </p:tgtEl>
                                      </p:cBhvr>
                                    </p:animEffect>
                                    <p:anim calcmode="lin" valueType="num">
                                      <p:cBhvr>
                                        <p:cTn id="159" dur="1000" fill="hold"/>
                                        <p:tgtEl>
                                          <p:spTgt spid="60"/>
                                        </p:tgtEl>
                                        <p:attrNameLst>
                                          <p:attrName>ppt_x</p:attrName>
                                        </p:attrNameLst>
                                      </p:cBhvr>
                                      <p:tavLst>
                                        <p:tav tm="0">
                                          <p:val>
                                            <p:strVal val="#ppt_x"/>
                                          </p:val>
                                        </p:tav>
                                        <p:tav tm="100000">
                                          <p:val>
                                            <p:strVal val="#ppt_x"/>
                                          </p:val>
                                        </p:tav>
                                      </p:tavLst>
                                    </p:anim>
                                    <p:anim calcmode="lin" valueType="num">
                                      <p:cBhvr>
                                        <p:cTn id="160" dur="1000" fill="hold"/>
                                        <p:tgtEl>
                                          <p:spTgt spid="60"/>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65"/>
                                        </p:tgtEl>
                                        <p:attrNameLst>
                                          <p:attrName>style.visibility</p:attrName>
                                        </p:attrNameLst>
                                      </p:cBhvr>
                                      <p:to>
                                        <p:strVal val="visible"/>
                                      </p:to>
                                    </p:set>
                                    <p:animEffect transition="in" filter="fade">
                                      <p:cBhvr>
                                        <p:cTn id="163" dur="1000"/>
                                        <p:tgtEl>
                                          <p:spTgt spid="65"/>
                                        </p:tgtEl>
                                      </p:cBhvr>
                                    </p:animEffect>
                                    <p:anim calcmode="lin" valueType="num">
                                      <p:cBhvr>
                                        <p:cTn id="164" dur="1000" fill="hold"/>
                                        <p:tgtEl>
                                          <p:spTgt spid="65"/>
                                        </p:tgtEl>
                                        <p:attrNameLst>
                                          <p:attrName>ppt_x</p:attrName>
                                        </p:attrNameLst>
                                      </p:cBhvr>
                                      <p:tavLst>
                                        <p:tav tm="0">
                                          <p:val>
                                            <p:strVal val="#ppt_x"/>
                                          </p:val>
                                        </p:tav>
                                        <p:tav tm="100000">
                                          <p:val>
                                            <p:strVal val="#ppt_x"/>
                                          </p:val>
                                        </p:tav>
                                      </p:tavLst>
                                    </p:anim>
                                    <p:anim calcmode="lin" valueType="num">
                                      <p:cBhvr>
                                        <p:cTn id="165" dur="1000" fill="hold"/>
                                        <p:tgtEl>
                                          <p:spTgt spid="65"/>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72"/>
                                        </p:tgtEl>
                                        <p:attrNameLst>
                                          <p:attrName>style.visibility</p:attrName>
                                        </p:attrNameLst>
                                      </p:cBhvr>
                                      <p:to>
                                        <p:strVal val="visible"/>
                                      </p:to>
                                    </p:set>
                                    <p:animEffect transition="in" filter="fade">
                                      <p:cBhvr>
                                        <p:cTn id="168" dur="1000"/>
                                        <p:tgtEl>
                                          <p:spTgt spid="72"/>
                                        </p:tgtEl>
                                      </p:cBhvr>
                                    </p:animEffect>
                                    <p:anim calcmode="lin" valueType="num">
                                      <p:cBhvr>
                                        <p:cTn id="169" dur="1000" fill="hold"/>
                                        <p:tgtEl>
                                          <p:spTgt spid="72"/>
                                        </p:tgtEl>
                                        <p:attrNameLst>
                                          <p:attrName>ppt_x</p:attrName>
                                        </p:attrNameLst>
                                      </p:cBhvr>
                                      <p:tavLst>
                                        <p:tav tm="0">
                                          <p:val>
                                            <p:strVal val="#ppt_x"/>
                                          </p:val>
                                        </p:tav>
                                        <p:tav tm="100000">
                                          <p:val>
                                            <p:strVal val="#ppt_x"/>
                                          </p:val>
                                        </p:tav>
                                      </p:tavLst>
                                    </p:anim>
                                    <p:anim calcmode="lin" valueType="num">
                                      <p:cBhvr>
                                        <p:cTn id="170" dur="1000" fill="hold"/>
                                        <p:tgtEl>
                                          <p:spTgt spid="72"/>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0"/>
                                  </p:stCondLst>
                                  <p:childTnLst>
                                    <p:set>
                                      <p:cBhvr>
                                        <p:cTn id="172" dur="1" fill="hold">
                                          <p:stCondLst>
                                            <p:cond delay="0"/>
                                          </p:stCondLst>
                                        </p:cTn>
                                        <p:tgtEl>
                                          <p:spTgt spid="74"/>
                                        </p:tgtEl>
                                        <p:attrNameLst>
                                          <p:attrName>style.visibility</p:attrName>
                                        </p:attrNameLst>
                                      </p:cBhvr>
                                      <p:to>
                                        <p:strVal val="visible"/>
                                      </p:to>
                                    </p:set>
                                    <p:animEffect transition="in" filter="fade">
                                      <p:cBhvr>
                                        <p:cTn id="173" dur="1000"/>
                                        <p:tgtEl>
                                          <p:spTgt spid="74"/>
                                        </p:tgtEl>
                                      </p:cBhvr>
                                    </p:animEffect>
                                    <p:anim calcmode="lin" valueType="num">
                                      <p:cBhvr>
                                        <p:cTn id="174" dur="1000" fill="hold"/>
                                        <p:tgtEl>
                                          <p:spTgt spid="74"/>
                                        </p:tgtEl>
                                        <p:attrNameLst>
                                          <p:attrName>ppt_x</p:attrName>
                                        </p:attrNameLst>
                                      </p:cBhvr>
                                      <p:tavLst>
                                        <p:tav tm="0">
                                          <p:val>
                                            <p:strVal val="#ppt_x"/>
                                          </p:val>
                                        </p:tav>
                                        <p:tav tm="100000">
                                          <p:val>
                                            <p:strVal val="#ppt_x"/>
                                          </p:val>
                                        </p:tav>
                                      </p:tavLst>
                                    </p:anim>
                                    <p:anim calcmode="lin" valueType="num">
                                      <p:cBhvr>
                                        <p:cTn id="175" dur="1000" fill="hold"/>
                                        <p:tgtEl>
                                          <p:spTgt spid="74"/>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0"/>
                                  </p:stCondLst>
                                  <p:childTnLst>
                                    <p:set>
                                      <p:cBhvr>
                                        <p:cTn id="177" dur="1" fill="hold">
                                          <p:stCondLst>
                                            <p:cond delay="0"/>
                                          </p:stCondLst>
                                        </p:cTn>
                                        <p:tgtEl>
                                          <p:spTgt spid="78"/>
                                        </p:tgtEl>
                                        <p:attrNameLst>
                                          <p:attrName>style.visibility</p:attrName>
                                        </p:attrNameLst>
                                      </p:cBhvr>
                                      <p:to>
                                        <p:strVal val="visible"/>
                                      </p:to>
                                    </p:set>
                                    <p:animEffect transition="in" filter="fade">
                                      <p:cBhvr>
                                        <p:cTn id="178" dur="1000"/>
                                        <p:tgtEl>
                                          <p:spTgt spid="78"/>
                                        </p:tgtEl>
                                      </p:cBhvr>
                                    </p:animEffect>
                                    <p:anim calcmode="lin" valueType="num">
                                      <p:cBhvr>
                                        <p:cTn id="179" dur="1000" fill="hold"/>
                                        <p:tgtEl>
                                          <p:spTgt spid="78"/>
                                        </p:tgtEl>
                                        <p:attrNameLst>
                                          <p:attrName>ppt_x</p:attrName>
                                        </p:attrNameLst>
                                      </p:cBhvr>
                                      <p:tavLst>
                                        <p:tav tm="0">
                                          <p:val>
                                            <p:strVal val="#ppt_x"/>
                                          </p:val>
                                        </p:tav>
                                        <p:tav tm="100000">
                                          <p:val>
                                            <p:strVal val="#ppt_x"/>
                                          </p:val>
                                        </p:tav>
                                      </p:tavLst>
                                    </p:anim>
                                    <p:anim calcmode="lin" valueType="num">
                                      <p:cBhvr>
                                        <p:cTn id="180" dur="1000" fill="hold"/>
                                        <p:tgtEl>
                                          <p:spTgt spid="78"/>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fade">
                                      <p:cBhvr>
                                        <p:cTn id="183" dur="1000"/>
                                        <p:tgtEl>
                                          <p:spTgt spid="48"/>
                                        </p:tgtEl>
                                      </p:cBhvr>
                                    </p:animEffect>
                                    <p:anim calcmode="lin" valueType="num">
                                      <p:cBhvr>
                                        <p:cTn id="184" dur="1000" fill="hold"/>
                                        <p:tgtEl>
                                          <p:spTgt spid="48"/>
                                        </p:tgtEl>
                                        <p:attrNameLst>
                                          <p:attrName>ppt_x</p:attrName>
                                        </p:attrNameLst>
                                      </p:cBhvr>
                                      <p:tavLst>
                                        <p:tav tm="0">
                                          <p:val>
                                            <p:strVal val="#ppt_x"/>
                                          </p:val>
                                        </p:tav>
                                        <p:tav tm="100000">
                                          <p:val>
                                            <p:strVal val="#ppt_x"/>
                                          </p:val>
                                        </p:tav>
                                      </p:tavLst>
                                    </p:anim>
                                    <p:anim calcmode="lin" valueType="num">
                                      <p:cBhvr>
                                        <p:cTn id="185" dur="1000" fill="hold"/>
                                        <p:tgtEl>
                                          <p:spTgt spid="48"/>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0"/>
                                  </p:stCondLst>
                                  <p:childTnLst>
                                    <p:set>
                                      <p:cBhvr>
                                        <p:cTn id="187" dur="1" fill="hold">
                                          <p:stCondLst>
                                            <p:cond delay="0"/>
                                          </p:stCondLst>
                                        </p:cTn>
                                        <p:tgtEl>
                                          <p:spTgt spid="50"/>
                                        </p:tgtEl>
                                        <p:attrNameLst>
                                          <p:attrName>style.visibility</p:attrName>
                                        </p:attrNameLst>
                                      </p:cBhvr>
                                      <p:to>
                                        <p:strVal val="visible"/>
                                      </p:to>
                                    </p:set>
                                    <p:animEffect transition="in" filter="fade">
                                      <p:cBhvr>
                                        <p:cTn id="188" dur="1000"/>
                                        <p:tgtEl>
                                          <p:spTgt spid="50"/>
                                        </p:tgtEl>
                                      </p:cBhvr>
                                    </p:animEffect>
                                    <p:anim calcmode="lin" valueType="num">
                                      <p:cBhvr>
                                        <p:cTn id="189" dur="1000" fill="hold"/>
                                        <p:tgtEl>
                                          <p:spTgt spid="50"/>
                                        </p:tgtEl>
                                        <p:attrNameLst>
                                          <p:attrName>ppt_x</p:attrName>
                                        </p:attrNameLst>
                                      </p:cBhvr>
                                      <p:tavLst>
                                        <p:tav tm="0">
                                          <p:val>
                                            <p:strVal val="#ppt_x"/>
                                          </p:val>
                                        </p:tav>
                                        <p:tav tm="100000">
                                          <p:val>
                                            <p:strVal val="#ppt_x"/>
                                          </p:val>
                                        </p:tav>
                                      </p:tavLst>
                                    </p:anim>
                                    <p:anim calcmode="lin" valueType="num">
                                      <p:cBhvr>
                                        <p:cTn id="190" dur="1000" fill="hold"/>
                                        <p:tgtEl>
                                          <p:spTgt spid="50"/>
                                        </p:tgtEl>
                                        <p:attrNameLst>
                                          <p:attrName>ppt_y</p:attrName>
                                        </p:attrNameLst>
                                      </p:cBhvr>
                                      <p:tavLst>
                                        <p:tav tm="0">
                                          <p:val>
                                            <p:strVal val="#ppt_y+.1"/>
                                          </p:val>
                                        </p:tav>
                                        <p:tav tm="100000">
                                          <p:val>
                                            <p:strVal val="#ppt_y"/>
                                          </p:val>
                                        </p:tav>
                                      </p:tavLst>
                                    </p:anim>
                                  </p:childTnLst>
                                </p:cTn>
                              </p:par>
                              <p:par>
                                <p:cTn id="191" presetID="42" presetClass="entr" presetSubtype="0" fill="hold" grpId="0" nodeType="withEffect">
                                  <p:stCondLst>
                                    <p:cond delay="0"/>
                                  </p:stCondLst>
                                  <p:childTnLst>
                                    <p:set>
                                      <p:cBhvr>
                                        <p:cTn id="192" dur="1" fill="hold">
                                          <p:stCondLst>
                                            <p:cond delay="0"/>
                                          </p:stCondLst>
                                        </p:cTn>
                                        <p:tgtEl>
                                          <p:spTgt spid="59"/>
                                        </p:tgtEl>
                                        <p:attrNameLst>
                                          <p:attrName>style.visibility</p:attrName>
                                        </p:attrNameLst>
                                      </p:cBhvr>
                                      <p:to>
                                        <p:strVal val="visible"/>
                                      </p:to>
                                    </p:set>
                                    <p:animEffect transition="in" filter="fade">
                                      <p:cBhvr>
                                        <p:cTn id="193" dur="1000"/>
                                        <p:tgtEl>
                                          <p:spTgt spid="59"/>
                                        </p:tgtEl>
                                      </p:cBhvr>
                                    </p:animEffect>
                                    <p:anim calcmode="lin" valueType="num">
                                      <p:cBhvr>
                                        <p:cTn id="194" dur="1000" fill="hold"/>
                                        <p:tgtEl>
                                          <p:spTgt spid="59"/>
                                        </p:tgtEl>
                                        <p:attrNameLst>
                                          <p:attrName>ppt_x</p:attrName>
                                        </p:attrNameLst>
                                      </p:cBhvr>
                                      <p:tavLst>
                                        <p:tav tm="0">
                                          <p:val>
                                            <p:strVal val="#ppt_x"/>
                                          </p:val>
                                        </p:tav>
                                        <p:tav tm="100000">
                                          <p:val>
                                            <p:strVal val="#ppt_x"/>
                                          </p:val>
                                        </p:tav>
                                      </p:tavLst>
                                    </p:anim>
                                    <p:anim calcmode="lin" valueType="num">
                                      <p:cBhvr>
                                        <p:cTn id="195" dur="1000" fill="hold"/>
                                        <p:tgtEl>
                                          <p:spTgt spid="59"/>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0"/>
                                  </p:stCondLst>
                                  <p:childTnLst>
                                    <p:set>
                                      <p:cBhvr>
                                        <p:cTn id="197" dur="1" fill="hold">
                                          <p:stCondLst>
                                            <p:cond delay="0"/>
                                          </p:stCondLst>
                                        </p:cTn>
                                        <p:tgtEl>
                                          <p:spTgt spid="61"/>
                                        </p:tgtEl>
                                        <p:attrNameLst>
                                          <p:attrName>style.visibility</p:attrName>
                                        </p:attrNameLst>
                                      </p:cBhvr>
                                      <p:to>
                                        <p:strVal val="visible"/>
                                      </p:to>
                                    </p:set>
                                    <p:animEffect transition="in" filter="fade">
                                      <p:cBhvr>
                                        <p:cTn id="198" dur="1000"/>
                                        <p:tgtEl>
                                          <p:spTgt spid="61"/>
                                        </p:tgtEl>
                                      </p:cBhvr>
                                    </p:animEffect>
                                    <p:anim calcmode="lin" valueType="num">
                                      <p:cBhvr>
                                        <p:cTn id="199" dur="1000" fill="hold"/>
                                        <p:tgtEl>
                                          <p:spTgt spid="61"/>
                                        </p:tgtEl>
                                        <p:attrNameLst>
                                          <p:attrName>ppt_x</p:attrName>
                                        </p:attrNameLst>
                                      </p:cBhvr>
                                      <p:tavLst>
                                        <p:tav tm="0">
                                          <p:val>
                                            <p:strVal val="#ppt_x"/>
                                          </p:val>
                                        </p:tav>
                                        <p:tav tm="100000">
                                          <p:val>
                                            <p:strVal val="#ppt_x"/>
                                          </p:val>
                                        </p:tav>
                                      </p:tavLst>
                                    </p:anim>
                                    <p:anim calcmode="lin" valueType="num">
                                      <p:cBhvr>
                                        <p:cTn id="200" dur="1000" fill="hold"/>
                                        <p:tgtEl>
                                          <p:spTgt spid="6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0"/>
                                  </p:stCondLst>
                                  <p:childTnLst>
                                    <p:set>
                                      <p:cBhvr>
                                        <p:cTn id="202" dur="1" fill="hold">
                                          <p:stCondLst>
                                            <p:cond delay="0"/>
                                          </p:stCondLst>
                                        </p:cTn>
                                        <p:tgtEl>
                                          <p:spTgt spid="62"/>
                                        </p:tgtEl>
                                        <p:attrNameLst>
                                          <p:attrName>style.visibility</p:attrName>
                                        </p:attrNameLst>
                                      </p:cBhvr>
                                      <p:to>
                                        <p:strVal val="visible"/>
                                      </p:to>
                                    </p:set>
                                    <p:animEffect transition="in" filter="fade">
                                      <p:cBhvr>
                                        <p:cTn id="203" dur="1000"/>
                                        <p:tgtEl>
                                          <p:spTgt spid="62"/>
                                        </p:tgtEl>
                                      </p:cBhvr>
                                    </p:animEffect>
                                    <p:anim calcmode="lin" valueType="num">
                                      <p:cBhvr>
                                        <p:cTn id="204" dur="1000" fill="hold"/>
                                        <p:tgtEl>
                                          <p:spTgt spid="62"/>
                                        </p:tgtEl>
                                        <p:attrNameLst>
                                          <p:attrName>ppt_x</p:attrName>
                                        </p:attrNameLst>
                                      </p:cBhvr>
                                      <p:tavLst>
                                        <p:tav tm="0">
                                          <p:val>
                                            <p:strVal val="#ppt_x"/>
                                          </p:val>
                                        </p:tav>
                                        <p:tav tm="100000">
                                          <p:val>
                                            <p:strVal val="#ppt_x"/>
                                          </p:val>
                                        </p:tav>
                                      </p:tavLst>
                                    </p:anim>
                                    <p:anim calcmode="lin" valueType="num">
                                      <p:cBhvr>
                                        <p:cTn id="205" dur="1000" fill="hold"/>
                                        <p:tgtEl>
                                          <p:spTgt spid="62"/>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0"/>
                                  </p:stCondLst>
                                  <p:childTnLst>
                                    <p:set>
                                      <p:cBhvr>
                                        <p:cTn id="207" dur="1" fill="hold">
                                          <p:stCondLst>
                                            <p:cond delay="0"/>
                                          </p:stCondLst>
                                        </p:cTn>
                                        <p:tgtEl>
                                          <p:spTgt spid="76"/>
                                        </p:tgtEl>
                                        <p:attrNameLst>
                                          <p:attrName>style.visibility</p:attrName>
                                        </p:attrNameLst>
                                      </p:cBhvr>
                                      <p:to>
                                        <p:strVal val="visible"/>
                                      </p:to>
                                    </p:set>
                                    <p:animEffect transition="in" filter="fade">
                                      <p:cBhvr>
                                        <p:cTn id="208" dur="1000"/>
                                        <p:tgtEl>
                                          <p:spTgt spid="76"/>
                                        </p:tgtEl>
                                      </p:cBhvr>
                                    </p:animEffect>
                                    <p:anim calcmode="lin" valueType="num">
                                      <p:cBhvr>
                                        <p:cTn id="209" dur="1000" fill="hold"/>
                                        <p:tgtEl>
                                          <p:spTgt spid="76"/>
                                        </p:tgtEl>
                                        <p:attrNameLst>
                                          <p:attrName>ppt_x</p:attrName>
                                        </p:attrNameLst>
                                      </p:cBhvr>
                                      <p:tavLst>
                                        <p:tav tm="0">
                                          <p:val>
                                            <p:strVal val="#ppt_x"/>
                                          </p:val>
                                        </p:tav>
                                        <p:tav tm="100000">
                                          <p:val>
                                            <p:strVal val="#ppt_x"/>
                                          </p:val>
                                        </p:tav>
                                      </p:tavLst>
                                    </p:anim>
                                    <p:anim calcmode="lin" valueType="num">
                                      <p:cBhvr>
                                        <p:cTn id="210" dur="1000" fill="hold"/>
                                        <p:tgtEl>
                                          <p:spTgt spid="76"/>
                                        </p:tgtEl>
                                        <p:attrNameLst>
                                          <p:attrName>ppt_y</p:attrName>
                                        </p:attrNameLst>
                                      </p:cBhvr>
                                      <p:tavLst>
                                        <p:tav tm="0">
                                          <p:val>
                                            <p:strVal val="#ppt_y+.1"/>
                                          </p:val>
                                        </p:tav>
                                        <p:tav tm="100000">
                                          <p:val>
                                            <p:strVal val="#ppt_y"/>
                                          </p:val>
                                        </p:tav>
                                      </p:tavLst>
                                    </p:anim>
                                  </p:childTnLst>
                                </p:cTn>
                              </p:par>
                              <p:par>
                                <p:cTn id="211" presetID="42" presetClass="entr" presetSubtype="0" fill="hold" nodeType="withEffect">
                                  <p:stCondLst>
                                    <p:cond delay="0"/>
                                  </p:stCondLst>
                                  <p:childTnLst>
                                    <p:set>
                                      <p:cBhvr>
                                        <p:cTn id="212" dur="1" fill="hold">
                                          <p:stCondLst>
                                            <p:cond delay="0"/>
                                          </p:stCondLst>
                                        </p:cTn>
                                        <p:tgtEl>
                                          <p:spTgt spid="36"/>
                                        </p:tgtEl>
                                        <p:attrNameLst>
                                          <p:attrName>style.visibility</p:attrName>
                                        </p:attrNameLst>
                                      </p:cBhvr>
                                      <p:to>
                                        <p:strVal val="visible"/>
                                      </p:to>
                                    </p:set>
                                    <p:animEffect transition="in" filter="fade">
                                      <p:cBhvr>
                                        <p:cTn id="213" dur="1000"/>
                                        <p:tgtEl>
                                          <p:spTgt spid="36"/>
                                        </p:tgtEl>
                                      </p:cBhvr>
                                    </p:animEffect>
                                    <p:anim calcmode="lin" valueType="num">
                                      <p:cBhvr>
                                        <p:cTn id="214" dur="1000" fill="hold"/>
                                        <p:tgtEl>
                                          <p:spTgt spid="36"/>
                                        </p:tgtEl>
                                        <p:attrNameLst>
                                          <p:attrName>ppt_x</p:attrName>
                                        </p:attrNameLst>
                                      </p:cBhvr>
                                      <p:tavLst>
                                        <p:tav tm="0">
                                          <p:val>
                                            <p:strVal val="#ppt_x"/>
                                          </p:val>
                                        </p:tav>
                                        <p:tav tm="100000">
                                          <p:val>
                                            <p:strVal val="#ppt_x"/>
                                          </p:val>
                                        </p:tav>
                                      </p:tavLst>
                                    </p:anim>
                                    <p:anim calcmode="lin" valueType="num">
                                      <p:cBhvr>
                                        <p:cTn id="215" dur="1000" fill="hold"/>
                                        <p:tgtEl>
                                          <p:spTgt spid="36"/>
                                        </p:tgtEl>
                                        <p:attrNameLst>
                                          <p:attrName>ppt_y</p:attrName>
                                        </p:attrNameLst>
                                      </p:cBhvr>
                                      <p:tavLst>
                                        <p:tav tm="0">
                                          <p:val>
                                            <p:strVal val="#ppt_y+.1"/>
                                          </p:val>
                                        </p:tav>
                                        <p:tav tm="100000">
                                          <p:val>
                                            <p:strVal val="#ppt_y"/>
                                          </p:val>
                                        </p:tav>
                                      </p:tavLst>
                                    </p:anim>
                                  </p:childTnLst>
                                </p:cTn>
                              </p:par>
                              <p:par>
                                <p:cTn id="216" presetID="42" presetClass="entr" presetSubtype="0" fill="hold" nodeType="withEffect">
                                  <p:stCondLst>
                                    <p:cond delay="0"/>
                                  </p:stCondLst>
                                  <p:childTnLst>
                                    <p:set>
                                      <p:cBhvr>
                                        <p:cTn id="217" dur="1" fill="hold">
                                          <p:stCondLst>
                                            <p:cond delay="0"/>
                                          </p:stCondLst>
                                        </p:cTn>
                                        <p:tgtEl>
                                          <p:spTgt spid="71"/>
                                        </p:tgtEl>
                                        <p:attrNameLst>
                                          <p:attrName>style.visibility</p:attrName>
                                        </p:attrNameLst>
                                      </p:cBhvr>
                                      <p:to>
                                        <p:strVal val="visible"/>
                                      </p:to>
                                    </p:set>
                                    <p:animEffect transition="in" filter="fade">
                                      <p:cBhvr>
                                        <p:cTn id="218" dur="1000"/>
                                        <p:tgtEl>
                                          <p:spTgt spid="71"/>
                                        </p:tgtEl>
                                      </p:cBhvr>
                                    </p:animEffect>
                                    <p:anim calcmode="lin" valueType="num">
                                      <p:cBhvr>
                                        <p:cTn id="219" dur="1000" fill="hold"/>
                                        <p:tgtEl>
                                          <p:spTgt spid="71"/>
                                        </p:tgtEl>
                                        <p:attrNameLst>
                                          <p:attrName>ppt_x</p:attrName>
                                        </p:attrNameLst>
                                      </p:cBhvr>
                                      <p:tavLst>
                                        <p:tav tm="0">
                                          <p:val>
                                            <p:strVal val="#ppt_x"/>
                                          </p:val>
                                        </p:tav>
                                        <p:tav tm="100000">
                                          <p:val>
                                            <p:strVal val="#ppt_x"/>
                                          </p:val>
                                        </p:tav>
                                      </p:tavLst>
                                    </p:anim>
                                    <p:anim calcmode="lin" valueType="num">
                                      <p:cBhvr>
                                        <p:cTn id="220" dur="1000" fill="hold"/>
                                        <p:tgtEl>
                                          <p:spTgt spid="71"/>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3"/>
                                        </p:tgtEl>
                                        <p:attrNameLst>
                                          <p:attrName>style.visibility</p:attrName>
                                        </p:attrNameLst>
                                      </p:cBhvr>
                                      <p:to>
                                        <p:strVal val="visible"/>
                                      </p:to>
                                    </p:set>
                                    <p:animEffect transition="in" filter="fade">
                                      <p:cBhvr>
                                        <p:cTn id="223" dur="1000"/>
                                        <p:tgtEl>
                                          <p:spTgt spid="3"/>
                                        </p:tgtEl>
                                      </p:cBhvr>
                                    </p:animEffect>
                                    <p:anim calcmode="lin" valueType="num">
                                      <p:cBhvr>
                                        <p:cTn id="224" dur="1000" fill="hold"/>
                                        <p:tgtEl>
                                          <p:spTgt spid="3"/>
                                        </p:tgtEl>
                                        <p:attrNameLst>
                                          <p:attrName>ppt_x</p:attrName>
                                        </p:attrNameLst>
                                      </p:cBhvr>
                                      <p:tavLst>
                                        <p:tav tm="0">
                                          <p:val>
                                            <p:strVal val="#ppt_x"/>
                                          </p:val>
                                        </p:tav>
                                        <p:tav tm="100000">
                                          <p:val>
                                            <p:strVal val="#ppt_x"/>
                                          </p:val>
                                        </p:tav>
                                      </p:tavLst>
                                    </p:anim>
                                    <p:anim calcmode="lin" valueType="num">
                                      <p:cBhvr>
                                        <p:cTn id="225" dur="1000" fill="hold"/>
                                        <p:tgtEl>
                                          <p:spTgt spid="3"/>
                                        </p:tgtEl>
                                        <p:attrNameLst>
                                          <p:attrName>ppt_y</p:attrName>
                                        </p:attrNameLst>
                                      </p:cBhvr>
                                      <p:tavLst>
                                        <p:tav tm="0">
                                          <p:val>
                                            <p:strVal val="#ppt_y+.1"/>
                                          </p:val>
                                        </p:tav>
                                        <p:tav tm="100000">
                                          <p:val>
                                            <p:strVal val="#ppt_y"/>
                                          </p:val>
                                        </p:tav>
                                      </p:tavLst>
                                    </p:anim>
                                  </p:childTnLst>
                                </p:cTn>
                              </p:par>
                              <p:par>
                                <p:cTn id="226" presetID="42" presetClass="entr" presetSubtype="0" fill="hold" grpId="0" nodeType="withEffect">
                                  <p:stCondLst>
                                    <p:cond delay="0"/>
                                  </p:stCondLst>
                                  <p:childTnLst>
                                    <p:set>
                                      <p:cBhvr>
                                        <p:cTn id="227" dur="1" fill="hold">
                                          <p:stCondLst>
                                            <p:cond delay="0"/>
                                          </p:stCondLst>
                                        </p:cTn>
                                        <p:tgtEl>
                                          <p:spTgt spid="5"/>
                                        </p:tgtEl>
                                        <p:attrNameLst>
                                          <p:attrName>style.visibility</p:attrName>
                                        </p:attrNameLst>
                                      </p:cBhvr>
                                      <p:to>
                                        <p:strVal val="visible"/>
                                      </p:to>
                                    </p:set>
                                    <p:animEffect transition="in" filter="fade">
                                      <p:cBhvr>
                                        <p:cTn id="228" dur="1000"/>
                                        <p:tgtEl>
                                          <p:spTgt spid="5"/>
                                        </p:tgtEl>
                                      </p:cBhvr>
                                    </p:animEffect>
                                    <p:anim calcmode="lin" valueType="num">
                                      <p:cBhvr>
                                        <p:cTn id="229" dur="1000" fill="hold"/>
                                        <p:tgtEl>
                                          <p:spTgt spid="5"/>
                                        </p:tgtEl>
                                        <p:attrNameLst>
                                          <p:attrName>ppt_x</p:attrName>
                                        </p:attrNameLst>
                                      </p:cBhvr>
                                      <p:tavLst>
                                        <p:tav tm="0">
                                          <p:val>
                                            <p:strVal val="#ppt_x"/>
                                          </p:val>
                                        </p:tav>
                                        <p:tav tm="100000">
                                          <p:val>
                                            <p:strVal val="#ppt_x"/>
                                          </p:val>
                                        </p:tav>
                                      </p:tavLst>
                                    </p:anim>
                                    <p:anim calcmode="lin" valueType="num">
                                      <p:cBhvr>
                                        <p:cTn id="2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animBg="1"/>
      <p:bldP spid="28" grpId="0" animBg="1"/>
      <p:bldP spid="29" grpId="0" animBg="1"/>
      <p:bldP spid="30" grpId="0" animBg="1"/>
      <p:bldP spid="63" grpId="0"/>
      <p:bldP spid="66" grpId="0"/>
      <p:bldP spid="67" grpId="0"/>
      <p:bldP spid="92" grpId="0" animBg="1"/>
      <p:bldP spid="94" grpId="0"/>
      <p:bldP spid="95" grpId="0" animBg="1"/>
      <p:bldP spid="96" grpId="0"/>
      <p:bldP spid="108" grpId="0" animBg="1"/>
      <p:bldP spid="109" grpId="0" animBg="1"/>
      <p:bldP spid="110" grpId="0" animBg="1"/>
      <p:bldP spid="116" grpId="0"/>
      <p:bldP spid="117" grpId="0"/>
      <p:bldP spid="118" grpId="0"/>
      <p:bldP spid="60" grpId="0" animBg="1"/>
      <p:bldP spid="65" grpId="0"/>
      <p:bldP spid="59" grpId="0" animBg="1"/>
      <p:bldP spid="61" grpId="0"/>
      <p:bldP spid="3"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9</a:t>
            </a:fld>
            <a:endParaRPr lang="en-US"/>
          </a:p>
        </p:txBody>
      </p:sp>
      <p:sp>
        <p:nvSpPr>
          <p:cNvPr id="6" name="Parallelogram 5"/>
          <p:cNvSpPr/>
          <p:nvPr/>
        </p:nvSpPr>
        <p:spPr>
          <a:xfrm>
            <a:off x="609698" y="973124"/>
            <a:ext cx="3526073" cy="27546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VẬT LIỆU CHÍNH</a:t>
            </a:r>
          </a:p>
        </p:txBody>
      </p:sp>
      <p:sp>
        <p:nvSpPr>
          <p:cNvPr id="7" name="Rounded Rectangle 6"/>
          <p:cNvSpPr/>
          <p:nvPr/>
        </p:nvSpPr>
        <p:spPr>
          <a:xfrm>
            <a:off x="609697" y="1438102"/>
            <a:ext cx="3016983" cy="81691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8" name="TextBox 7"/>
          <p:cNvSpPr txBox="1"/>
          <p:nvPr/>
        </p:nvSpPr>
        <p:spPr>
          <a:xfrm>
            <a:off x="1567864" y="1455086"/>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Neoproof</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PuW</a:t>
            </a:r>
            <a:endParaRPr lang="en-US" sz="1000" b="1" i="1" dirty="0">
              <a:solidFill>
                <a:schemeClr val="accent5"/>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1572426" y="1654568"/>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13 kg/</a:t>
            </a:r>
            <a:r>
              <a:rPr lang="en-US" sz="1000" dirty="0" err="1"/>
              <a:t>thùng</a:t>
            </a:r>
            <a:endParaRPr lang="en-US" sz="1000" dirty="0"/>
          </a:p>
        </p:txBody>
      </p:sp>
      <p:sp>
        <p:nvSpPr>
          <p:cNvPr id="10" name="TextBox 9"/>
          <p:cNvSpPr txBox="1"/>
          <p:nvPr/>
        </p:nvSpPr>
        <p:spPr>
          <a:xfrm>
            <a:off x="1572426" y="1811066"/>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11" name="Rounded Rectangle 10"/>
          <p:cNvSpPr/>
          <p:nvPr/>
        </p:nvSpPr>
        <p:spPr>
          <a:xfrm>
            <a:off x="4098462" y="1438101"/>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5" name="Rounded Rectangle 14"/>
          <p:cNvSpPr/>
          <p:nvPr/>
        </p:nvSpPr>
        <p:spPr>
          <a:xfrm>
            <a:off x="7587226" y="1438101"/>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pic>
        <p:nvPicPr>
          <p:cNvPr id="19" name="Picture 18"/>
          <p:cNvPicPr>
            <a:picLocks noChangeAspect="1"/>
          </p:cNvPicPr>
          <p:nvPr/>
        </p:nvPicPr>
        <p:blipFill>
          <a:blip r:embed="rId2"/>
          <a:stretch>
            <a:fillRect/>
          </a:stretch>
        </p:blipFill>
        <p:spPr>
          <a:xfrm>
            <a:off x="778274" y="1496288"/>
            <a:ext cx="685268" cy="695355"/>
          </a:xfrm>
          <a:prstGeom prst="rect">
            <a:avLst/>
          </a:prstGeom>
        </p:spPr>
      </p:pic>
      <p:pic>
        <p:nvPicPr>
          <p:cNvPr id="20" name="Picture 19"/>
          <p:cNvPicPr>
            <a:picLocks noChangeAspect="1"/>
          </p:cNvPicPr>
          <p:nvPr/>
        </p:nvPicPr>
        <p:blipFill>
          <a:blip r:embed="rId3"/>
          <a:stretch>
            <a:fillRect/>
          </a:stretch>
        </p:blipFill>
        <p:spPr>
          <a:xfrm>
            <a:off x="4223616" y="1522319"/>
            <a:ext cx="772338" cy="746818"/>
          </a:xfrm>
          <a:prstGeom prst="rect">
            <a:avLst/>
          </a:prstGeom>
        </p:spPr>
      </p:pic>
      <p:pic>
        <p:nvPicPr>
          <p:cNvPr id="21" name="Picture 20"/>
          <p:cNvPicPr>
            <a:picLocks noChangeAspect="1"/>
          </p:cNvPicPr>
          <p:nvPr/>
        </p:nvPicPr>
        <p:blipFill>
          <a:blip r:embed="rId4"/>
          <a:stretch>
            <a:fillRect/>
          </a:stretch>
        </p:blipFill>
        <p:spPr>
          <a:xfrm>
            <a:off x="7736723" y="1474161"/>
            <a:ext cx="725634" cy="766787"/>
          </a:xfrm>
          <a:prstGeom prst="rect">
            <a:avLst/>
          </a:prstGeom>
        </p:spPr>
      </p:pic>
      <p:sp>
        <p:nvSpPr>
          <p:cNvPr id="22" name="Rounded Rectangle 21"/>
          <p:cNvSpPr/>
          <p:nvPr/>
        </p:nvSpPr>
        <p:spPr>
          <a:xfrm>
            <a:off x="647007" y="2442309"/>
            <a:ext cx="2958984" cy="87942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26" name="Rounded Rectangle 25"/>
          <p:cNvSpPr/>
          <p:nvPr/>
        </p:nvSpPr>
        <p:spPr>
          <a:xfrm>
            <a:off x="4098462" y="2442309"/>
            <a:ext cx="2880593" cy="83624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pic>
        <p:nvPicPr>
          <p:cNvPr id="30" name="Picture 29"/>
          <p:cNvPicPr>
            <a:picLocks noChangeAspect="1"/>
          </p:cNvPicPr>
          <p:nvPr/>
        </p:nvPicPr>
        <p:blipFill>
          <a:blip r:embed="rId5"/>
          <a:stretch>
            <a:fillRect/>
          </a:stretch>
        </p:blipFill>
        <p:spPr>
          <a:xfrm>
            <a:off x="4281675" y="2502713"/>
            <a:ext cx="726070" cy="710871"/>
          </a:xfrm>
          <a:prstGeom prst="rect">
            <a:avLst/>
          </a:prstGeom>
        </p:spPr>
      </p:pic>
      <p:pic>
        <p:nvPicPr>
          <p:cNvPr id="31" name="Picture 30"/>
          <p:cNvPicPr>
            <a:picLocks noChangeAspect="1"/>
          </p:cNvPicPr>
          <p:nvPr/>
        </p:nvPicPr>
        <p:blipFill>
          <a:blip r:embed="rId6"/>
          <a:stretch>
            <a:fillRect/>
          </a:stretch>
        </p:blipFill>
        <p:spPr>
          <a:xfrm>
            <a:off x="788829" y="2490468"/>
            <a:ext cx="811537" cy="803638"/>
          </a:xfrm>
          <a:prstGeom prst="rect">
            <a:avLst/>
          </a:prstGeom>
        </p:spPr>
      </p:pic>
      <p:sp>
        <p:nvSpPr>
          <p:cNvPr id="32" name="Parallelogram 31"/>
          <p:cNvSpPr/>
          <p:nvPr/>
        </p:nvSpPr>
        <p:spPr>
          <a:xfrm>
            <a:off x="572389" y="3577605"/>
            <a:ext cx="3526073" cy="27546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sz="1600" b="1" dirty="0">
                <a:latin typeface="Times New Roman" panose="02020603050405020304" pitchFamily="18" charset="0"/>
                <a:cs typeface="Times New Roman" panose="02020603050405020304" pitchFamily="18" charset="0"/>
              </a:rPr>
              <a:t>VẬT LIỆU PHỤ</a:t>
            </a:r>
          </a:p>
        </p:txBody>
      </p:sp>
      <p:sp>
        <p:nvSpPr>
          <p:cNvPr id="58" name="Rounded Rectangle 57"/>
          <p:cNvSpPr/>
          <p:nvPr/>
        </p:nvSpPr>
        <p:spPr>
          <a:xfrm>
            <a:off x="609697" y="4158172"/>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59" name="TextBox 58"/>
          <p:cNvSpPr txBox="1"/>
          <p:nvPr/>
        </p:nvSpPr>
        <p:spPr>
          <a:xfrm>
            <a:off x="1567864" y="4204041"/>
            <a:ext cx="1766723"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Revinex</a:t>
            </a:r>
            <a:r>
              <a:rPr lang="en-US" sz="1000" b="1" i="1" dirty="0">
                <a:solidFill>
                  <a:schemeClr val="accent5"/>
                </a:solidFill>
                <a:latin typeface="Times New Roman" panose="02020603050405020304" pitchFamily="18" charset="0"/>
                <a:cs typeface="Times New Roman" panose="02020603050405020304" pitchFamily="18" charset="0"/>
              </a:rPr>
              <a:t>® - </a:t>
            </a:r>
            <a:r>
              <a:rPr lang="en-US" sz="1000" b="1" i="1" dirty="0" err="1">
                <a:solidFill>
                  <a:schemeClr val="accent5"/>
                </a:solidFill>
                <a:latin typeface="Times New Roman" panose="02020603050405020304" pitchFamily="18" charset="0"/>
                <a:cs typeface="Times New Roman" panose="02020603050405020304" pitchFamily="18" charset="0"/>
              </a:rPr>
              <a:t>Vật</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liệu</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lót</a:t>
            </a:r>
            <a:endParaRPr lang="en-US" sz="1000" b="1" i="1" dirty="0">
              <a:solidFill>
                <a:schemeClr val="accent5"/>
              </a:solidFill>
              <a:latin typeface="Times New Roman" panose="02020603050405020304" pitchFamily="18" charset="0"/>
              <a:cs typeface="Times New Roman" panose="02020603050405020304" pitchFamily="18" charset="0"/>
            </a:endParaRPr>
          </a:p>
        </p:txBody>
      </p:sp>
      <p:sp>
        <p:nvSpPr>
          <p:cNvPr id="63" name="Rounded Rectangle 62"/>
          <p:cNvSpPr/>
          <p:nvPr/>
        </p:nvSpPr>
        <p:spPr>
          <a:xfrm>
            <a:off x="4098462" y="4190754"/>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000">
              <a:latin typeface="Times New Roman" panose="02020603050405020304" pitchFamily="18" charset="0"/>
              <a:cs typeface="Times New Roman" panose="02020603050405020304" pitchFamily="18" charset="0"/>
            </a:endParaRPr>
          </a:p>
        </p:txBody>
      </p:sp>
      <p:sp>
        <p:nvSpPr>
          <p:cNvPr id="67" name="Rounded Rectangle 66"/>
          <p:cNvSpPr/>
          <p:nvPr/>
        </p:nvSpPr>
        <p:spPr>
          <a:xfrm>
            <a:off x="7587226" y="4173977"/>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000">
              <a:latin typeface="Times New Roman" panose="02020603050405020304" pitchFamily="18" charset="0"/>
              <a:cs typeface="Times New Roman" panose="02020603050405020304" pitchFamily="18" charset="0"/>
            </a:endParaRPr>
          </a:p>
        </p:txBody>
      </p:sp>
      <p:sp>
        <p:nvSpPr>
          <p:cNvPr id="71" name="TextBox 70"/>
          <p:cNvSpPr txBox="1"/>
          <p:nvPr/>
        </p:nvSpPr>
        <p:spPr>
          <a:xfrm>
            <a:off x="1567864" y="1972894"/>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72" name="TextBox 71"/>
          <p:cNvSpPr txBox="1"/>
          <p:nvPr/>
        </p:nvSpPr>
        <p:spPr>
          <a:xfrm>
            <a:off x="5036293" y="1459099"/>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Neoproof</a:t>
            </a:r>
            <a:r>
              <a:rPr lang="en-US" sz="1000" b="1" i="1" dirty="0">
                <a:solidFill>
                  <a:schemeClr val="accent5"/>
                </a:solidFill>
                <a:latin typeface="Times New Roman" panose="02020603050405020304" pitchFamily="18" charset="0"/>
                <a:cs typeface="Times New Roman" panose="02020603050405020304" pitchFamily="18" charset="0"/>
              </a:rPr>
              <a:t>® Pu 360</a:t>
            </a:r>
          </a:p>
        </p:txBody>
      </p:sp>
      <p:sp>
        <p:nvSpPr>
          <p:cNvPr id="73" name="TextBox 72"/>
          <p:cNvSpPr txBox="1"/>
          <p:nvPr/>
        </p:nvSpPr>
        <p:spPr>
          <a:xfrm>
            <a:off x="5040855" y="1658581"/>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13 kg/</a:t>
            </a:r>
            <a:r>
              <a:rPr lang="en-US" sz="1000" dirty="0" err="1"/>
              <a:t>thùng</a:t>
            </a:r>
            <a:endParaRPr lang="en-US" sz="1000" dirty="0"/>
          </a:p>
        </p:txBody>
      </p:sp>
      <p:sp>
        <p:nvSpPr>
          <p:cNvPr id="74" name="TextBox 73"/>
          <p:cNvSpPr txBox="1"/>
          <p:nvPr/>
        </p:nvSpPr>
        <p:spPr>
          <a:xfrm>
            <a:off x="5040855" y="1815079"/>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75" name="TextBox 74"/>
          <p:cNvSpPr txBox="1"/>
          <p:nvPr/>
        </p:nvSpPr>
        <p:spPr>
          <a:xfrm>
            <a:off x="5036293" y="1976907"/>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76" name="TextBox 75"/>
          <p:cNvSpPr txBox="1"/>
          <p:nvPr/>
        </p:nvSpPr>
        <p:spPr>
          <a:xfrm>
            <a:off x="8507258" y="1455251"/>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Neoproof</a:t>
            </a:r>
            <a:r>
              <a:rPr lang="en-US" sz="1000" b="1" i="1" dirty="0">
                <a:solidFill>
                  <a:schemeClr val="accent5"/>
                </a:solidFill>
                <a:latin typeface="Times New Roman" panose="02020603050405020304" pitchFamily="18" charset="0"/>
                <a:cs typeface="Times New Roman" panose="02020603050405020304" pitchFamily="18" charset="0"/>
              </a:rPr>
              <a:t>® Pu Fiber</a:t>
            </a:r>
          </a:p>
        </p:txBody>
      </p:sp>
      <p:sp>
        <p:nvSpPr>
          <p:cNvPr id="77" name="TextBox 76"/>
          <p:cNvSpPr txBox="1"/>
          <p:nvPr/>
        </p:nvSpPr>
        <p:spPr>
          <a:xfrm>
            <a:off x="8511820" y="1654733"/>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13 kg/</a:t>
            </a:r>
            <a:r>
              <a:rPr lang="en-US" sz="1000" dirty="0" err="1"/>
              <a:t>thùng</a:t>
            </a:r>
            <a:endParaRPr lang="en-US" sz="1000" dirty="0"/>
          </a:p>
        </p:txBody>
      </p:sp>
      <p:sp>
        <p:nvSpPr>
          <p:cNvPr id="78" name="TextBox 77"/>
          <p:cNvSpPr txBox="1"/>
          <p:nvPr/>
        </p:nvSpPr>
        <p:spPr>
          <a:xfrm>
            <a:off x="8511820" y="1811231"/>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79" name="TextBox 78"/>
          <p:cNvSpPr txBox="1"/>
          <p:nvPr/>
        </p:nvSpPr>
        <p:spPr>
          <a:xfrm>
            <a:off x="8507258" y="1973059"/>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80" name="TextBox 79"/>
          <p:cNvSpPr txBox="1"/>
          <p:nvPr/>
        </p:nvSpPr>
        <p:spPr>
          <a:xfrm>
            <a:off x="5063395" y="2463136"/>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Neodur</a:t>
            </a:r>
            <a:r>
              <a:rPr lang="en-US" sz="1000" b="1" i="1" dirty="0">
                <a:solidFill>
                  <a:schemeClr val="accent5"/>
                </a:solidFill>
                <a:latin typeface="Times New Roman" panose="02020603050405020304" pitchFamily="18" charset="0"/>
                <a:cs typeface="Times New Roman" panose="02020603050405020304" pitchFamily="18" charset="0"/>
              </a:rPr>
              <a:t>® Pool</a:t>
            </a:r>
          </a:p>
        </p:txBody>
      </p:sp>
      <p:sp>
        <p:nvSpPr>
          <p:cNvPr id="81" name="TextBox 80"/>
          <p:cNvSpPr txBox="1"/>
          <p:nvPr/>
        </p:nvSpPr>
        <p:spPr>
          <a:xfrm>
            <a:off x="5067957" y="2662618"/>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10 kg/</a:t>
            </a:r>
            <a:r>
              <a:rPr lang="en-US" sz="1000" dirty="0" err="1"/>
              <a:t>bộ</a:t>
            </a:r>
            <a:endParaRPr lang="en-US" sz="1000" dirty="0"/>
          </a:p>
        </p:txBody>
      </p:sp>
      <p:sp>
        <p:nvSpPr>
          <p:cNvPr id="82" name="TextBox 81"/>
          <p:cNvSpPr txBox="1"/>
          <p:nvPr/>
        </p:nvSpPr>
        <p:spPr>
          <a:xfrm>
            <a:off x="5067957" y="2819116"/>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83" name="TextBox 82"/>
          <p:cNvSpPr txBox="1"/>
          <p:nvPr/>
        </p:nvSpPr>
        <p:spPr>
          <a:xfrm>
            <a:off x="5063395" y="2980944"/>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84" name="TextBox 83"/>
          <p:cNvSpPr txBox="1"/>
          <p:nvPr/>
        </p:nvSpPr>
        <p:spPr>
          <a:xfrm>
            <a:off x="1582880" y="2504292"/>
            <a:ext cx="1533337"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Neoproof</a:t>
            </a:r>
            <a:r>
              <a:rPr lang="en-US" sz="1000" b="1" i="1" dirty="0">
                <a:solidFill>
                  <a:schemeClr val="accent5"/>
                </a:solidFill>
                <a:latin typeface="Times New Roman" panose="02020603050405020304" pitchFamily="18" charset="0"/>
                <a:cs typeface="Times New Roman" panose="02020603050405020304" pitchFamily="18" charset="0"/>
              </a:rPr>
              <a:t>® Pu Fast</a:t>
            </a:r>
          </a:p>
        </p:txBody>
      </p:sp>
      <p:sp>
        <p:nvSpPr>
          <p:cNvPr id="85" name="TextBox 84"/>
          <p:cNvSpPr txBox="1"/>
          <p:nvPr/>
        </p:nvSpPr>
        <p:spPr>
          <a:xfrm>
            <a:off x="1587442" y="2703774"/>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13 kg/</a:t>
            </a:r>
            <a:r>
              <a:rPr lang="en-US" sz="1000" dirty="0" err="1"/>
              <a:t>thùng</a:t>
            </a:r>
            <a:endParaRPr lang="en-US" sz="1000" dirty="0"/>
          </a:p>
        </p:txBody>
      </p:sp>
      <p:sp>
        <p:nvSpPr>
          <p:cNvPr id="86" name="TextBox 85"/>
          <p:cNvSpPr txBox="1"/>
          <p:nvPr/>
        </p:nvSpPr>
        <p:spPr>
          <a:xfrm>
            <a:off x="1587442" y="2860272"/>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87" name="TextBox 86"/>
          <p:cNvSpPr txBox="1"/>
          <p:nvPr/>
        </p:nvSpPr>
        <p:spPr>
          <a:xfrm>
            <a:off x="1582880" y="3022100"/>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89" name="TextBox 88"/>
          <p:cNvSpPr txBox="1"/>
          <p:nvPr/>
        </p:nvSpPr>
        <p:spPr>
          <a:xfrm>
            <a:off x="1554845" y="4385526"/>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5kg/can</a:t>
            </a:r>
          </a:p>
        </p:txBody>
      </p:sp>
      <p:sp>
        <p:nvSpPr>
          <p:cNvPr id="90" name="TextBox 89"/>
          <p:cNvSpPr txBox="1"/>
          <p:nvPr/>
        </p:nvSpPr>
        <p:spPr>
          <a:xfrm>
            <a:off x="1554845" y="4542024"/>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91" name="TextBox 90"/>
          <p:cNvSpPr txBox="1"/>
          <p:nvPr/>
        </p:nvSpPr>
        <p:spPr>
          <a:xfrm>
            <a:off x="1550283" y="4703852"/>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92" name="TextBox 91"/>
          <p:cNvSpPr txBox="1"/>
          <p:nvPr/>
        </p:nvSpPr>
        <p:spPr>
          <a:xfrm>
            <a:off x="5005970" y="4204041"/>
            <a:ext cx="1766723"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Silatex</a:t>
            </a:r>
            <a:r>
              <a:rPr lang="en-US" sz="1000" b="1" i="1" dirty="0">
                <a:solidFill>
                  <a:schemeClr val="accent5"/>
                </a:solidFill>
                <a:latin typeface="Times New Roman" panose="02020603050405020304" pitchFamily="18" charset="0"/>
                <a:cs typeface="Times New Roman" panose="02020603050405020304" pitchFamily="18" charset="0"/>
              </a:rPr>
              <a:t>® primer - </a:t>
            </a:r>
            <a:r>
              <a:rPr lang="en-US" sz="1000" b="1" i="1" dirty="0" err="1">
                <a:solidFill>
                  <a:schemeClr val="accent5"/>
                </a:solidFill>
                <a:latin typeface="Times New Roman" panose="02020603050405020304" pitchFamily="18" charset="0"/>
                <a:cs typeface="Times New Roman" panose="02020603050405020304" pitchFamily="18" charset="0"/>
              </a:rPr>
              <a:t>Vật</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liệu</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lót</a:t>
            </a:r>
            <a:endParaRPr lang="en-US" sz="1000" b="1" i="1" dirty="0">
              <a:solidFill>
                <a:schemeClr val="accent5"/>
              </a:solidFill>
              <a:latin typeface="Times New Roman" panose="02020603050405020304" pitchFamily="18" charset="0"/>
              <a:cs typeface="Times New Roman" panose="02020603050405020304" pitchFamily="18" charset="0"/>
            </a:endParaRPr>
          </a:p>
        </p:txBody>
      </p:sp>
      <p:sp>
        <p:nvSpPr>
          <p:cNvPr id="93" name="TextBox 92"/>
          <p:cNvSpPr txBox="1"/>
          <p:nvPr/>
        </p:nvSpPr>
        <p:spPr>
          <a:xfrm>
            <a:off x="4992951" y="4385526"/>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5kg/can</a:t>
            </a:r>
          </a:p>
        </p:txBody>
      </p:sp>
      <p:sp>
        <p:nvSpPr>
          <p:cNvPr id="94" name="TextBox 93"/>
          <p:cNvSpPr txBox="1"/>
          <p:nvPr/>
        </p:nvSpPr>
        <p:spPr>
          <a:xfrm>
            <a:off x="4992951" y="4542024"/>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95" name="TextBox 94"/>
          <p:cNvSpPr txBox="1"/>
          <p:nvPr/>
        </p:nvSpPr>
        <p:spPr>
          <a:xfrm>
            <a:off x="4988389" y="4703852"/>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101" name="TextBox 100"/>
          <p:cNvSpPr txBox="1"/>
          <p:nvPr/>
        </p:nvSpPr>
        <p:spPr>
          <a:xfrm>
            <a:off x="8457794" y="4165406"/>
            <a:ext cx="2206479"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Acqua</a:t>
            </a:r>
            <a:r>
              <a:rPr lang="en-US" sz="1000" b="1" i="1" dirty="0">
                <a:solidFill>
                  <a:schemeClr val="accent5"/>
                </a:solidFill>
                <a:latin typeface="Times New Roman" panose="02020603050405020304" pitchFamily="18" charset="0"/>
                <a:cs typeface="Times New Roman" panose="02020603050405020304" pitchFamily="18" charset="0"/>
              </a:rPr>
              <a:t>®  Primer NP</a:t>
            </a:r>
          </a:p>
        </p:txBody>
      </p:sp>
      <p:sp>
        <p:nvSpPr>
          <p:cNvPr id="102" name="TextBox 101"/>
          <p:cNvSpPr txBox="1"/>
          <p:nvPr/>
        </p:nvSpPr>
        <p:spPr>
          <a:xfrm>
            <a:off x="8451290" y="4359628"/>
            <a:ext cx="1940807" cy="246221"/>
          </a:xfrm>
          <a:prstGeom prst="rect">
            <a:avLst/>
          </a:prstGeom>
          <a:noFill/>
        </p:spPr>
        <p:txBody>
          <a:bodyPr wrap="square" rtlCol="0">
            <a:spAutoFit/>
          </a:bodyPr>
          <a:lstStyle/>
          <a:p>
            <a:r>
              <a:rPr lang="en-US" sz="1000" dirty="0"/>
              <a:t>Quy </a:t>
            </a:r>
            <a:r>
              <a:rPr lang="en-US" sz="1000" dirty="0" err="1"/>
              <a:t>cách</a:t>
            </a:r>
            <a:r>
              <a:rPr lang="en-US" sz="1000" dirty="0"/>
              <a:t> </a:t>
            </a:r>
            <a:r>
              <a:rPr lang="en-US" sz="1000" dirty="0" err="1"/>
              <a:t>đóng</a:t>
            </a:r>
            <a:r>
              <a:rPr lang="en-US" sz="1000" dirty="0"/>
              <a:t> </a:t>
            </a:r>
            <a:r>
              <a:rPr lang="en-US" sz="1000" dirty="0" err="1"/>
              <a:t>gói</a:t>
            </a:r>
            <a:r>
              <a:rPr lang="en-US" sz="1000" dirty="0"/>
              <a:t>: 7kg/</a:t>
            </a:r>
            <a:r>
              <a:rPr lang="en-US" sz="1000" dirty="0" err="1"/>
              <a:t>bộ</a:t>
            </a:r>
            <a:r>
              <a:rPr lang="en-US" sz="1000" dirty="0"/>
              <a:t> </a:t>
            </a:r>
          </a:p>
        </p:txBody>
      </p:sp>
      <p:sp>
        <p:nvSpPr>
          <p:cNvPr id="103" name="TextBox 102"/>
          <p:cNvSpPr txBox="1"/>
          <p:nvPr/>
        </p:nvSpPr>
        <p:spPr>
          <a:xfrm>
            <a:off x="8446596" y="4523655"/>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pic>
        <p:nvPicPr>
          <p:cNvPr id="105" name="Picture 104"/>
          <p:cNvPicPr>
            <a:picLocks noChangeAspect="1"/>
          </p:cNvPicPr>
          <p:nvPr/>
        </p:nvPicPr>
        <p:blipFill>
          <a:blip r:embed="rId7"/>
          <a:stretch>
            <a:fillRect/>
          </a:stretch>
        </p:blipFill>
        <p:spPr>
          <a:xfrm>
            <a:off x="911842" y="4209676"/>
            <a:ext cx="557095" cy="741955"/>
          </a:xfrm>
          <a:prstGeom prst="rect">
            <a:avLst/>
          </a:prstGeom>
        </p:spPr>
      </p:pic>
      <p:pic>
        <p:nvPicPr>
          <p:cNvPr id="106" name="Picture 105"/>
          <p:cNvPicPr>
            <a:picLocks noChangeAspect="1"/>
          </p:cNvPicPr>
          <p:nvPr/>
        </p:nvPicPr>
        <p:blipFill>
          <a:blip r:embed="rId8"/>
          <a:stretch>
            <a:fillRect/>
          </a:stretch>
        </p:blipFill>
        <p:spPr>
          <a:xfrm>
            <a:off x="4339945" y="4235285"/>
            <a:ext cx="563003" cy="757638"/>
          </a:xfrm>
          <a:prstGeom prst="rect">
            <a:avLst/>
          </a:prstGeom>
        </p:spPr>
      </p:pic>
      <p:sp>
        <p:nvSpPr>
          <p:cNvPr id="120" name="Rounded Rectangle 119"/>
          <p:cNvSpPr/>
          <p:nvPr/>
        </p:nvSpPr>
        <p:spPr>
          <a:xfrm>
            <a:off x="609697" y="5233141"/>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a:latin typeface="Times New Roman" panose="02020603050405020304" pitchFamily="18" charset="0"/>
              <a:cs typeface="Times New Roman" panose="02020603050405020304" pitchFamily="18" charset="0"/>
            </a:endParaRPr>
          </a:p>
        </p:txBody>
      </p:sp>
      <p:sp>
        <p:nvSpPr>
          <p:cNvPr id="121" name="TextBox 120"/>
          <p:cNvSpPr txBox="1"/>
          <p:nvPr/>
        </p:nvSpPr>
        <p:spPr>
          <a:xfrm>
            <a:off x="1524064" y="5203972"/>
            <a:ext cx="1940807" cy="369332"/>
          </a:xfrm>
          <a:prstGeom prst="rect">
            <a:avLst/>
          </a:prstGeom>
          <a:noFill/>
        </p:spPr>
        <p:txBody>
          <a:bodyPr wrap="square" rtlCol="0">
            <a:spAutoFit/>
          </a:bodyPr>
          <a:lstStyle/>
          <a:p>
            <a:pPr fontAlgn="base"/>
            <a:r>
              <a:rPr lang="en-US" sz="1000" b="1" dirty="0" err="1">
                <a:solidFill>
                  <a:schemeClr val="accent5"/>
                </a:solidFill>
                <a:latin typeface="Times New Roman" panose="02020603050405020304" pitchFamily="18" charset="0"/>
                <a:cs typeface="Times New Roman" panose="02020603050405020304" pitchFamily="18" charset="0"/>
              </a:rPr>
              <a:t>Matít</a:t>
            </a:r>
            <a:r>
              <a:rPr lang="en-US" sz="1000" b="1" dirty="0">
                <a:solidFill>
                  <a:schemeClr val="accent5"/>
                </a:solidFill>
                <a:latin typeface="Times New Roman" panose="02020603050405020304" pitchFamily="18" charset="0"/>
                <a:cs typeface="Times New Roman" panose="02020603050405020304" pitchFamily="18" charset="0"/>
              </a:rPr>
              <a:t> </a:t>
            </a:r>
            <a:r>
              <a:rPr lang="el-GR" sz="1000" b="1" dirty="0">
                <a:solidFill>
                  <a:schemeClr val="accent5"/>
                </a:solidFill>
                <a:latin typeface="Times New Roman" panose="02020603050405020304" pitchFamily="18" charset="0"/>
                <a:cs typeface="Times New Roman" panose="02020603050405020304" pitchFamily="18" charset="0"/>
              </a:rPr>
              <a:t>Α</a:t>
            </a:r>
            <a:r>
              <a:rPr lang="en-US" sz="1000" b="1" dirty="0" err="1">
                <a:solidFill>
                  <a:schemeClr val="accent5"/>
                </a:solidFill>
                <a:latin typeface="Times New Roman" panose="02020603050405020304" pitchFamily="18" charset="0"/>
                <a:cs typeface="Times New Roman" panose="02020603050405020304" pitchFamily="18" charset="0"/>
              </a:rPr>
              <a:t>crylic</a:t>
            </a:r>
            <a:r>
              <a:rPr lang="en-US" sz="1000" b="1" dirty="0">
                <a:solidFill>
                  <a:schemeClr val="accent5"/>
                </a:solidFill>
                <a:latin typeface="Times New Roman" panose="02020603050405020304" pitchFamily="18" charset="0"/>
                <a:cs typeface="Times New Roman" panose="02020603050405020304" pitchFamily="18" charset="0"/>
              </a:rPr>
              <a:t> </a:t>
            </a:r>
            <a:r>
              <a:rPr lang="en-US" sz="1000" b="1" dirty="0" err="1">
                <a:solidFill>
                  <a:schemeClr val="accent5"/>
                </a:solidFill>
                <a:latin typeface="Times New Roman" panose="02020603050405020304" pitchFamily="18" charset="0"/>
                <a:cs typeface="Times New Roman" panose="02020603050405020304" pitchFamily="18" charset="0"/>
              </a:rPr>
              <a:t>chít</a:t>
            </a:r>
            <a:r>
              <a:rPr lang="en-US" sz="1000" b="1" dirty="0">
                <a:solidFill>
                  <a:schemeClr val="accent5"/>
                </a:solidFill>
                <a:latin typeface="Times New Roman" panose="02020603050405020304" pitchFamily="18" charset="0"/>
                <a:cs typeface="Times New Roman" panose="02020603050405020304" pitchFamily="18" charset="0"/>
              </a:rPr>
              <a:t> </a:t>
            </a:r>
            <a:r>
              <a:rPr lang="en-US" sz="1000" b="1" dirty="0" err="1">
                <a:solidFill>
                  <a:schemeClr val="accent5"/>
                </a:solidFill>
                <a:latin typeface="Times New Roman" panose="02020603050405020304" pitchFamily="18" charset="0"/>
                <a:cs typeface="Times New Roman" panose="02020603050405020304" pitchFamily="18" charset="0"/>
              </a:rPr>
              <a:t>khe</a:t>
            </a:r>
            <a:r>
              <a:rPr lang="en-US" sz="1000" b="1" dirty="0">
                <a:solidFill>
                  <a:schemeClr val="accent5"/>
                </a:solidFill>
                <a:latin typeface="Times New Roman" panose="02020603050405020304" pitchFamily="18" charset="0"/>
                <a:cs typeface="Times New Roman" panose="02020603050405020304" pitchFamily="18" charset="0"/>
              </a:rPr>
              <a:t> </a:t>
            </a:r>
            <a:r>
              <a:rPr lang="en-US" sz="1000" b="1" dirty="0" err="1">
                <a:solidFill>
                  <a:schemeClr val="accent5"/>
                </a:solidFill>
                <a:latin typeface="Times New Roman" panose="02020603050405020304" pitchFamily="18" charset="0"/>
                <a:cs typeface="Times New Roman" panose="02020603050405020304" pitchFamily="18" charset="0"/>
              </a:rPr>
              <a:t>Jointex</a:t>
            </a:r>
            <a:r>
              <a:rPr lang="en-US" b="1" dirty="0"/>
              <a:t> </a:t>
            </a:r>
          </a:p>
        </p:txBody>
      </p:sp>
      <p:sp>
        <p:nvSpPr>
          <p:cNvPr id="122" name="Rounded Rectangle 121"/>
          <p:cNvSpPr/>
          <p:nvPr/>
        </p:nvSpPr>
        <p:spPr>
          <a:xfrm>
            <a:off x="4098462" y="5265723"/>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000">
              <a:latin typeface="Times New Roman" panose="02020603050405020304" pitchFamily="18" charset="0"/>
              <a:cs typeface="Times New Roman" panose="02020603050405020304" pitchFamily="18" charset="0"/>
            </a:endParaRPr>
          </a:p>
        </p:txBody>
      </p:sp>
      <p:sp>
        <p:nvSpPr>
          <p:cNvPr id="123" name="TextBox 122"/>
          <p:cNvSpPr txBox="1"/>
          <p:nvPr/>
        </p:nvSpPr>
        <p:spPr>
          <a:xfrm>
            <a:off x="1545721" y="5608584"/>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5kg/</a:t>
            </a:r>
            <a:r>
              <a:rPr lang="en-US" sz="1000" dirty="0" err="1"/>
              <a:t>thùng</a:t>
            </a:r>
            <a:endParaRPr lang="en-US" sz="1000" dirty="0"/>
          </a:p>
        </p:txBody>
      </p:sp>
      <p:sp>
        <p:nvSpPr>
          <p:cNvPr id="124" name="TextBox 123"/>
          <p:cNvSpPr txBox="1"/>
          <p:nvPr/>
        </p:nvSpPr>
        <p:spPr>
          <a:xfrm>
            <a:off x="1553709" y="5448637"/>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sp>
        <p:nvSpPr>
          <p:cNvPr id="125" name="TextBox 124"/>
          <p:cNvSpPr txBox="1"/>
          <p:nvPr/>
        </p:nvSpPr>
        <p:spPr>
          <a:xfrm>
            <a:off x="1550283" y="5778821"/>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sp>
        <p:nvSpPr>
          <p:cNvPr id="126" name="TextBox 125"/>
          <p:cNvSpPr txBox="1"/>
          <p:nvPr/>
        </p:nvSpPr>
        <p:spPr>
          <a:xfrm>
            <a:off x="5005970" y="5279010"/>
            <a:ext cx="1766723" cy="246221"/>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Keo</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trám</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khe</a:t>
            </a:r>
            <a:r>
              <a:rPr lang="en-US" sz="1000" b="1" i="1" dirty="0">
                <a:solidFill>
                  <a:schemeClr val="accent5"/>
                </a:solidFill>
                <a:latin typeface="Times New Roman" panose="02020603050405020304" pitchFamily="18" charset="0"/>
                <a:cs typeface="Times New Roman" panose="02020603050405020304" pitchFamily="18" charset="0"/>
              </a:rPr>
              <a:t> LM-BS 8620</a:t>
            </a:r>
          </a:p>
        </p:txBody>
      </p:sp>
      <p:sp>
        <p:nvSpPr>
          <p:cNvPr id="127" name="TextBox 126"/>
          <p:cNvSpPr txBox="1"/>
          <p:nvPr/>
        </p:nvSpPr>
        <p:spPr>
          <a:xfrm>
            <a:off x="4992951" y="5460495"/>
            <a:ext cx="1940807" cy="246221"/>
          </a:xfrm>
          <a:prstGeom prst="rect">
            <a:avLst/>
          </a:prstGeom>
          <a:noFill/>
        </p:spPr>
        <p:txBody>
          <a:bodyPr wrap="square" rtlCol="0">
            <a:spAutoFit/>
          </a:bodyPr>
          <a:lstStyle/>
          <a:p>
            <a:r>
              <a:rPr lang="en-US" sz="1000" dirty="0" err="1"/>
              <a:t>Quy</a:t>
            </a:r>
            <a:r>
              <a:rPr lang="en-US" sz="1000" dirty="0"/>
              <a:t> </a:t>
            </a:r>
            <a:r>
              <a:rPr lang="en-US" sz="1000" dirty="0" err="1"/>
              <a:t>cách</a:t>
            </a:r>
            <a:r>
              <a:rPr lang="en-US" sz="1000" dirty="0"/>
              <a:t> </a:t>
            </a:r>
            <a:r>
              <a:rPr lang="en-US" sz="1000" dirty="0" err="1"/>
              <a:t>đóng</a:t>
            </a:r>
            <a:r>
              <a:rPr lang="en-US" sz="1000" dirty="0"/>
              <a:t> </a:t>
            </a:r>
            <a:r>
              <a:rPr lang="en-US" sz="1000" dirty="0" err="1"/>
              <a:t>gói</a:t>
            </a:r>
            <a:r>
              <a:rPr lang="en-US" sz="1000" dirty="0"/>
              <a:t>: 600 ml/ </a:t>
            </a:r>
            <a:r>
              <a:rPr lang="en-US" sz="1000" dirty="0" err="1"/>
              <a:t>thỏi</a:t>
            </a:r>
            <a:endParaRPr lang="en-US" sz="1000" dirty="0"/>
          </a:p>
        </p:txBody>
      </p:sp>
      <p:sp>
        <p:nvSpPr>
          <p:cNvPr id="128" name="TextBox 127"/>
          <p:cNvSpPr txBox="1"/>
          <p:nvPr/>
        </p:nvSpPr>
        <p:spPr>
          <a:xfrm>
            <a:off x="5028173" y="5631709"/>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Malaysia</a:t>
            </a:r>
          </a:p>
        </p:txBody>
      </p:sp>
      <p:sp>
        <p:nvSpPr>
          <p:cNvPr id="129" name="TextBox 128"/>
          <p:cNvSpPr txBox="1"/>
          <p:nvPr/>
        </p:nvSpPr>
        <p:spPr>
          <a:xfrm>
            <a:off x="4988389" y="5778821"/>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12 </a:t>
            </a:r>
            <a:r>
              <a:rPr lang="en-US" sz="1000" dirty="0" err="1"/>
              <a:t>tháng</a:t>
            </a:r>
            <a:endParaRPr lang="en-US" sz="1000" dirty="0"/>
          </a:p>
        </p:txBody>
      </p:sp>
      <p:pic>
        <p:nvPicPr>
          <p:cNvPr id="132" name="Picture 131"/>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6200" y="5253373"/>
            <a:ext cx="814519" cy="814519"/>
          </a:xfrm>
          <a:prstGeom prst="rect">
            <a:avLst/>
          </a:prstGeom>
        </p:spPr>
      </p:pic>
      <p:pic>
        <p:nvPicPr>
          <p:cNvPr id="133" name="Picture 132"/>
          <p:cNvPicPr>
            <a:picLocks noChangeAspect="1"/>
          </p:cNvPicPr>
          <p:nvPr/>
        </p:nvPicPr>
        <p:blipFill rotWithShape="1">
          <a:blip r:embed="rId10" cstate="hqprint">
            <a:extLst>
              <a:ext uri="{28A0092B-C50C-407E-A947-70E740481C1C}">
                <a14:useLocalDpi xmlns:a14="http://schemas.microsoft.com/office/drawing/2010/main" val="0"/>
              </a:ext>
            </a:extLst>
          </a:blip>
          <a:srcRect l="16820" r="16036"/>
          <a:stretch/>
        </p:blipFill>
        <p:spPr>
          <a:xfrm rot="10800000" flipV="1">
            <a:off x="4298272" y="5307410"/>
            <a:ext cx="604675" cy="717632"/>
          </a:xfrm>
          <a:prstGeom prst="rect">
            <a:avLst/>
          </a:prstGeom>
        </p:spPr>
      </p:pic>
      <p:sp>
        <p:nvSpPr>
          <p:cNvPr id="2" name="Rounded Rectangle 66">
            <a:extLst>
              <a:ext uri="{FF2B5EF4-FFF2-40B4-BE49-F238E27FC236}">
                <a16:creationId xmlns:a16="http://schemas.microsoft.com/office/drawing/2014/main" id="{4B3206EA-9222-0397-3E3D-BE1EEBB911F6}"/>
              </a:ext>
            </a:extLst>
          </p:cNvPr>
          <p:cNvSpPr/>
          <p:nvPr/>
        </p:nvSpPr>
        <p:spPr>
          <a:xfrm>
            <a:off x="7587226" y="5173902"/>
            <a:ext cx="2910302" cy="84727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00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5BB7BCE-16F8-331C-C367-BC79CB717ACF}"/>
              </a:ext>
            </a:extLst>
          </p:cNvPr>
          <p:cNvSpPr txBox="1"/>
          <p:nvPr/>
        </p:nvSpPr>
        <p:spPr>
          <a:xfrm>
            <a:off x="8457794" y="5165331"/>
            <a:ext cx="2206479" cy="400110"/>
          </a:xfrm>
          <a:prstGeom prst="rect">
            <a:avLst/>
          </a:prstGeom>
          <a:noFill/>
        </p:spPr>
        <p:txBody>
          <a:bodyPr wrap="square" rtlCol="0">
            <a:spAutoFit/>
          </a:bodyPr>
          <a:lstStyle/>
          <a:p>
            <a:r>
              <a:rPr lang="en-US" sz="1000" b="1" i="1" dirty="0" err="1">
                <a:solidFill>
                  <a:schemeClr val="accent5"/>
                </a:solidFill>
                <a:latin typeface="Times New Roman" panose="02020603050405020304" pitchFamily="18" charset="0"/>
                <a:cs typeface="Times New Roman" panose="02020603050405020304" pitchFamily="18" charset="0"/>
              </a:rPr>
              <a:t>Neotextile</a:t>
            </a:r>
            <a:r>
              <a:rPr lang="en-US" sz="1000" b="1" i="1" dirty="0">
                <a:solidFill>
                  <a:schemeClr val="accent5"/>
                </a:solidFill>
                <a:latin typeface="Times New Roman" panose="02020603050405020304" pitchFamily="18" charset="0"/>
                <a:cs typeface="Times New Roman" panose="02020603050405020304" pitchFamily="18" charset="0"/>
              </a:rPr>
              <a:t>®  NTP – </a:t>
            </a:r>
            <a:r>
              <a:rPr lang="en-US" sz="1000" b="1" i="1" dirty="0" err="1">
                <a:solidFill>
                  <a:schemeClr val="accent5"/>
                </a:solidFill>
                <a:latin typeface="Times New Roman" panose="02020603050405020304" pitchFamily="18" charset="0"/>
                <a:cs typeface="Times New Roman" panose="02020603050405020304" pitchFamily="18" charset="0"/>
              </a:rPr>
              <a:t>Vải</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gia</a:t>
            </a:r>
            <a:r>
              <a:rPr lang="en-US" sz="1000" b="1" i="1" dirty="0">
                <a:solidFill>
                  <a:schemeClr val="accent5"/>
                </a:solidFill>
                <a:latin typeface="Times New Roman" panose="02020603050405020304" pitchFamily="18" charset="0"/>
                <a:cs typeface="Times New Roman" panose="02020603050405020304" pitchFamily="18" charset="0"/>
              </a:rPr>
              <a:t> </a:t>
            </a:r>
          </a:p>
          <a:p>
            <a:r>
              <a:rPr lang="en-US" sz="1000" b="1" i="1" dirty="0" err="1">
                <a:solidFill>
                  <a:schemeClr val="accent5"/>
                </a:solidFill>
                <a:latin typeface="Times New Roman" panose="02020603050405020304" pitchFamily="18" charset="0"/>
                <a:cs typeface="Times New Roman" panose="02020603050405020304" pitchFamily="18" charset="0"/>
              </a:rPr>
              <a:t>cường</a:t>
            </a:r>
            <a:r>
              <a:rPr lang="en-US" sz="1000" b="1" i="1" dirty="0">
                <a:solidFill>
                  <a:schemeClr val="accent5"/>
                </a:solidFill>
                <a:latin typeface="Times New Roman" panose="02020603050405020304" pitchFamily="18" charset="0"/>
                <a:cs typeface="Times New Roman" panose="02020603050405020304" pitchFamily="18" charset="0"/>
              </a:rPr>
              <a:t> </a:t>
            </a:r>
            <a:r>
              <a:rPr lang="en-US" sz="1000" b="1" i="1" dirty="0" err="1">
                <a:solidFill>
                  <a:schemeClr val="accent5"/>
                </a:solidFill>
                <a:latin typeface="Times New Roman" panose="02020603050405020304" pitchFamily="18" charset="0"/>
                <a:cs typeface="Times New Roman" panose="02020603050405020304" pitchFamily="18" charset="0"/>
              </a:rPr>
              <a:t>Polyeste</a:t>
            </a:r>
            <a:endParaRPr lang="en-US" sz="1000" b="1" i="1" dirty="0">
              <a:solidFill>
                <a:schemeClr val="accent5"/>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047B0FE-49B2-B5C6-7415-1FFFA232A38C}"/>
              </a:ext>
            </a:extLst>
          </p:cNvPr>
          <p:cNvSpPr txBox="1"/>
          <p:nvPr/>
        </p:nvSpPr>
        <p:spPr>
          <a:xfrm>
            <a:off x="8457794" y="5472075"/>
            <a:ext cx="1940807" cy="400110"/>
          </a:xfrm>
          <a:prstGeom prst="rect">
            <a:avLst/>
          </a:prstGeom>
          <a:noFill/>
        </p:spPr>
        <p:txBody>
          <a:bodyPr wrap="square" rtlCol="0">
            <a:spAutoFit/>
          </a:bodyPr>
          <a:lstStyle/>
          <a:p>
            <a:r>
              <a:rPr lang="en-US" sz="1000" dirty="0" err="1"/>
              <a:t>Đóng</a:t>
            </a:r>
            <a:r>
              <a:rPr lang="en-US" sz="1000" dirty="0"/>
              <a:t> </a:t>
            </a:r>
            <a:r>
              <a:rPr lang="en-US" sz="1000" dirty="0" err="1"/>
              <a:t>gói</a:t>
            </a:r>
            <a:r>
              <a:rPr lang="en-US" sz="1000" dirty="0"/>
              <a:t> </a:t>
            </a:r>
            <a:r>
              <a:rPr lang="en-US" sz="1000" dirty="0" err="1"/>
              <a:t>cuộn</a:t>
            </a:r>
            <a:r>
              <a:rPr lang="en-US" sz="1000" dirty="0"/>
              <a:t>: 1,08x100 m; </a:t>
            </a:r>
            <a:r>
              <a:rPr lang="en-US" sz="1000" dirty="0" err="1"/>
              <a:t>khổ</a:t>
            </a:r>
            <a:r>
              <a:rPr lang="en-US" sz="1000" dirty="0"/>
              <a:t> 20cm; 10 cm</a:t>
            </a:r>
          </a:p>
        </p:txBody>
      </p:sp>
      <p:sp>
        <p:nvSpPr>
          <p:cNvPr id="12" name="TextBox 11">
            <a:extLst>
              <a:ext uri="{FF2B5EF4-FFF2-40B4-BE49-F238E27FC236}">
                <a16:creationId xmlns:a16="http://schemas.microsoft.com/office/drawing/2014/main" id="{D247730F-E5C9-DC4A-F72B-AD4322D0C706}"/>
              </a:ext>
            </a:extLst>
          </p:cNvPr>
          <p:cNvSpPr txBox="1"/>
          <p:nvPr/>
        </p:nvSpPr>
        <p:spPr>
          <a:xfrm>
            <a:off x="8451291" y="5746627"/>
            <a:ext cx="1940807" cy="246221"/>
          </a:xfrm>
          <a:prstGeom prst="rect">
            <a:avLst/>
          </a:prstGeom>
          <a:noFill/>
        </p:spPr>
        <p:txBody>
          <a:bodyPr wrap="square" rtlCol="0">
            <a:spAutoFit/>
          </a:bodyPr>
          <a:lstStyle/>
          <a:p>
            <a:r>
              <a:rPr lang="en-US" sz="1000" dirty="0" err="1"/>
              <a:t>Xuất</a:t>
            </a:r>
            <a:r>
              <a:rPr lang="en-US" sz="1000" dirty="0"/>
              <a:t> </a:t>
            </a:r>
            <a:r>
              <a:rPr lang="en-US" sz="1000" dirty="0" err="1"/>
              <a:t>xứ</a:t>
            </a:r>
            <a:r>
              <a:rPr lang="en-US" sz="1000" dirty="0"/>
              <a:t> : </a:t>
            </a:r>
            <a:r>
              <a:rPr lang="en-US" sz="1000" dirty="0" err="1"/>
              <a:t>Hy</a:t>
            </a:r>
            <a:r>
              <a:rPr lang="en-US" sz="1000" dirty="0"/>
              <a:t> </a:t>
            </a:r>
            <a:r>
              <a:rPr lang="en-US" sz="1000" dirty="0" err="1"/>
              <a:t>lạp</a:t>
            </a:r>
            <a:endParaRPr lang="en-US" sz="1000" dirty="0"/>
          </a:p>
        </p:txBody>
      </p:sp>
      <p:pic>
        <p:nvPicPr>
          <p:cNvPr id="13" name="Picture 12">
            <a:extLst>
              <a:ext uri="{FF2B5EF4-FFF2-40B4-BE49-F238E27FC236}">
                <a16:creationId xmlns:a16="http://schemas.microsoft.com/office/drawing/2014/main" id="{8FF38E42-6AA1-9BB8-7AB8-27682EAA3B05}"/>
              </a:ext>
            </a:extLst>
          </p:cNvPr>
          <p:cNvPicPr>
            <a:picLocks noChangeAspect="1"/>
          </p:cNvPicPr>
          <p:nvPr/>
        </p:nvPicPr>
        <p:blipFill>
          <a:blip r:embed="rId11"/>
          <a:stretch>
            <a:fillRect/>
          </a:stretch>
        </p:blipFill>
        <p:spPr>
          <a:xfrm>
            <a:off x="7680201" y="5252832"/>
            <a:ext cx="665660" cy="697166"/>
          </a:xfrm>
          <a:prstGeom prst="rect">
            <a:avLst/>
          </a:prstGeom>
        </p:spPr>
      </p:pic>
      <p:sp>
        <p:nvSpPr>
          <p:cNvPr id="33" name="TextBox 32">
            <a:extLst>
              <a:ext uri="{FF2B5EF4-FFF2-40B4-BE49-F238E27FC236}">
                <a16:creationId xmlns:a16="http://schemas.microsoft.com/office/drawing/2014/main" id="{AF854EA7-F6EB-81F6-945B-FA512F1B0F90}"/>
              </a:ext>
            </a:extLst>
          </p:cNvPr>
          <p:cNvSpPr txBox="1"/>
          <p:nvPr/>
        </p:nvSpPr>
        <p:spPr>
          <a:xfrm>
            <a:off x="8451290" y="4676303"/>
            <a:ext cx="1940807" cy="246221"/>
          </a:xfrm>
          <a:prstGeom prst="rect">
            <a:avLst/>
          </a:prstGeom>
          <a:noFill/>
        </p:spPr>
        <p:txBody>
          <a:bodyPr wrap="square" rtlCol="0">
            <a:spAutoFit/>
          </a:bodyPr>
          <a:lstStyle/>
          <a:p>
            <a:r>
              <a:rPr lang="en-US" sz="1000" dirty="0" err="1"/>
              <a:t>Thời</a:t>
            </a:r>
            <a:r>
              <a:rPr lang="en-US" sz="1000" dirty="0"/>
              <a:t> </a:t>
            </a:r>
            <a:r>
              <a:rPr lang="en-US" sz="1000" dirty="0" err="1"/>
              <a:t>hạn</a:t>
            </a:r>
            <a:r>
              <a:rPr lang="en-US" sz="1000" dirty="0"/>
              <a:t> </a:t>
            </a:r>
            <a:r>
              <a:rPr lang="en-US" sz="1000" dirty="0" err="1"/>
              <a:t>sử</a:t>
            </a:r>
            <a:r>
              <a:rPr lang="en-US" sz="1000" dirty="0"/>
              <a:t> </a:t>
            </a:r>
            <a:r>
              <a:rPr lang="en-US" sz="1000" dirty="0" err="1"/>
              <a:t>dụng</a:t>
            </a:r>
            <a:r>
              <a:rPr lang="en-US" sz="1000" dirty="0"/>
              <a:t>: 24 </a:t>
            </a:r>
            <a:r>
              <a:rPr lang="en-US" sz="1000" dirty="0" err="1"/>
              <a:t>tháng</a:t>
            </a:r>
            <a:endParaRPr lang="en-US" sz="1000" dirty="0"/>
          </a:p>
        </p:txBody>
      </p:sp>
      <p:pic>
        <p:nvPicPr>
          <p:cNvPr id="1026" name="Picture 2">
            <a:extLst>
              <a:ext uri="{FF2B5EF4-FFF2-40B4-BE49-F238E27FC236}">
                <a16:creationId xmlns:a16="http://schemas.microsoft.com/office/drawing/2014/main" id="{A3155EF6-5FD3-71BF-A664-347A9F442F73}"/>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17163" b="14100"/>
          <a:stretch/>
        </p:blipFill>
        <p:spPr bwMode="auto">
          <a:xfrm>
            <a:off x="7642711" y="4317137"/>
            <a:ext cx="837921" cy="575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36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22" presetClass="entr" presetSubtype="4"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par>
                                <p:cTn id="32" presetID="22" presetClass="entr" presetSubtype="4"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par>
                                <p:cTn id="35" presetID="22" presetClass="entr" presetSubtype="4"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00"/>
                                        <p:tgtEl>
                                          <p:spTgt spid="21"/>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500"/>
                                        <p:tgtEl>
                                          <p:spTgt spid="26"/>
                                        </p:tgtEl>
                                      </p:cBhvr>
                                    </p:animEffect>
                                  </p:childTnLst>
                                </p:cTn>
                              </p:par>
                              <p:par>
                                <p:cTn id="44" presetID="22" presetClass="entr" presetSubtype="4"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par>
                                <p:cTn id="47" presetID="22" presetClass="entr" presetSubtype="4"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down)">
                                      <p:cBhvr>
                                        <p:cTn id="49" dur="500"/>
                                        <p:tgtEl>
                                          <p:spTgt spid="3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down)">
                                      <p:cBhvr>
                                        <p:cTn id="52" dur="500"/>
                                        <p:tgtEl>
                                          <p:spTgt spid="7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down)">
                                      <p:cBhvr>
                                        <p:cTn id="55" dur="500"/>
                                        <p:tgtEl>
                                          <p:spTgt spid="72"/>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wipe(down)">
                                      <p:cBhvr>
                                        <p:cTn id="58" dur="500"/>
                                        <p:tgtEl>
                                          <p:spTgt spid="7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wipe(down)">
                                      <p:cBhvr>
                                        <p:cTn id="61" dur="500"/>
                                        <p:tgtEl>
                                          <p:spTgt spid="74"/>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down)">
                                      <p:cBhvr>
                                        <p:cTn id="64" dur="500"/>
                                        <p:tgtEl>
                                          <p:spTgt spid="75"/>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76"/>
                                        </p:tgtEl>
                                        <p:attrNameLst>
                                          <p:attrName>style.visibility</p:attrName>
                                        </p:attrNameLst>
                                      </p:cBhvr>
                                      <p:to>
                                        <p:strVal val="visible"/>
                                      </p:to>
                                    </p:set>
                                    <p:animEffect transition="in" filter="wipe(down)">
                                      <p:cBhvr>
                                        <p:cTn id="67" dur="500"/>
                                        <p:tgtEl>
                                          <p:spTgt spid="76"/>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77"/>
                                        </p:tgtEl>
                                        <p:attrNameLst>
                                          <p:attrName>style.visibility</p:attrName>
                                        </p:attrNameLst>
                                      </p:cBhvr>
                                      <p:to>
                                        <p:strVal val="visible"/>
                                      </p:to>
                                    </p:set>
                                    <p:animEffect transition="in" filter="wipe(down)">
                                      <p:cBhvr>
                                        <p:cTn id="70" dur="500"/>
                                        <p:tgtEl>
                                          <p:spTgt spid="77"/>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wipe(down)">
                                      <p:cBhvr>
                                        <p:cTn id="73" dur="500"/>
                                        <p:tgtEl>
                                          <p:spTgt spid="78"/>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wipe(down)">
                                      <p:cBhvr>
                                        <p:cTn id="76" dur="500"/>
                                        <p:tgtEl>
                                          <p:spTgt spid="79"/>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wipe(down)">
                                      <p:cBhvr>
                                        <p:cTn id="79" dur="500"/>
                                        <p:tgtEl>
                                          <p:spTgt spid="80"/>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wipe(down)">
                                      <p:cBhvr>
                                        <p:cTn id="82" dur="500"/>
                                        <p:tgtEl>
                                          <p:spTgt spid="81"/>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82"/>
                                        </p:tgtEl>
                                        <p:attrNameLst>
                                          <p:attrName>style.visibility</p:attrName>
                                        </p:attrNameLst>
                                      </p:cBhvr>
                                      <p:to>
                                        <p:strVal val="visible"/>
                                      </p:to>
                                    </p:set>
                                    <p:animEffect transition="in" filter="wipe(down)">
                                      <p:cBhvr>
                                        <p:cTn id="85" dur="500"/>
                                        <p:tgtEl>
                                          <p:spTgt spid="82"/>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wipe(down)">
                                      <p:cBhvr>
                                        <p:cTn id="88" dur="500"/>
                                        <p:tgtEl>
                                          <p:spTgt spid="8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84"/>
                                        </p:tgtEl>
                                        <p:attrNameLst>
                                          <p:attrName>style.visibility</p:attrName>
                                        </p:attrNameLst>
                                      </p:cBhvr>
                                      <p:to>
                                        <p:strVal val="visible"/>
                                      </p:to>
                                    </p:set>
                                    <p:animEffect transition="in" filter="wipe(down)">
                                      <p:cBhvr>
                                        <p:cTn id="91" dur="500"/>
                                        <p:tgtEl>
                                          <p:spTgt spid="84"/>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down)">
                                      <p:cBhvr>
                                        <p:cTn id="94" dur="500"/>
                                        <p:tgtEl>
                                          <p:spTgt spid="85"/>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86"/>
                                        </p:tgtEl>
                                        <p:attrNameLst>
                                          <p:attrName>style.visibility</p:attrName>
                                        </p:attrNameLst>
                                      </p:cBhvr>
                                      <p:to>
                                        <p:strVal val="visible"/>
                                      </p:to>
                                    </p:set>
                                    <p:animEffect transition="in" filter="wipe(down)">
                                      <p:cBhvr>
                                        <p:cTn id="97" dur="500"/>
                                        <p:tgtEl>
                                          <p:spTgt spid="86"/>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87"/>
                                        </p:tgtEl>
                                        <p:attrNameLst>
                                          <p:attrName>style.visibility</p:attrName>
                                        </p:attrNameLst>
                                      </p:cBhvr>
                                      <p:to>
                                        <p:strVal val="visible"/>
                                      </p:to>
                                    </p:set>
                                    <p:animEffect transition="in" filter="wipe(down)">
                                      <p:cBhvr>
                                        <p:cTn id="100" dur="500"/>
                                        <p:tgtEl>
                                          <p:spTgt spid="87"/>
                                        </p:tgtEl>
                                      </p:cBhvr>
                                    </p:animEffect>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ppt_x"/>
                                          </p:val>
                                        </p:tav>
                                        <p:tav tm="100000">
                                          <p:val>
                                            <p:strVal val="#ppt_x"/>
                                          </p:val>
                                        </p:tav>
                                      </p:tavLst>
                                    </p:anim>
                                    <p:anim calcmode="lin" valueType="num">
                                      <p:cBhvr additive="base">
                                        <p:cTn id="10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grpId="0" nodeType="click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barn(inVertical)">
                                      <p:cBhvr>
                                        <p:cTn id="111" dur="500"/>
                                        <p:tgtEl>
                                          <p:spTgt spid="58"/>
                                        </p:tgtEl>
                                      </p:cBhvr>
                                    </p:animEffect>
                                  </p:childTnLst>
                                </p:cTn>
                              </p:par>
                              <p:par>
                                <p:cTn id="112" presetID="16" presetClass="entr" presetSubtype="21" fill="hold" grpId="0" nodeType="with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barn(inVertical)">
                                      <p:cBhvr>
                                        <p:cTn id="114" dur="500"/>
                                        <p:tgtEl>
                                          <p:spTgt spid="59"/>
                                        </p:tgtEl>
                                      </p:cBhvr>
                                    </p:animEffect>
                                  </p:childTnLst>
                                </p:cTn>
                              </p:par>
                              <p:par>
                                <p:cTn id="115" presetID="16" presetClass="entr" presetSubtype="21"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barn(inVertical)">
                                      <p:cBhvr>
                                        <p:cTn id="117" dur="500"/>
                                        <p:tgtEl>
                                          <p:spTgt spid="63"/>
                                        </p:tgtEl>
                                      </p:cBhvr>
                                    </p:animEffect>
                                  </p:childTnLst>
                                </p:cTn>
                              </p:par>
                              <p:par>
                                <p:cTn id="118" presetID="16" presetClass="entr" presetSubtype="21" fill="hold" grpId="0" nodeType="withEffect">
                                  <p:stCondLst>
                                    <p:cond delay="0"/>
                                  </p:stCondLst>
                                  <p:childTnLst>
                                    <p:set>
                                      <p:cBhvr>
                                        <p:cTn id="119" dur="1" fill="hold">
                                          <p:stCondLst>
                                            <p:cond delay="0"/>
                                          </p:stCondLst>
                                        </p:cTn>
                                        <p:tgtEl>
                                          <p:spTgt spid="67"/>
                                        </p:tgtEl>
                                        <p:attrNameLst>
                                          <p:attrName>style.visibility</p:attrName>
                                        </p:attrNameLst>
                                      </p:cBhvr>
                                      <p:to>
                                        <p:strVal val="visible"/>
                                      </p:to>
                                    </p:set>
                                    <p:animEffect transition="in" filter="barn(inVertical)">
                                      <p:cBhvr>
                                        <p:cTn id="120" dur="500"/>
                                        <p:tgtEl>
                                          <p:spTgt spid="67"/>
                                        </p:tgtEl>
                                      </p:cBhvr>
                                    </p:animEffect>
                                  </p:childTnLst>
                                </p:cTn>
                              </p:par>
                              <p:par>
                                <p:cTn id="121" presetID="16" presetClass="entr" presetSubtype="21" fill="hold" grpId="0" nodeType="withEffect">
                                  <p:stCondLst>
                                    <p:cond delay="0"/>
                                  </p:stCondLst>
                                  <p:childTnLst>
                                    <p:set>
                                      <p:cBhvr>
                                        <p:cTn id="122" dur="1" fill="hold">
                                          <p:stCondLst>
                                            <p:cond delay="0"/>
                                          </p:stCondLst>
                                        </p:cTn>
                                        <p:tgtEl>
                                          <p:spTgt spid="89"/>
                                        </p:tgtEl>
                                        <p:attrNameLst>
                                          <p:attrName>style.visibility</p:attrName>
                                        </p:attrNameLst>
                                      </p:cBhvr>
                                      <p:to>
                                        <p:strVal val="visible"/>
                                      </p:to>
                                    </p:set>
                                    <p:animEffect transition="in" filter="barn(inVertical)">
                                      <p:cBhvr>
                                        <p:cTn id="123" dur="500"/>
                                        <p:tgtEl>
                                          <p:spTgt spid="89"/>
                                        </p:tgtEl>
                                      </p:cBhvr>
                                    </p:animEffect>
                                  </p:childTnLst>
                                </p:cTn>
                              </p:par>
                              <p:par>
                                <p:cTn id="124" presetID="16" presetClass="entr" presetSubtype="21" fill="hold" grpId="0" nodeType="withEffect">
                                  <p:stCondLst>
                                    <p:cond delay="0"/>
                                  </p:stCondLst>
                                  <p:childTnLst>
                                    <p:set>
                                      <p:cBhvr>
                                        <p:cTn id="125" dur="1" fill="hold">
                                          <p:stCondLst>
                                            <p:cond delay="0"/>
                                          </p:stCondLst>
                                        </p:cTn>
                                        <p:tgtEl>
                                          <p:spTgt spid="90"/>
                                        </p:tgtEl>
                                        <p:attrNameLst>
                                          <p:attrName>style.visibility</p:attrName>
                                        </p:attrNameLst>
                                      </p:cBhvr>
                                      <p:to>
                                        <p:strVal val="visible"/>
                                      </p:to>
                                    </p:set>
                                    <p:animEffect transition="in" filter="barn(inVertical)">
                                      <p:cBhvr>
                                        <p:cTn id="126" dur="500"/>
                                        <p:tgtEl>
                                          <p:spTgt spid="90"/>
                                        </p:tgtEl>
                                      </p:cBhvr>
                                    </p:animEffect>
                                  </p:childTnLst>
                                </p:cTn>
                              </p:par>
                              <p:par>
                                <p:cTn id="127" presetID="16" presetClass="entr" presetSubtype="21" fill="hold" grpId="0" nodeType="withEffect">
                                  <p:stCondLst>
                                    <p:cond delay="0"/>
                                  </p:stCondLst>
                                  <p:childTnLst>
                                    <p:set>
                                      <p:cBhvr>
                                        <p:cTn id="128" dur="1" fill="hold">
                                          <p:stCondLst>
                                            <p:cond delay="0"/>
                                          </p:stCondLst>
                                        </p:cTn>
                                        <p:tgtEl>
                                          <p:spTgt spid="91"/>
                                        </p:tgtEl>
                                        <p:attrNameLst>
                                          <p:attrName>style.visibility</p:attrName>
                                        </p:attrNameLst>
                                      </p:cBhvr>
                                      <p:to>
                                        <p:strVal val="visible"/>
                                      </p:to>
                                    </p:set>
                                    <p:animEffect transition="in" filter="barn(inVertical)">
                                      <p:cBhvr>
                                        <p:cTn id="129" dur="500"/>
                                        <p:tgtEl>
                                          <p:spTgt spid="91"/>
                                        </p:tgtEl>
                                      </p:cBhvr>
                                    </p:animEffect>
                                  </p:childTnLst>
                                </p:cTn>
                              </p:par>
                              <p:par>
                                <p:cTn id="130" presetID="16" presetClass="entr" presetSubtype="21" fill="hold" grpId="0" nodeType="withEffect">
                                  <p:stCondLst>
                                    <p:cond delay="0"/>
                                  </p:stCondLst>
                                  <p:childTnLst>
                                    <p:set>
                                      <p:cBhvr>
                                        <p:cTn id="131" dur="1" fill="hold">
                                          <p:stCondLst>
                                            <p:cond delay="0"/>
                                          </p:stCondLst>
                                        </p:cTn>
                                        <p:tgtEl>
                                          <p:spTgt spid="92"/>
                                        </p:tgtEl>
                                        <p:attrNameLst>
                                          <p:attrName>style.visibility</p:attrName>
                                        </p:attrNameLst>
                                      </p:cBhvr>
                                      <p:to>
                                        <p:strVal val="visible"/>
                                      </p:to>
                                    </p:set>
                                    <p:animEffect transition="in" filter="barn(inVertical)">
                                      <p:cBhvr>
                                        <p:cTn id="132" dur="500"/>
                                        <p:tgtEl>
                                          <p:spTgt spid="92"/>
                                        </p:tgtEl>
                                      </p:cBhvr>
                                    </p:animEffect>
                                  </p:childTnLst>
                                </p:cTn>
                              </p:par>
                              <p:par>
                                <p:cTn id="133" presetID="16" presetClass="entr" presetSubtype="21" fill="hold" grpId="0" nodeType="withEffect">
                                  <p:stCondLst>
                                    <p:cond delay="0"/>
                                  </p:stCondLst>
                                  <p:childTnLst>
                                    <p:set>
                                      <p:cBhvr>
                                        <p:cTn id="134" dur="1" fill="hold">
                                          <p:stCondLst>
                                            <p:cond delay="0"/>
                                          </p:stCondLst>
                                        </p:cTn>
                                        <p:tgtEl>
                                          <p:spTgt spid="93"/>
                                        </p:tgtEl>
                                        <p:attrNameLst>
                                          <p:attrName>style.visibility</p:attrName>
                                        </p:attrNameLst>
                                      </p:cBhvr>
                                      <p:to>
                                        <p:strVal val="visible"/>
                                      </p:to>
                                    </p:set>
                                    <p:animEffect transition="in" filter="barn(inVertical)">
                                      <p:cBhvr>
                                        <p:cTn id="135" dur="500"/>
                                        <p:tgtEl>
                                          <p:spTgt spid="93"/>
                                        </p:tgtEl>
                                      </p:cBhvr>
                                    </p:animEffect>
                                  </p:childTnLst>
                                </p:cTn>
                              </p:par>
                              <p:par>
                                <p:cTn id="136" presetID="16" presetClass="entr" presetSubtype="21" fill="hold" grpId="0" nodeType="withEffect">
                                  <p:stCondLst>
                                    <p:cond delay="0"/>
                                  </p:stCondLst>
                                  <p:childTnLst>
                                    <p:set>
                                      <p:cBhvr>
                                        <p:cTn id="137" dur="1" fill="hold">
                                          <p:stCondLst>
                                            <p:cond delay="0"/>
                                          </p:stCondLst>
                                        </p:cTn>
                                        <p:tgtEl>
                                          <p:spTgt spid="94"/>
                                        </p:tgtEl>
                                        <p:attrNameLst>
                                          <p:attrName>style.visibility</p:attrName>
                                        </p:attrNameLst>
                                      </p:cBhvr>
                                      <p:to>
                                        <p:strVal val="visible"/>
                                      </p:to>
                                    </p:set>
                                    <p:animEffect transition="in" filter="barn(inVertical)">
                                      <p:cBhvr>
                                        <p:cTn id="138" dur="500"/>
                                        <p:tgtEl>
                                          <p:spTgt spid="94"/>
                                        </p:tgtEl>
                                      </p:cBhvr>
                                    </p:animEffect>
                                  </p:childTnLst>
                                </p:cTn>
                              </p:par>
                              <p:par>
                                <p:cTn id="139" presetID="16" presetClass="entr" presetSubtype="21" fill="hold" grpId="0" nodeType="withEffect">
                                  <p:stCondLst>
                                    <p:cond delay="0"/>
                                  </p:stCondLst>
                                  <p:childTnLst>
                                    <p:set>
                                      <p:cBhvr>
                                        <p:cTn id="140" dur="1" fill="hold">
                                          <p:stCondLst>
                                            <p:cond delay="0"/>
                                          </p:stCondLst>
                                        </p:cTn>
                                        <p:tgtEl>
                                          <p:spTgt spid="95"/>
                                        </p:tgtEl>
                                        <p:attrNameLst>
                                          <p:attrName>style.visibility</p:attrName>
                                        </p:attrNameLst>
                                      </p:cBhvr>
                                      <p:to>
                                        <p:strVal val="visible"/>
                                      </p:to>
                                    </p:set>
                                    <p:animEffect transition="in" filter="barn(inVertical)">
                                      <p:cBhvr>
                                        <p:cTn id="141" dur="500"/>
                                        <p:tgtEl>
                                          <p:spTgt spid="95"/>
                                        </p:tgtEl>
                                      </p:cBhvr>
                                    </p:animEffect>
                                  </p:childTnLst>
                                </p:cTn>
                              </p:par>
                              <p:par>
                                <p:cTn id="142" presetID="16" presetClass="entr" presetSubtype="21" fill="hold" grpId="0" nodeType="withEffect">
                                  <p:stCondLst>
                                    <p:cond delay="0"/>
                                  </p:stCondLst>
                                  <p:childTnLst>
                                    <p:set>
                                      <p:cBhvr>
                                        <p:cTn id="143" dur="1" fill="hold">
                                          <p:stCondLst>
                                            <p:cond delay="0"/>
                                          </p:stCondLst>
                                        </p:cTn>
                                        <p:tgtEl>
                                          <p:spTgt spid="101"/>
                                        </p:tgtEl>
                                        <p:attrNameLst>
                                          <p:attrName>style.visibility</p:attrName>
                                        </p:attrNameLst>
                                      </p:cBhvr>
                                      <p:to>
                                        <p:strVal val="visible"/>
                                      </p:to>
                                    </p:set>
                                    <p:animEffect transition="in" filter="barn(inVertical)">
                                      <p:cBhvr>
                                        <p:cTn id="144" dur="500"/>
                                        <p:tgtEl>
                                          <p:spTgt spid="101"/>
                                        </p:tgtEl>
                                      </p:cBhvr>
                                    </p:animEffect>
                                  </p:childTnLst>
                                </p:cTn>
                              </p:par>
                              <p:par>
                                <p:cTn id="145" presetID="16" presetClass="entr" presetSubtype="21" fill="hold" grpId="0" nodeType="withEffect">
                                  <p:stCondLst>
                                    <p:cond delay="0"/>
                                  </p:stCondLst>
                                  <p:childTnLst>
                                    <p:set>
                                      <p:cBhvr>
                                        <p:cTn id="146" dur="1" fill="hold">
                                          <p:stCondLst>
                                            <p:cond delay="0"/>
                                          </p:stCondLst>
                                        </p:cTn>
                                        <p:tgtEl>
                                          <p:spTgt spid="102"/>
                                        </p:tgtEl>
                                        <p:attrNameLst>
                                          <p:attrName>style.visibility</p:attrName>
                                        </p:attrNameLst>
                                      </p:cBhvr>
                                      <p:to>
                                        <p:strVal val="visible"/>
                                      </p:to>
                                    </p:set>
                                    <p:animEffect transition="in" filter="barn(inVertical)">
                                      <p:cBhvr>
                                        <p:cTn id="147" dur="500"/>
                                        <p:tgtEl>
                                          <p:spTgt spid="102"/>
                                        </p:tgtEl>
                                      </p:cBhvr>
                                    </p:animEffect>
                                  </p:childTnLst>
                                </p:cTn>
                              </p:par>
                              <p:par>
                                <p:cTn id="148" presetID="16" presetClass="entr" presetSubtype="21" fill="hold" grpId="0" nodeType="withEffect">
                                  <p:stCondLst>
                                    <p:cond delay="0"/>
                                  </p:stCondLst>
                                  <p:childTnLst>
                                    <p:set>
                                      <p:cBhvr>
                                        <p:cTn id="149" dur="1" fill="hold">
                                          <p:stCondLst>
                                            <p:cond delay="0"/>
                                          </p:stCondLst>
                                        </p:cTn>
                                        <p:tgtEl>
                                          <p:spTgt spid="103"/>
                                        </p:tgtEl>
                                        <p:attrNameLst>
                                          <p:attrName>style.visibility</p:attrName>
                                        </p:attrNameLst>
                                      </p:cBhvr>
                                      <p:to>
                                        <p:strVal val="visible"/>
                                      </p:to>
                                    </p:set>
                                    <p:animEffect transition="in" filter="barn(inVertical)">
                                      <p:cBhvr>
                                        <p:cTn id="150" dur="500"/>
                                        <p:tgtEl>
                                          <p:spTgt spid="103"/>
                                        </p:tgtEl>
                                      </p:cBhvr>
                                    </p:animEffect>
                                  </p:childTnLst>
                                </p:cTn>
                              </p:par>
                              <p:par>
                                <p:cTn id="151" presetID="16" presetClass="entr" presetSubtype="21" fill="hold" nodeType="withEffect">
                                  <p:stCondLst>
                                    <p:cond delay="0"/>
                                  </p:stCondLst>
                                  <p:childTnLst>
                                    <p:set>
                                      <p:cBhvr>
                                        <p:cTn id="152" dur="1" fill="hold">
                                          <p:stCondLst>
                                            <p:cond delay="0"/>
                                          </p:stCondLst>
                                        </p:cTn>
                                        <p:tgtEl>
                                          <p:spTgt spid="105"/>
                                        </p:tgtEl>
                                        <p:attrNameLst>
                                          <p:attrName>style.visibility</p:attrName>
                                        </p:attrNameLst>
                                      </p:cBhvr>
                                      <p:to>
                                        <p:strVal val="visible"/>
                                      </p:to>
                                    </p:set>
                                    <p:animEffect transition="in" filter="barn(inVertical)">
                                      <p:cBhvr>
                                        <p:cTn id="153" dur="500"/>
                                        <p:tgtEl>
                                          <p:spTgt spid="105"/>
                                        </p:tgtEl>
                                      </p:cBhvr>
                                    </p:animEffect>
                                  </p:childTnLst>
                                </p:cTn>
                              </p:par>
                              <p:par>
                                <p:cTn id="154" presetID="16" presetClass="entr" presetSubtype="21" fill="hold" nodeType="withEffect">
                                  <p:stCondLst>
                                    <p:cond delay="0"/>
                                  </p:stCondLst>
                                  <p:childTnLst>
                                    <p:set>
                                      <p:cBhvr>
                                        <p:cTn id="155" dur="1" fill="hold">
                                          <p:stCondLst>
                                            <p:cond delay="0"/>
                                          </p:stCondLst>
                                        </p:cTn>
                                        <p:tgtEl>
                                          <p:spTgt spid="106"/>
                                        </p:tgtEl>
                                        <p:attrNameLst>
                                          <p:attrName>style.visibility</p:attrName>
                                        </p:attrNameLst>
                                      </p:cBhvr>
                                      <p:to>
                                        <p:strVal val="visible"/>
                                      </p:to>
                                    </p:set>
                                    <p:animEffect transition="in" filter="barn(inVertical)">
                                      <p:cBhvr>
                                        <p:cTn id="156" dur="500"/>
                                        <p:tgtEl>
                                          <p:spTgt spid="106"/>
                                        </p:tgtEl>
                                      </p:cBhvr>
                                    </p:animEffect>
                                  </p:childTnLst>
                                </p:cTn>
                              </p:par>
                              <p:par>
                                <p:cTn id="157" presetID="16" presetClass="entr" presetSubtype="21" fill="hold" grpId="0" nodeType="withEffect">
                                  <p:stCondLst>
                                    <p:cond delay="0"/>
                                  </p:stCondLst>
                                  <p:childTnLst>
                                    <p:set>
                                      <p:cBhvr>
                                        <p:cTn id="158" dur="1" fill="hold">
                                          <p:stCondLst>
                                            <p:cond delay="0"/>
                                          </p:stCondLst>
                                        </p:cTn>
                                        <p:tgtEl>
                                          <p:spTgt spid="120"/>
                                        </p:tgtEl>
                                        <p:attrNameLst>
                                          <p:attrName>style.visibility</p:attrName>
                                        </p:attrNameLst>
                                      </p:cBhvr>
                                      <p:to>
                                        <p:strVal val="visible"/>
                                      </p:to>
                                    </p:set>
                                    <p:animEffect transition="in" filter="barn(inVertical)">
                                      <p:cBhvr>
                                        <p:cTn id="159" dur="500"/>
                                        <p:tgtEl>
                                          <p:spTgt spid="120"/>
                                        </p:tgtEl>
                                      </p:cBhvr>
                                    </p:animEffect>
                                  </p:childTnLst>
                                </p:cTn>
                              </p:par>
                              <p:par>
                                <p:cTn id="160" presetID="16" presetClass="entr" presetSubtype="21" fill="hold" grpId="0" nodeType="withEffect">
                                  <p:stCondLst>
                                    <p:cond delay="0"/>
                                  </p:stCondLst>
                                  <p:childTnLst>
                                    <p:set>
                                      <p:cBhvr>
                                        <p:cTn id="161" dur="1" fill="hold">
                                          <p:stCondLst>
                                            <p:cond delay="0"/>
                                          </p:stCondLst>
                                        </p:cTn>
                                        <p:tgtEl>
                                          <p:spTgt spid="121"/>
                                        </p:tgtEl>
                                        <p:attrNameLst>
                                          <p:attrName>style.visibility</p:attrName>
                                        </p:attrNameLst>
                                      </p:cBhvr>
                                      <p:to>
                                        <p:strVal val="visible"/>
                                      </p:to>
                                    </p:set>
                                    <p:animEffect transition="in" filter="barn(inVertical)">
                                      <p:cBhvr>
                                        <p:cTn id="162" dur="500"/>
                                        <p:tgtEl>
                                          <p:spTgt spid="121"/>
                                        </p:tgtEl>
                                      </p:cBhvr>
                                    </p:animEffect>
                                  </p:childTnLst>
                                </p:cTn>
                              </p:par>
                              <p:par>
                                <p:cTn id="163" presetID="16" presetClass="entr" presetSubtype="21" fill="hold" grpId="0" nodeType="withEffect">
                                  <p:stCondLst>
                                    <p:cond delay="0"/>
                                  </p:stCondLst>
                                  <p:childTnLst>
                                    <p:set>
                                      <p:cBhvr>
                                        <p:cTn id="164" dur="1" fill="hold">
                                          <p:stCondLst>
                                            <p:cond delay="0"/>
                                          </p:stCondLst>
                                        </p:cTn>
                                        <p:tgtEl>
                                          <p:spTgt spid="122"/>
                                        </p:tgtEl>
                                        <p:attrNameLst>
                                          <p:attrName>style.visibility</p:attrName>
                                        </p:attrNameLst>
                                      </p:cBhvr>
                                      <p:to>
                                        <p:strVal val="visible"/>
                                      </p:to>
                                    </p:set>
                                    <p:animEffect transition="in" filter="barn(inVertical)">
                                      <p:cBhvr>
                                        <p:cTn id="165" dur="500"/>
                                        <p:tgtEl>
                                          <p:spTgt spid="122"/>
                                        </p:tgtEl>
                                      </p:cBhvr>
                                    </p:animEffect>
                                  </p:childTnLst>
                                </p:cTn>
                              </p:par>
                              <p:par>
                                <p:cTn id="166" presetID="16" presetClass="entr" presetSubtype="21" fill="hold" grpId="0" nodeType="withEffect">
                                  <p:stCondLst>
                                    <p:cond delay="0"/>
                                  </p:stCondLst>
                                  <p:childTnLst>
                                    <p:set>
                                      <p:cBhvr>
                                        <p:cTn id="167" dur="1" fill="hold">
                                          <p:stCondLst>
                                            <p:cond delay="0"/>
                                          </p:stCondLst>
                                        </p:cTn>
                                        <p:tgtEl>
                                          <p:spTgt spid="123"/>
                                        </p:tgtEl>
                                        <p:attrNameLst>
                                          <p:attrName>style.visibility</p:attrName>
                                        </p:attrNameLst>
                                      </p:cBhvr>
                                      <p:to>
                                        <p:strVal val="visible"/>
                                      </p:to>
                                    </p:set>
                                    <p:animEffect transition="in" filter="barn(inVertical)">
                                      <p:cBhvr>
                                        <p:cTn id="168" dur="500"/>
                                        <p:tgtEl>
                                          <p:spTgt spid="123"/>
                                        </p:tgtEl>
                                      </p:cBhvr>
                                    </p:animEffect>
                                  </p:childTnLst>
                                </p:cTn>
                              </p:par>
                              <p:par>
                                <p:cTn id="169" presetID="16" presetClass="entr" presetSubtype="21" fill="hold" grpId="0" nodeType="withEffect">
                                  <p:stCondLst>
                                    <p:cond delay="0"/>
                                  </p:stCondLst>
                                  <p:childTnLst>
                                    <p:set>
                                      <p:cBhvr>
                                        <p:cTn id="170" dur="1" fill="hold">
                                          <p:stCondLst>
                                            <p:cond delay="0"/>
                                          </p:stCondLst>
                                        </p:cTn>
                                        <p:tgtEl>
                                          <p:spTgt spid="124"/>
                                        </p:tgtEl>
                                        <p:attrNameLst>
                                          <p:attrName>style.visibility</p:attrName>
                                        </p:attrNameLst>
                                      </p:cBhvr>
                                      <p:to>
                                        <p:strVal val="visible"/>
                                      </p:to>
                                    </p:set>
                                    <p:animEffect transition="in" filter="barn(inVertical)">
                                      <p:cBhvr>
                                        <p:cTn id="171" dur="500"/>
                                        <p:tgtEl>
                                          <p:spTgt spid="124"/>
                                        </p:tgtEl>
                                      </p:cBhvr>
                                    </p:animEffect>
                                  </p:childTnLst>
                                </p:cTn>
                              </p:par>
                              <p:par>
                                <p:cTn id="172" presetID="16" presetClass="entr" presetSubtype="21" fill="hold" grpId="0" nodeType="withEffect">
                                  <p:stCondLst>
                                    <p:cond delay="0"/>
                                  </p:stCondLst>
                                  <p:childTnLst>
                                    <p:set>
                                      <p:cBhvr>
                                        <p:cTn id="173" dur="1" fill="hold">
                                          <p:stCondLst>
                                            <p:cond delay="0"/>
                                          </p:stCondLst>
                                        </p:cTn>
                                        <p:tgtEl>
                                          <p:spTgt spid="125"/>
                                        </p:tgtEl>
                                        <p:attrNameLst>
                                          <p:attrName>style.visibility</p:attrName>
                                        </p:attrNameLst>
                                      </p:cBhvr>
                                      <p:to>
                                        <p:strVal val="visible"/>
                                      </p:to>
                                    </p:set>
                                    <p:animEffect transition="in" filter="barn(inVertical)">
                                      <p:cBhvr>
                                        <p:cTn id="174" dur="500"/>
                                        <p:tgtEl>
                                          <p:spTgt spid="125"/>
                                        </p:tgtEl>
                                      </p:cBhvr>
                                    </p:animEffect>
                                  </p:childTnLst>
                                </p:cTn>
                              </p:par>
                              <p:par>
                                <p:cTn id="175" presetID="16" presetClass="entr" presetSubtype="21" fill="hold" grpId="0" nodeType="withEffect">
                                  <p:stCondLst>
                                    <p:cond delay="0"/>
                                  </p:stCondLst>
                                  <p:childTnLst>
                                    <p:set>
                                      <p:cBhvr>
                                        <p:cTn id="176" dur="1" fill="hold">
                                          <p:stCondLst>
                                            <p:cond delay="0"/>
                                          </p:stCondLst>
                                        </p:cTn>
                                        <p:tgtEl>
                                          <p:spTgt spid="126"/>
                                        </p:tgtEl>
                                        <p:attrNameLst>
                                          <p:attrName>style.visibility</p:attrName>
                                        </p:attrNameLst>
                                      </p:cBhvr>
                                      <p:to>
                                        <p:strVal val="visible"/>
                                      </p:to>
                                    </p:set>
                                    <p:animEffect transition="in" filter="barn(inVertical)">
                                      <p:cBhvr>
                                        <p:cTn id="177" dur="500"/>
                                        <p:tgtEl>
                                          <p:spTgt spid="126"/>
                                        </p:tgtEl>
                                      </p:cBhvr>
                                    </p:animEffect>
                                  </p:childTnLst>
                                </p:cTn>
                              </p:par>
                              <p:par>
                                <p:cTn id="178" presetID="16" presetClass="entr" presetSubtype="21" fill="hold" grpId="0" nodeType="withEffect">
                                  <p:stCondLst>
                                    <p:cond delay="0"/>
                                  </p:stCondLst>
                                  <p:childTnLst>
                                    <p:set>
                                      <p:cBhvr>
                                        <p:cTn id="179" dur="1" fill="hold">
                                          <p:stCondLst>
                                            <p:cond delay="0"/>
                                          </p:stCondLst>
                                        </p:cTn>
                                        <p:tgtEl>
                                          <p:spTgt spid="127"/>
                                        </p:tgtEl>
                                        <p:attrNameLst>
                                          <p:attrName>style.visibility</p:attrName>
                                        </p:attrNameLst>
                                      </p:cBhvr>
                                      <p:to>
                                        <p:strVal val="visible"/>
                                      </p:to>
                                    </p:set>
                                    <p:animEffect transition="in" filter="barn(inVertical)">
                                      <p:cBhvr>
                                        <p:cTn id="180" dur="500"/>
                                        <p:tgtEl>
                                          <p:spTgt spid="127"/>
                                        </p:tgtEl>
                                      </p:cBhvr>
                                    </p:animEffect>
                                  </p:childTnLst>
                                </p:cTn>
                              </p:par>
                              <p:par>
                                <p:cTn id="181" presetID="16" presetClass="entr" presetSubtype="21" fill="hold" grpId="0" nodeType="withEffect">
                                  <p:stCondLst>
                                    <p:cond delay="0"/>
                                  </p:stCondLst>
                                  <p:childTnLst>
                                    <p:set>
                                      <p:cBhvr>
                                        <p:cTn id="182" dur="1" fill="hold">
                                          <p:stCondLst>
                                            <p:cond delay="0"/>
                                          </p:stCondLst>
                                        </p:cTn>
                                        <p:tgtEl>
                                          <p:spTgt spid="128"/>
                                        </p:tgtEl>
                                        <p:attrNameLst>
                                          <p:attrName>style.visibility</p:attrName>
                                        </p:attrNameLst>
                                      </p:cBhvr>
                                      <p:to>
                                        <p:strVal val="visible"/>
                                      </p:to>
                                    </p:set>
                                    <p:animEffect transition="in" filter="barn(inVertical)">
                                      <p:cBhvr>
                                        <p:cTn id="183" dur="500"/>
                                        <p:tgtEl>
                                          <p:spTgt spid="128"/>
                                        </p:tgtEl>
                                      </p:cBhvr>
                                    </p:animEffect>
                                  </p:childTnLst>
                                </p:cTn>
                              </p:par>
                              <p:par>
                                <p:cTn id="184" presetID="16" presetClass="entr" presetSubtype="21" fill="hold" grpId="0" nodeType="withEffect">
                                  <p:stCondLst>
                                    <p:cond delay="0"/>
                                  </p:stCondLst>
                                  <p:childTnLst>
                                    <p:set>
                                      <p:cBhvr>
                                        <p:cTn id="185" dur="1" fill="hold">
                                          <p:stCondLst>
                                            <p:cond delay="0"/>
                                          </p:stCondLst>
                                        </p:cTn>
                                        <p:tgtEl>
                                          <p:spTgt spid="129"/>
                                        </p:tgtEl>
                                        <p:attrNameLst>
                                          <p:attrName>style.visibility</p:attrName>
                                        </p:attrNameLst>
                                      </p:cBhvr>
                                      <p:to>
                                        <p:strVal val="visible"/>
                                      </p:to>
                                    </p:set>
                                    <p:animEffect transition="in" filter="barn(inVertical)">
                                      <p:cBhvr>
                                        <p:cTn id="186" dur="500"/>
                                        <p:tgtEl>
                                          <p:spTgt spid="129"/>
                                        </p:tgtEl>
                                      </p:cBhvr>
                                    </p:animEffect>
                                  </p:childTnLst>
                                </p:cTn>
                              </p:par>
                              <p:par>
                                <p:cTn id="187" presetID="16" presetClass="entr" presetSubtype="21" fill="hold" nodeType="withEffect">
                                  <p:stCondLst>
                                    <p:cond delay="0"/>
                                  </p:stCondLst>
                                  <p:childTnLst>
                                    <p:set>
                                      <p:cBhvr>
                                        <p:cTn id="188" dur="1" fill="hold">
                                          <p:stCondLst>
                                            <p:cond delay="0"/>
                                          </p:stCondLst>
                                        </p:cTn>
                                        <p:tgtEl>
                                          <p:spTgt spid="132"/>
                                        </p:tgtEl>
                                        <p:attrNameLst>
                                          <p:attrName>style.visibility</p:attrName>
                                        </p:attrNameLst>
                                      </p:cBhvr>
                                      <p:to>
                                        <p:strVal val="visible"/>
                                      </p:to>
                                    </p:set>
                                    <p:animEffect transition="in" filter="barn(inVertical)">
                                      <p:cBhvr>
                                        <p:cTn id="189" dur="500"/>
                                        <p:tgtEl>
                                          <p:spTgt spid="132"/>
                                        </p:tgtEl>
                                      </p:cBhvr>
                                    </p:animEffect>
                                  </p:childTnLst>
                                </p:cTn>
                              </p:par>
                              <p:par>
                                <p:cTn id="190" presetID="16" presetClass="entr" presetSubtype="21" fill="hold" nodeType="withEffect">
                                  <p:stCondLst>
                                    <p:cond delay="0"/>
                                  </p:stCondLst>
                                  <p:childTnLst>
                                    <p:set>
                                      <p:cBhvr>
                                        <p:cTn id="191" dur="1" fill="hold">
                                          <p:stCondLst>
                                            <p:cond delay="0"/>
                                          </p:stCondLst>
                                        </p:cTn>
                                        <p:tgtEl>
                                          <p:spTgt spid="133"/>
                                        </p:tgtEl>
                                        <p:attrNameLst>
                                          <p:attrName>style.visibility</p:attrName>
                                        </p:attrNameLst>
                                      </p:cBhvr>
                                      <p:to>
                                        <p:strVal val="visible"/>
                                      </p:to>
                                    </p:set>
                                    <p:animEffect transition="in" filter="barn(inVertical)">
                                      <p:cBhvr>
                                        <p:cTn id="192" dur="500"/>
                                        <p:tgtEl>
                                          <p:spTgt spid="133"/>
                                        </p:tgtEl>
                                      </p:cBhvr>
                                    </p:animEffect>
                                  </p:childTnLst>
                                </p:cTn>
                              </p:par>
                              <p:par>
                                <p:cTn id="193" presetID="16" presetClass="entr" presetSubtype="21" fill="hold" grpId="0" nodeType="withEffect">
                                  <p:stCondLst>
                                    <p:cond delay="0"/>
                                  </p:stCondLst>
                                  <p:childTnLst>
                                    <p:set>
                                      <p:cBhvr>
                                        <p:cTn id="194" dur="1" fill="hold">
                                          <p:stCondLst>
                                            <p:cond delay="0"/>
                                          </p:stCondLst>
                                        </p:cTn>
                                        <p:tgtEl>
                                          <p:spTgt spid="2"/>
                                        </p:tgtEl>
                                        <p:attrNameLst>
                                          <p:attrName>style.visibility</p:attrName>
                                        </p:attrNameLst>
                                      </p:cBhvr>
                                      <p:to>
                                        <p:strVal val="visible"/>
                                      </p:to>
                                    </p:set>
                                    <p:animEffect transition="in" filter="barn(inVertical)">
                                      <p:cBhvr>
                                        <p:cTn id="195" dur="500"/>
                                        <p:tgtEl>
                                          <p:spTgt spid="2"/>
                                        </p:tgtEl>
                                      </p:cBhvr>
                                    </p:animEffect>
                                  </p:childTnLst>
                                </p:cTn>
                              </p:par>
                              <p:par>
                                <p:cTn id="196" presetID="16" presetClass="entr" presetSubtype="21" fill="hold" grpId="0" nodeType="withEffect">
                                  <p:stCondLst>
                                    <p:cond delay="0"/>
                                  </p:stCondLst>
                                  <p:childTnLst>
                                    <p:set>
                                      <p:cBhvr>
                                        <p:cTn id="197" dur="1" fill="hold">
                                          <p:stCondLst>
                                            <p:cond delay="0"/>
                                          </p:stCondLst>
                                        </p:cTn>
                                        <p:tgtEl>
                                          <p:spTgt spid="3"/>
                                        </p:tgtEl>
                                        <p:attrNameLst>
                                          <p:attrName>style.visibility</p:attrName>
                                        </p:attrNameLst>
                                      </p:cBhvr>
                                      <p:to>
                                        <p:strVal val="visible"/>
                                      </p:to>
                                    </p:set>
                                    <p:animEffect transition="in" filter="barn(inVertical)">
                                      <p:cBhvr>
                                        <p:cTn id="198" dur="500"/>
                                        <p:tgtEl>
                                          <p:spTgt spid="3"/>
                                        </p:tgtEl>
                                      </p:cBhvr>
                                    </p:animEffect>
                                  </p:childTnLst>
                                </p:cTn>
                              </p:par>
                              <p:par>
                                <p:cTn id="199" presetID="16" presetClass="entr" presetSubtype="21" fill="hold" grpId="0" nodeType="withEffect">
                                  <p:stCondLst>
                                    <p:cond delay="0"/>
                                  </p:stCondLst>
                                  <p:childTnLst>
                                    <p:set>
                                      <p:cBhvr>
                                        <p:cTn id="200" dur="1" fill="hold">
                                          <p:stCondLst>
                                            <p:cond delay="0"/>
                                          </p:stCondLst>
                                        </p:cTn>
                                        <p:tgtEl>
                                          <p:spTgt spid="4"/>
                                        </p:tgtEl>
                                        <p:attrNameLst>
                                          <p:attrName>style.visibility</p:attrName>
                                        </p:attrNameLst>
                                      </p:cBhvr>
                                      <p:to>
                                        <p:strVal val="visible"/>
                                      </p:to>
                                    </p:set>
                                    <p:animEffect transition="in" filter="barn(inVertical)">
                                      <p:cBhvr>
                                        <p:cTn id="201" dur="500"/>
                                        <p:tgtEl>
                                          <p:spTgt spid="4"/>
                                        </p:tgtEl>
                                      </p:cBhvr>
                                    </p:animEffect>
                                  </p:childTnLst>
                                </p:cTn>
                              </p:par>
                              <p:par>
                                <p:cTn id="202" presetID="16" presetClass="entr" presetSubtype="21" fill="hold" grpId="0" nodeType="withEffect">
                                  <p:stCondLst>
                                    <p:cond delay="0"/>
                                  </p:stCondLst>
                                  <p:childTnLst>
                                    <p:set>
                                      <p:cBhvr>
                                        <p:cTn id="203" dur="1" fill="hold">
                                          <p:stCondLst>
                                            <p:cond delay="0"/>
                                          </p:stCondLst>
                                        </p:cTn>
                                        <p:tgtEl>
                                          <p:spTgt spid="12"/>
                                        </p:tgtEl>
                                        <p:attrNameLst>
                                          <p:attrName>style.visibility</p:attrName>
                                        </p:attrNameLst>
                                      </p:cBhvr>
                                      <p:to>
                                        <p:strVal val="visible"/>
                                      </p:to>
                                    </p:set>
                                    <p:animEffect transition="in" filter="barn(inVertical)">
                                      <p:cBhvr>
                                        <p:cTn id="204" dur="500"/>
                                        <p:tgtEl>
                                          <p:spTgt spid="12"/>
                                        </p:tgtEl>
                                      </p:cBhvr>
                                    </p:animEffect>
                                  </p:childTnLst>
                                </p:cTn>
                              </p:par>
                              <p:par>
                                <p:cTn id="205" presetID="16" presetClass="entr" presetSubtype="21" fill="hold" nodeType="withEffect">
                                  <p:stCondLst>
                                    <p:cond delay="0"/>
                                  </p:stCondLst>
                                  <p:childTnLst>
                                    <p:set>
                                      <p:cBhvr>
                                        <p:cTn id="206" dur="1" fill="hold">
                                          <p:stCondLst>
                                            <p:cond delay="0"/>
                                          </p:stCondLst>
                                        </p:cTn>
                                        <p:tgtEl>
                                          <p:spTgt spid="13"/>
                                        </p:tgtEl>
                                        <p:attrNameLst>
                                          <p:attrName>style.visibility</p:attrName>
                                        </p:attrNameLst>
                                      </p:cBhvr>
                                      <p:to>
                                        <p:strVal val="visible"/>
                                      </p:to>
                                    </p:set>
                                    <p:animEffect transition="in" filter="barn(inVertical)">
                                      <p:cBhvr>
                                        <p:cTn id="207" dur="500"/>
                                        <p:tgtEl>
                                          <p:spTgt spid="13"/>
                                        </p:tgtEl>
                                      </p:cBhvr>
                                    </p:animEffect>
                                  </p:childTnLst>
                                </p:cTn>
                              </p:par>
                              <p:par>
                                <p:cTn id="208" presetID="16" presetClass="entr" presetSubtype="21" fill="hold" grpId="0" nodeType="withEffect">
                                  <p:stCondLst>
                                    <p:cond delay="0"/>
                                  </p:stCondLst>
                                  <p:childTnLst>
                                    <p:set>
                                      <p:cBhvr>
                                        <p:cTn id="209" dur="1" fill="hold">
                                          <p:stCondLst>
                                            <p:cond delay="0"/>
                                          </p:stCondLst>
                                        </p:cTn>
                                        <p:tgtEl>
                                          <p:spTgt spid="33"/>
                                        </p:tgtEl>
                                        <p:attrNameLst>
                                          <p:attrName>style.visibility</p:attrName>
                                        </p:attrNameLst>
                                      </p:cBhvr>
                                      <p:to>
                                        <p:strVal val="visible"/>
                                      </p:to>
                                    </p:set>
                                    <p:animEffect transition="in" filter="barn(inVertical)">
                                      <p:cBhvr>
                                        <p:cTn id="210" dur="500"/>
                                        <p:tgtEl>
                                          <p:spTgt spid="33"/>
                                        </p:tgtEl>
                                      </p:cBhvr>
                                    </p:animEffect>
                                  </p:childTnLst>
                                </p:cTn>
                              </p:par>
                              <p:par>
                                <p:cTn id="211" presetID="16" presetClass="entr" presetSubtype="21" fill="hold" nodeType="withEffect">
                                  <p:stCondLst>
                                    <p:cond delay="0"/>
                                  </p:stCondLst>
                                  <p:childTnLst>
                                    <p:set>
                                      <p:cBhvr>
                                        <p:cTn id="212" dur="1" fill="hold">
                                          <p:stCondLst>
                                            <p:cond delay="0"/>
                                          </p:stCondLst>
                                        </p:cTn>
                                        <p:tgtEl>
                                          <p:spTgt spid="1026"/>
                                        </p:tgtEl>
                                        <p:attrNameLst>
                                          <p:attrName>style.visibility</p:attrName>
                                        </p:attrNameLst>
                                      </p:cBhvr>
                                      <p:to>
                                        <p:strVal val="visible"/>
                                      </p:to>
                                    </p:set>
                                    <p:animEffect transition="in" filter="barn(inVertical)">
                                      <p:cBhvr>
                                        <p:cTn id="2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animBg="1"/>
      <p:bldP spid="15" grpId="0" animBg="1"/>
      <p:bldP spid="22" grpId="0" animBg="1"/>
      <p:bldP spid="26" grpId="0" animBg="1"/>
      <p:bldP spid="32" grpId="0" animBg="1"/>
      <p:bldP spid="58" grpId="0" animBg="1"/>
      <p:bldP spid="59" grpId="0"/>
      <p:bldP spid="63" grpId="0" animBg="1"/>
      <p:bldP spid="67" grpId="0" animBg="1"/>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9" grpId="0"/>
      <p:bldP spid="90" grpId="0"/>
      <p:bldP spid="91" grpId="0"/>
      <p:bldP spid="92" grpId="0"/>
      <p:bldP spid="93" grpId="0"/>
      <p:bldP spid="94" grpId="0"/>
      <p:bldP spid="95" grpId="0"/>
      <p:bldP spid="101" grpId="0"/>
      <p:bldP spid="102" grpId="0"/>
      <p:bldP spid="103" grpId="0"/>
      <p:bldP spid="120" grpId="0" animBg="1"/>
      <p:bldP spid="121" grpId="0"/>
      <p:bldP spid="122" grpId="0" animBg="1"/>
      <p:bldP spid="123" grpId="0"/>
      <p:bldP spid="124" grpId="0"/>
      <p:bldP spid="125" grpId="0"/>
      <p:bldP spid="126" grpId="0"/>
      <p:bldP spid="127" grpId="0"/>
      <p:bldP spid="128" grpId="0"/>
      <p:bldP spid="129" grpId="0"/>
      <p:bldP spid="2" grpId="0" animBg="1"/>
      <p:bldP spid="3" grpId="0"/>
      <p:bldP spid="4" grpId="0"/>
      <p:bldP spid="1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rallelogram 6"/>
          <p:cNvSpPr/>
          <p:nvPr/>
        </p:nvSpPr>
        <p:spPr>
          <a:xfrm>
            <a:off x="612321" y="930730"/>
            <a:ext cx="4077040" cy="39929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THÔNG SỐ KỸ THUẬT</a:t>
            </a:r>
          </a:p>
        </p:txBody>
      </p:sp>
      <p:graphicFrame>
        <p:nvGraphicFramePr>
          <p:cNvPr id="8" name="Table 7">
            <a:extLst>
              <a:ext uri="{FF2B5EF4-FFF2-40B4-BE49-F238E27FC236}">
                <a16:creationId xmlns:a16="http://schemas.microsoft.com/office/drawing/2014/main" id="{421C35C4-8D41-49DB-B22B-501A746F0CA9}"/>
              </a:ext>
            </a:extLst>
          </p:cNvPr>
          <p:cNvGraphicFramePr>
            <a:graphicFrameLocks noGrp="1"/>
          </p:cNvGraphicFramePr>
          <p:nvPr>
            <p:extLst>
              <p:ext uri="{D42A27DB-BD31-4B8C-83A1-F6EECF244321}">
                <p14:modId xmlns:p14="http://schemas.microsoft.com/office/powerpoint/2010/main" val="3848010052"/>
              </p:ext>
            </p:extLst>
          </p:nvPr>
        </p:nvGraphicFramePr>
        <p:xfrm>
          <a:off x="612320" y="1413149"/>
          <a:ext cx="10741480" cy="4945524"/>
        </p:xfrm>
        <a:graphic>
          <a:graphicData uri="http://schemas.openxmlformats.org/drawingml/2006/table">
            <a:tbl>
              <a:tblPr firstRow="1" bandRow="1">
                <a:tableStyleId>{5C22544A-7EE6-4342-B048-85BDC9FD1C3A}</a:tableStyleId>
              </a:tblPr>
              <a:tblGrid>
                <a:gridCol w="1561458">
                  <a:extLst>
                    <a:ext uri="{9D8B030D-6E8A-4147-A177-3AD203B41FA5}">
                      <a16:colId xmlns:a16="http://schemas.microsoft.com/office/drawing/2014/main" val="361950580"/>
                    </a:ext>
                  </a:extLst>
                </a:gridCol>
                <a:gridCol w="1961131">
                  <a:extLst>
                    <a:ext uri="{9D8B030D-6E8A-4147-A177-3AD203B41FA5}">
                      <a16:colId xmlns:a16="http://schemas.microsoft.com/office/drawing/2014/main" val="2815174833"/>
                    </a:ext>
                  </a:extLst>
                </a:gridCol>
                <a:gridCol w="2005247">
                  <a:extLst>
                    <a:ext uri="{9D8B030D-6E8A-4147-A177-3AD203B41FA5}">
                      <a16:colId xmlns:a16="http://schemas.microsoft.com/office/drawing/2014/main" val="1053818956"/>
                    </a:ext>
                  </a:extLst>
                </a:gridCol>
                <a:gridCol w="1772078">
                  <a:extLst>
                    <a:ext uri="{9D8B030D-6E8A-4147-A177-3AD203B41FA5}">
                      <a16:colId xmlns:a16="http://schemas.microsoft.com/office/drawing/2014/main" val="1808891009"/>
                    </a:ext>
                  </a:extLst>
                </a:gridCol>
                <a:gridCol w="1837366">
                  <a:extLst>
                    <a:ext uri="{9D8B030D-6E8A-4147-A177-3AD203B41FA5}">
                      <a16:colId xmlns:a16="http://schemas.microsoft.com/office/drawing/2014/main" val="3338181638"/>
                    </a:ext>
                  </a:extLst>
                </a:gridCol>
                <a:gridCol w="1604200">
                  <a:extLst>
                    <a:ext uri="{9D8B030D-6E8A-4147-A177-3AD203B41FA5}">
                      <a16:colId xmlns:a16="http://schemas.microsoft.com/office/drawing/2014/main" val="3988812188"/>
                    </a:ext>
                  </a:extLst>
                </a:gridCol>
              </a:tblGrid>
              <a:tr h="509690">
                <a:tc>
                  <a:txBody>
                    <a:bodyPr/>
                    <a:lstStyle/>
                    <a:p>
                      <a:pPr algn="ctr"/>
                      <a:r>
                        <a:rPr lang="en-US" sz="1400" dirty="0"/>
                        <a:t>CÁC</a:t>
                      </a:r>
                      <a:r>
                        <a:rPr lang="en-US" sz="1400" baseline="0" dirty="0"/>
                        <a:t> CHỈ TIÊU</a:t>
                      </a:r>
                    </a:p>
                  </a:txBody>
                  <a:tcPr/>
                </a:tc>
                <a:tc>
                  <a:txBody>
                    <a:bodyPr/>
                    <a:lstStyle/>
                    <a:p>
                      <a:pPr algn="ctr"/>
                      <a:r>
                        <a:rPr lang="en-US" sz="1400" dirty="0" err="1"/>
                        <a:t>Neoproof</a:t>
                      </a:r>
                      <a:r>
                        <a:rPr lang="en-US" sz="1400" dirty="0">
                          <a:latin typeface="Arial" panose="020B0604020202020204" pitchFamily="34" charset="0"/>
                          <a:cs typeface="Arial" panose="020B0604020202020204" pitchFamily="34" charset="0"/>
                        </a:rPr>
                        <a:t>®</a:t>
                      </a:r>
                      <a:r>
                        <a:rPr lang="en-US" sz="1400" dirty="0"/>
                        <a:t> PU W</a:t>
                      </a:r>
                    </a:p>
                  </a:txBody>
                  <a:tcPr/>
                </a:tc>
                <a:tc>
                  <a:txBody>
                    <a:bodyPr/>
                    <a:lstStyle/>
                    <a:p>
                      <a:pPr algn="ctr"/>
                      <a:r>
                        <a:rPr lang="en-US" sz="1400" dirty="0" err="1"/>
                        <a:t>Neoproof</a:t>
                      </a:r>
                      <a:r>
                        <a:rPr lang="en-US" sz="1400" dirty="0">
                          <a:latin typeface="Arial" panose="020B0604020202020204" pitchFamily="34" charset="0"/>
                          <a:cs typeface="Arial" panose="020B0604020202020204" pitchFamily="34" charset="0"/>
                        </a:rPr>
                        <a:t>®</a:t>
                      </a:r>
                      <a:r>
                        <a:rPr lang="en-US" sz="1400" dirty="0"/>
                        <a:t> PU Fiber</a:t>
                      </a:r>
                    </a:p>
                  </a:txBody>
                  <a:tcPr/>
                </a:tc>
                <a:tc>
                  <a:txBody>
                    <a:bodyPr/>
                    <a:lstStyle/>
                    <a:p>
                      <a:pPr algn="ctr"/>
                      <a:r>
                        <a:rPr lang="en-US" sz="1400" dirty="0" err="1"/>
                        <a:t>Neoproof</a:t>
                      </a:r>
                      <a:r>
                        <a:rPr lang="en-US" sz="1400" dirty="0">
                          <a:latin typeface="Arial" panose="020B0604020202020204" pitchFamily="34" charset="0"/>
                          <a:cs typeface="Arial" panose="020B0604020202020204" pitchFamily="34" charset="0"/>
                        </a:rPr>
                        <a:t>®</a:t>
                      </a:r>
                      <a:r>
                        <a:rPr lang="en-US" sz="1400" dirty="0"/>
                        <a:t> PU Fast</a:t>
                      </a:r>
                    </a:p>
                  </a:txBody>
                  <a:tcPr/>
                </a:tc>
                <a:tc>
                  <a:txBody>
                    <a:bodyPr/>
                    <a:lstStyle/>
                    <a:p>
                      <a:pPr algn="ctr"/>
                      <a:r>
                        <a:rPr lang="en-US" sz="1400" dirty="0" err="1"/>
                        <a:t>Neoproof</a:t>
                      </a:r>
                      <a:r>
                        <a:rPr lang="en-US" sz="1400" dirty="0">
                          <a:latin typeface="Arial" panose="020B0604020202020204" pitchFamily="34" charset="0"/>
                          <a:cs typeface="Arial" panose="020B0604020202020204" pitchFamily="34" charset="0"/>
                        </a:rPr>
                        <a:t>®</a:t>
                      </a:r>
                      <a:r>
                        <a:rPr lang="en-US" sz="1400" dirty="0"/>
                        <a:t> PU360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err="1"/>
                        <a:t>Neodur</a:t>
                      </a:r>
                      <a:r>
                        <a:rPr lang="en-US" sz="1400" dirty="0">
                          <a:latin typeface="Arial" panose="020B0604020202020204" pitchFamily="34" charset="0"/>
                          <a:cs typeface="Arial" panose="020B0604020202020204" pitchFamily="34" charset="0"/>
                        </a:rPr>
                        <a:t>®</a:t>
                      </a:r>
                      <a:r>
                        <a:rPr lang="en-US" sz="1400" dirty="0"/>
                        <a:t> Pool</a:t>
                      </a:r>
                    </a:p>
                  </a:txBody>
                  <a:tcPr/>
                </a:tc>
                <a:extLst>
                  <a:ext uri="{0D108BD9-81ED-4DB2-BD59-A6C34878D82A}">
                    <a16:rowId xmlns:a16="http://schemas.microsoft.com/office/drawing/2014/main" val="3128427717"/>
                  </a:ext>
                </a:extLst>
              </a:tr>
              <a:tr h="294718">
                <a:tc>
                  <a:txBody>
                    <a:bodyPr/>
                    <a:lstStyle/>
                    <a:p>
                      <a:r>
                        <a:rPr lang="en-US" sz="1200" dirty="0" err="1">
                          <a:latin typeface="Times New Roman" panose="02020603050405020304" pitchFamily="18" charset="0"/>
                          <a:cs typeface="Times New Roman" panose="02020603050405020304" pitchFamily="18" charset="0"/>
                        </a:rPr>
                        <a:t>Gố</a:t>
                      </a:r>
                      <a:r>
                        <a:rPr lang="en-US" sz="1200" baseline="0" dirty="0" err="1">
                          <a:latin typeface="Times New Roman" panose="02020603050405020304" pitchFamily="18" charset="0"/>
                          <a:cs typeface="Times New Roman" panose="02020603050405020304" pitchFamily="18" charset="0"/>
                        </a:rPr>
                        <a:t>c</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sản</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phẩm</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Polyurethane</a:t>
                      </a:r>
                    </a:p>
                  </a:txBody>
                  <a:tcPr/>
                </a:tc>
                <a:tc>
                  <a:txBody>
                    <a:bodyPr/>
                    <a:lstStyle/>
                    <a:p>
                      <a:pPr algn="ctr"/>
                      <a:r>
                        <a:rPr lang="en-US" sz="1200" dirty="0">
                          <a:latin typeface="Times New Roman" panose="02020603050405020304" pitchFamily="18" charset="0"/>
                          <a:cs typeface="Times New Roman" panose="02020603050405020304" pitchFamily="18" charset="0"/>
                        </a:rPr>
                        <a:t>Polyurethane</a:t>
                      </a:r>
                    </a:p>
                  </a:txBody>
                  <a:tcPr/>
                </a:tc>
                <a:tc>
                  <a:txBody>
                    <a:bodyPr/>
                    <a:lstStyle/>
                    <a:p>
                      <a:pPr algn="ctr"/>
                      <a:r>
                        <a:rPr lang="en-US" sz="1200" dirty="0">
                          <a:latin typeface="Times New Roman" panose="02020603050405020304" pitchFamily="18" charset="0"/>
                          <a:cs typeface="Times New Roman" panose="02020603050405020304" pitchFamily="18" charset="0"/>
                        </a:rPr>
                        <a:t>Polyurethane</a:t>
                      </a:r>
                    </a:p>
                  </a:txBody>
                  <a:tcPr/>
                </a:tc>
                <a:tc>
                  <a:txBody>
                    <a:bodyPr/>
                    <a:lstStyle/>
                    <a:p>
                      <a:pPr algn="ctr"/>
                      <a:r>
                        <a:rPr lang="en-US" sz="1200" dirty="0">
                          <a:latin typeface="Times New Roman" panose="02020603050405020304" pitchFamily="18" charset="0"/>
                          <a:cs typeface="Times New Roman" panose="02020603050405020304" pitchFamily="18" charset="0"/>
                        </a:rPr>
                        <a:t>Polyurethane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Polyurethane</a:t>
                      </a:r>
                    </a:p>
                  </a:txBody>
                  <a:tcPr/>
                </a:tc>
                <a:extLst>
                  <a:ext uri="{0D108BD9-81ED-4DB2-BD59-A6C34878D82A}">
                    <a16:rowId xmlns:a16="http://schemas.microsoft.com/office/drawing/2014/main" val="1400273539"/>
                  </a:ext>
                </a:extLst>
              </a:tr>
              <a:tr h="320199">
                <a:tc>
                  <a:txBody>
                    <a:bodyPr/>
                    <a:lstStyle/>
                    <a:p>
                      <a:r>
                        <a:rPr lang="en-US" sz="1200" dirty="0" err="1">
                          <a:latin typeface="Times New Roman" panose="02020603050405020304" pitchFamily="18" charset="0"/>
                          <a:cs typeface="Times New Roman" panose="02020603050405020304" pitchFamily="18" charset="0"/>
                        </a:rPr>
                        <a:t>Định</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mức</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1-1,2kg/m2/2 </a:t>
                      </a:r>
                      <a:r>
                        <a:rPr lang="en-US" sz="1200" dirty="0" err="1">
                          <a:latin typeface="Times New Roman" panose="02020603050405020304" pitchFamily="18" charset="0"/>
                          <a:cs typeface="Times New Roman" panose="02020603050405020304" pitchFamily="18" charset="0"/>
                        </a:rPr>
                        <a:t>lớp</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1,2-1,4kg/m2/2 </a:t>
                      </a:r>
                      <a:r>
                        <a:rPr lang="en-US" sz="1200" dirty="0" err="1">
                          <a:latin typeface="Times New Roman" panose="02020603050405020304" pitchFamily="18" charset="0"/>
                          <a:cs typeface="Times New Roman" panose="02020603050405020304" pitchFamily="18" charset="0"/>
                        </a:rPr>
                        <a:t>lớp</a:t>
                      </a:r>
                      <a:endParaRPr lang="en-US" sz="12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1-1,2kg/m2/2 </a:t>
                      </a:r>
                      <a:r>
                        <a:rPr lang="en-US" sz="1200" dirty="0" err="1">
                          <a:latin typeface="Times New Roman" panose="02020603050405020304" pitchFamily="18" charset="0"/>
                          <a:cs typeface="Times New Roman" panose="02020603050405020304" pitchFamily="18" charset="0"/>
                        </a:rPr>
                        <a:t>lớp</a:t>
                      </a:r>
                      <a:endParaRPr lang="en-US" sz="12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1-1,2kg/m2/2 </a:t>
                      </a:r>
                      <a:r>
                        <a:rPr lang="en-US" sz="1200" dirty="0" err="1">
                          <a:latin typeface="Times New Roman" panose="02020603050405020304" pitchFamily="18" charset="0"/>
                          <a:cs typeface="Times New Roman" panose="02020603050405020304" pitchFamily="18" charset="0"/>
                        </a:rPr>
                        <a:t>lớp</a:t>
                      </a:r>
                      <a:endParaRPr lang="en-US" sz="12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0,25-0,33kg/m2/2 </a:t>
                      </a:r>
                      <a:r>
                        <a:rPr lang="en-US" sz="1200" dirty="0" err="1">
                          <a:latin typeface="Times New Roman" panose="02020603050405020304" pitchFamily="18" charset="0"/>
                          <a:cs typeface="Times New Roman" panose="02020603050405020304" pitchFamily="18" charset="0"/>
                        </a:rPr>
                        <a:t>lớp</a:t>
                      </a:r>
                      <a:endParaRPr lang="en-US"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31230158"/>
                  </a:ext>
                </a:extLst>
              </a:tr>
              <a:tr h="456038">
                <a:tc>
                  <a:txBody>
                    <a:bodyPr/>
                    <a:lstStyle/>
                    <a:p>
                      <a:r>
                        <a:rPr lang="en-US" sz="1200" baseline="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bám</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dính</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&gt;2,5 N/mm2</a:t>
                      </a:r>
                    </a:p>
                  </a:txBody>
                  <a:tcPr/>
                </a:tc>
                <a:tc>
                  <a:txBody>
                    <a:bodyPr/>
                    <a:lstStyle/>
                    <a:p>
                      <a:pPr algn="ctr"/>
                      <a:r>
                        <a:rPr lang="en-US" sz="1200" dirty="0">
                          <a:latin typeface="Times New Roman" panose="02020603050405020304" pitchFamily="18" charset="0"/>
                          <a:cs typeface="Times New Roman" panose="02020603050405020304" pitchFamily="18" charset="0"/>
                        </a:rPr>
                        <a:t>&gt;2,0 N/mm2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&gt; 2,0N/mm2</a:t>
                      </a:r>
                    </a:p>
                  </a:txBody>
                  <a:tcPr/>
                </a:tc>
                <a:tc>
                  <a:txBody>
                    <a:bodyPr/>
                    <a:lstStyle/>
                    <a:p>
                      <a:pPr algn="ctr"/>
                      <a:r>
                        <a:rPr lang="en-US" sz="1200" dirty="0">
                          <a:latin typeface="Times New Roman" panose="02020603050405020304" pitchFamily="18" charset="0"/>
                          <a:cs typeface="Times New Roman" panose="02020603050405020304" pitchFamily="18" charset="0"/>
                        </a:rPr>
                        <a:t>&gt;2,5 N/mm2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&gt;3,0 N/mm2</a:t>
                      </a:r>
                    </a:p>
                    <a:p>
                      <a:pPr algn="ctr"/>
                      <a:endParaRPr lang="en-US"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21662506"/>
                  </a:ext>
                </a:extLst>
              </a:tr>
              <a:tr h="314421">
                <a:tc>
                  <a:txBody>
                    <a:bodyPr/>
                    <a:lstStyle/>
                    <a:p>
                      <a:r>
                        <a:rPr lang="en-US" sz="120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dãn</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dài</a:t>
                      </a:r>
                      <a:endParaRPr lang="en-US" sz="12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Times New Roman" panose="02020603050405020304" pitchFamily="18" charset="0"/>
                          <a:cs typeface="Times New Roman" panose="02020603050405020304" pitchFamily="18" charset="0"/>
                        </a:rPr>
                        <a:t>480%</a:t>
                      </a:r>
                      <a:r>
                        <a:rPr lang="en-US" sz="1200" dirty="0">
                          <a:latin typeface="Times New Roman" panose="02020603050405020304" pitchFamily="18" charset="0"/>
                          <a:cs typeface="Times New Roman" panose="02020603050405020304" pitchFamily="18" charset="0"/>
                        </a:rPr>
                        <a:t>± 20%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Times New Roman" panose="02020603050405020304" pitchFamily="18" charset="0"/>
                          <a:cs typeface="Times New Roman" panose="02020603050405020304" pitchFamily="18" charset="0"/>
                        </a:rPr>
                        <a:t>210%</a:t>
                      </a:r>
                      <a:r>
                        <a:rPr lang="en-US" sz="1200" dirty="0">
                          <a:latin typeface="Times New Roman" panose="02020603050405020304" pitchFamily="18" charset="0"/>
                          <a:cs typeface="Times New Roman" panose="02020603050405020304" pitchFamily="18" charset="0"/>
                        </a:rPr>
                        <a:t>± 20%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350%± 30%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300%± 30%</a:t>
                      </a:r>
                    </a:p>
                  </a:txBody>
                  <a:tcPr/>
                </a:tc>
                <a:tc>
                  <a:txBody>
                    <a:bodyPr/>
                    <a:lstStyle/>
                    <a:p>
                      <a:pPr algn="ctr"/>
                      <a:r>
                        <a:rPr lang="en-US" sz="12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75253985"/>
                  </a:ext>
                </a:extLst>
              </a:tr>
              <a:tr h="304933">
                <a:tc>
                  <a:txBody>
                    <a:bodyPr/>
                    <a:lstStyle/>
                    <a:p>
                      <a:r>
                        <a:rPr lang="en-US" sz="120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cứng</a:t>
                      </a:r>
                      <a:r>
                        <a:rPr lang="en-US" sz="1200" baseline="0" dirty="0">
                          <a:latin typeface="Times New Roman" panose="02020603050405020304" pitchFamily="18" charset="0"/>
                          <a:cs typeface="Times New Roman" panose="02020603050405020304" pitchFamily="18" charset="0"/>
                        </a:rPr>
                        <a:t> Shore A </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68</a:t>
                      </a:r>
                    </a:p>
                  </a:txBody>
                  <a:tcPr/>
                </a:tc>
                <a:tc>
                  <a:txBody>
                    <a:bodyPr/>
                    <a:lstStyle/>
                    <a:p>
                      <a:pPr algn="ctr"/>
                      <a:r>
                        <a:rPr lang="en-US" sz="1200" dirty="0">
                          <a:latin typeface="Times New Roman" panose="02020603050405020304" pitchFamily="18" charset="0"/>
                          <a:cs typeface="Times New Roman" panose="02020603050405020304" pitchFamily="18" charset="0"/>
                        </a:rPr>
                        <a:t>67</a:t>
                      </a:r>
                    </a:p>
                  </a:txBody>
                  <a:tcPr/>
                </a:tc>
                <a:tc>
                  <a:txBody>
                    <a:bodyPr/>
                    <a:lstStyle/>
                    <a:p>
                      <a:pPr algn="ctr"/>
                      <a:r>
                        <a:rPr lang="en-US" sz="1200" dirty="0">
                          <a:latin typeface="Times New Roman" panose="02020603050405020304" pitchFamily="18" charset="0"/>
                          <a:cs typeface="Times New Roman" panose="02020603050405020304" pitchFamily="18" charset="0"/>
                        </a:rPr>
                        <a:t>68</a:t>
                      </a:r>
                    </a:p>
                  </a:txBody>
                  <a:tcPr/>
                </a:tc>
                <a:tc>
                  <a:txBody>
                    <a:bodyPr/>
                    <a:lstStyle/>
                    <a:p>
                      <a:pPr algn="ctr"/>
                      <a:r>
                        <a:rPr lang="en-US" sz="1200" dirty="0">
                          <a:latin typeface="Times New Roman" panose="02020603050405020304" pitchFamily="18" charset="0"/>
                          <a:cs typeface="Times New Roman" panose="02020603050405020304" pitchFamily="18" charset="0"/>
                        </a:rPr>
                        <a:t>70</a:t>
                      </a:r>
                    </a:p>
                  </a:txBody>
                  <a:tcPr/>
                </a:tc>
                <a:tc>
                  <a:txBody>
                    <a:bodyPr/>
                    <a:lstStyle/>
                    <a:p>
                      <a:pPr algn="ctr"/>
                      <a:r>
                        <a:rPr lang="en-US" sz="12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868163512"/>
                  </a:ext>
                </a:extLst>
              </a:tr>
              <a:tr h="294718">
                <a:tc>
                  <a:txBody>
                    <a:bodyPr/>
                    <a:lstStyle/>
                    <a:p>
                      <a:r>
                        <a:rPr lang="en-US" sz="120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cứng</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chịu</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xước</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b="0" dirty="0">
                          <a:latin typeface="Times New Roman" panose="02020603050405020304" pitchFamily="18" charset="0"/>
                          <a:cs typeface="Times New Roman" panose="02020603050405020304" pitchFamily="18" charset="0"/>
                        </a:rPr>
                        <a:t>-</a:t>
                      </a:r>
                    </a:p>
                  </a:txBody>
                  <a:tcPr/>
                </a:tc>
                <a:tc>
                  <a:txBody>
                    <a:bodyPr/>
                    <a:lstStyle/>
                    <a:p>
                      <a:pPr algn="ctr"/>
                      <a:r>
                        <a:rPr lang="en-US" sz="1200" b="0" dirty="0">
                          <a:latin typeface="Times New Roman" panose="02020603050405020304" pitchFamily="18" charset="0"/>
                          <a:cs typeface="Times New Roman" panose="02020603050405020304" pitchFamily="18" charset="0"/>
                        </a:rPr>
                        <a:t>-</a:t>
                      </a:r>
                    </a:p>
                  </a:txBody>
                  <a:tcPr/>
                </a:tc>
                <a:tc>
                  <a:txBody>
                    <a:bodyPr/>
                    <a:lstStyle/>
                    <a:p>
                      <a:pPr algn="ctr"/>
                      <a:r>
                        <a:rPr lang="en-US" sz="1200" b="0" dirty="0">
                          <a:latin typeface="Times New Roman" panose="02020603050405020304" pitchFamily="18" charset="0"/>
                          <a:cs typeface="Times New Roman" panose="02020603050405020304" pitchFamily="18" charset="0"/>
                        </a:rPr>
                        <a:t>-</a:t>
                      </a:r>
                    </a:p>
                  </a:txBody>
                  <a:tcPr/>
                </a:tc>
                <a:tc>
                  <a:txBody>
                    <a:bodyPr/>
                    <a:lstStyle/>
                    <a:p>
                      <a:pPr algn="ctr"/>
                      <a:r>
                        <a:rPr lang="en-US" sz="1200" dirty="0">
                          <a:latin typeface="Times New Roman" panose="02020603050405020304" pitchFamily="18" charset="0"/>
                          <a:cs typeface="Times New Roman" panose="02020603050405020304" pitchFamily="18" charset="0"/>
                        </a:rPr>
                        <a:t>-</a:t>
                      </a:r>
                    </a:p>
                  </a:txBody>
                  <a:tcPr/>
                </a:tc>
                <a:tc>
                  <a:txBody>
                    <a:bodyPr/>
                    <a:lstStyle/>
                    <a:p>
                      <a:pPr algn="ctr"/>
                      <a:r>
                        <a:rPr lang="en-US" sz="1200" dirty="0">
                          <a:latin typeface="Times New Roman" panose="02020603050405020304" pitchFamily="18" charset="0"/>
                          <a:cs typeface="Times New Roman" panose="02020603050405020304" pitchFamily="18" charset="0"/>
                        </a:rPr>
                        <a:t>10N</a:t>
                      </a:r>
                    </a:p>
                  </a:txBody>
                  <a:tcPr/>
                </a:tc>
                <a:extLst>
                  <a:ext uri="{0D108BD9-81ED-4DB2-BD59-A6C34878D82A}">
                    <a16:rowId xmlns:a16="http://schemas.microsoft.com/office/drawing/2014/main" val="1331823649"/>
                  </a:ext>
                </a:extLst>
              </a:tr>
              <a:tr h="349030">
                <a:tc>
                  <a:txBody>
                    <a:bodyPr/>
                    <a:lstStyle/>
                    <a:p>
                      <a:r>
                        <a:rPr lang="en-US" sz="120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bóng</a:t>
                      </a:r>
                      <a:r>
                        <a:rPr lang="en-US" sz="1200" baseline="0" dirty="0">
                          <a:latin typeface="Times New Roman" panose="02020603050405020304" pitchFamily="18" charset="0"/>
                          <a:cs typeface="Times New Roman" panose="02020603050405020304" pitchFamily="18" charset="0"/>
                        </a:rPr>
                        <a:t> (60°)</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b="0" dirty="0">
                          <a:latin typeface="Times New Roman" panose="02020603050405020304" pitchFamily="18" charset="0"/>
                          <a:cs typeface="Times New Roman" panose="02020603050405020304" pitchFamily="18" charset="0"/>
                        </a:rPr>
                        <a:t>-</a:t>
                      </a:r>
                    </a:p>
                  </a:txBody>
                  <a:tcPr/>
                </a:tc>
                <a:tc>
                  <a:txBody>
                    <a:bodyPr/>
                    <a:lstStyle/>
                    <a:p>
                      <a:pPr algn="ctr"/>
                      <a:r>
                        <a:rPr lang="en-US" sz="1200" b="0" dirty="0">
                          <a:latin typeface="Times New Roman" panose="02020603050405020304" pitchFamily="18" charset="0"/>
                          <a:cs typeface="Times New Roman" panose="02020603050405020304" pitchFamily="18" charset="0"/>
                        </a:rPr>
                        <a:t>-</a:t>
                      </a:r>
                    </a:p>
                  </a:txBody>
                  <a:tcPr/>
                </a:tc>
                <a:tc>
                  <a:txBody>
                    <a:bodyPr/>
                    <a:lstStyle/>
                    <a:p>
                      <a:pPr algn="ctr"/>
                      <a:r>
                        <a:rPr lang="en-US" sz="1200" b="0" dirty="0">
                          <a:latin typeface="Times New Roman" panose="02020603050405020304" pitchFamily="18" charset="0"/>
                          <a:cs typeface="Times New Roman" panose="02020603050405020304" pitchFamily="18" charset="0"/>
                        </a:rPr>
                        <a:t>-</a:t>
                      </a:r>
                    </a:p>
                  </a:txBody>
                  <a:tcPr/>
                </a:tc>
                <a:tc>
                  <a:txBody>
                    <a:bodyPr/>
                    <a:lstStyle/>
                    <a:p>
                      <a:pPr algn="ctr"/>
                      <a:r>
                        <a:rPr lang="en-US" sz="1200" dirty="0">
                          <a:latin typeface="Times New Roman" panose="02020603050405020304" pitchFamily="18" charset="0"/>
                          <a:cs typeface="Times New Roman" panose="02020603050405020304" pitchFamily="18" charset="0"/>
                        </a:rPr>
                        <a:t>-</a:t>
                      </a:r>
                    </a:p>
                  </a:txBody>
                  <a:tcPr/>
                </a:tc>
                <a:tc>
                  <a:txBody>
                    <a:bodyPr/>
                    <a:lstStyle/>
                    <a:p>
                      <a:pPr algn="ctr"/>
                      <a:r>
                        <a:rPr lang="en-US" sz="1200" dirty="0">
                          <a:latin typeface="Times New Roman" panose="02020603050405020304" pitchFamily="18" charset="0"/>
                          <a:cs typeface="Times New Roman" panose="02020603050405020304" pitchFamily="18" charset="0"/>
                        </a:rPr>
                        <a:t>&gt;90</a:t>
                      </a:r>
                    </a:p>
                  </a:txBody>
                  <a:tcPr/>
                </a:tc>
                <a:extLst>
                  <a:ext uri="{0D108BD9-81ED-4DB2-BD59-A6C34878D82A}">
                    <a16:rowId xmlns:a16="http://schemas.microsoft.com/office/drawing/2014/main" val="496227084"/>
                  </a:ext>
                </a:extLst>
              </a:tr>
              <a:tr h="357457">
                <a:tc>
                  <a:txBody>
                    <a:bodyPr/>
                    <a:lstStyle/>
                    <a:p>
                      <a:r>
                        <a:rPr lang="en-US" sz="1200" dirty="0" err="1">
                          <a:latin typeface="Times New Roman" panose="02020603050405020304" pitchFamily="18" charset="0"/>
                          <a:cs typeface="Times New Roman" panose="02020603050405020304" pitchFamily="18" charset="0"/>
                        </a:rPr>
                        <a:t>Phản</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xạ</a:t>
                      </a:r>
                      <a:r>
                        <a:rPr lang="en-US" sz="1200" baseline="0" dirty="0">
                          <a:latin typeface="Times New Roman" panose="02020603050405020304" pitchFamily="18" charset="0"/>
                          <a:cs typeface="Times New Roman" panose="02020603050405020304" pitchFamily="18" charset="0"/>
                        </a:rPr>
                        <a:t> SR %</a:t>
                      </a:r>
                      <a:endParaRPr lang="en-US" sz="12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Times New Roman" panose="02020603050405020304" pitchFamily="18" charset="0"/>
                          <a:cs typeface="Times New Roman" panose="02020603050405020304" pitchFamily="18" charset="0"/>
                        </a:rPr>
                        <a:t>84% (</a:t>
                      </a:r>
                      <a:r>
                        <a:rPr lang="en-US" sz="1200" b="0" dirty="0" err="1">
                          <a:latin typeface="Times New Roman" panose="02020603050405020304" pitchFamily="18" charset="0"/>
                          <a:cs typeface="Times New Roman" panose="02020603050405020304" pitchFamily="18" charset="0"/>
                        </a:rPr>
                        <a:t>trắng</a:t>
                      </a:r>
                      <a:r>
                        <a:rPr lang="en-US" sz="1200" b="0" dirty="0">
                          <a:latin typeface="Times New Roman" panose="02020603050405020304" pitchFamily="18" charset="0"/>
                          <a:cs typeface="Times New Roman" panose="02020603050405020304" pitchFamily="18"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Times New Roman" panose="02020603050405020304" pitchFamily="18" charset="0"/>
                          <a:cs typeface="Times New Roman" panose="02020603050405020304" pitchFamily="18" charset="0"/>
                        </a:rPr>
                        <a:t>82% (</a:t>
                      </a:r>
                      <a:r>
                        <a:rPr lang="en-US" sz="1200" b="0" dirty="0" err="1">
                          <a:latin typeface="Times New Roman" panose="02020603050405020304" pitchFamily="18" charset="0"/>
                          <a:cs typeface="Times New Roman" panose="02020603050405020304" pitchFamily="18" charset="0"/>
                        </a:rPr>
                        <a:t>trắng</a:t>
                      </a:r>
                      <a:r>
                        <a:rPr lang="en-US" sz="1200" b="0" dirty="0">
                          <a:latin typeface="Times New Roman" panose="02020603050405020304" pitchFamily="18" charset="0"/>
                          <a:cs typeface="Times New Roman" panose="02020603050405020304" pitchFamily="18" charset="0"/>
                        </a:rPr>
                        <a:t>)</a:t>
                      </a:r>
                    </a:p>
                  </a:txBody>
                  <a:tcPr/>
                </a:tc>
                <a:tc>
                  <a:txBody>
                    <a:bodyPr/>
                    <a:lstStyle/>
                    <a:p>
                      <a:pPr algn="ctr"/>
                      <a:r>
                        <a:rPr lang="en-US" sz="1200" dirty="0">
                          <a:latin typeface="Times New Roman" panose="02020603050405020304" pitchFamily="18" charset="0"/>
                          <a:cs typeface="Times New Roman" panose="02020603050405020304" pitchFamily="18" charset="0"/>
                        </a:rPr>
                        <a:t>-</a:t>
                      </a:r>
                    </a:p>
                  </a:txBody>
                  <a:tcPr/>
                </a:tc>
                <a:tc>
                  <a:txBody>
                    <a:bodyPr/>
                    <a:lstStyle/>
                    <a:p>
                      <a:pPr algn="ctr"/>
                      <a:endParaRPr lang="en-US"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80139075"/>
                  </a:ext>
                </a:extLst>
              </a:tr>
              <a:tr h="303230">
                <a:tc>
                  <a:txBody>
                    <a:bodyPr/>
                    <a:lstStyle/>
                    <a:p>
                      <a:r>
                        <a:rPr lang="en-US" sz="120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thấm</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hơi</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nước</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b="0" dirty="0" err="1">
                          <a:latin typeface="Times New Roman" panose="02020603050405020304" pitchFamily="18" charset="0"/>
                          <a:cs typeface="Times New Roman" panose="02020603050405020304" pitchFamily="18" charset="0"/>
                        </a:rPr>
                        <a:t>Sd</a:t>
                      </a:r>
                      <a:r>
                        <a:rPr lang="en-US" sz="1200" b="0" dirty="0">
                          <a:latin typeface="Times New Roman" panose="02020603050405020304" pitchFamily="18" charset="0"/>
                          <a:cs typeface="Times New Roman" panose="02020603050405020304" pitchFamily="18" charset="0"/>
                        </a:rPr>
                        <a:t> = 0,6m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err="1">
                          <a:latin typeface="Times New Roman" panose="02020603050405020304" pitchFamily="18" charset="0"/>
                          <a:cs typeface="Times New Roman" panose="02020603050405020304" pitchFamily="18" charset="0"/>
                        </a:rPr>
                        <a:t>Sd</a:t>
                      </a:r>
                      <a:r>
                        <a:rPr lang="en-US" sz="1200" b="0" dirty="0">
                          <a:latin typeface="Times New Roman" panose="02020603050405020304" pitchFamily="18" charset="0"/>
                          <a:cs typeface="Times New Roman" panose="02020603050405020304" pitchFamily="18" charset="0"/>
                        </a:rPr>
                        <a:t> = 0,9m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err="1">
                          <a:latin typeface="Times New Roman" panose="02020603050405020304" pitchFamily="18" charset="0"/>
                          <a:cs typeface="Times New Roman" panose="02020603050405020304" pitchFamily="18" charset="0"/>
                        </a:rPr>
                        <a:t>Sd</a:t>
                      </a:r>
                      <a:r>
                        <a:rPr lang="en-US" sz="1200" b="0" dirty="0">
                          <a:latin typeface="Times New Roman" panose="02020603050405020304" pitchFamily="18" charset="0"/>
                          <a:cs typeface="Times New Roman" panose="02020603050405020304" pitchFamily="18" charset="0"/>
                        </a:rPr>
                        <a:t> = 7,8m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err="1">
                          <a:latin typeface="Times New Roman" panose="02020603050405020304" pitchFamily="18" charset="0"/>
                          <a:cs typeface="Times New Roman" panose="02020603050405020304" pitchFamily="18" charset="0"/>
                        </a:rPr>
                        <a:t>Sd</a:t>
                      </a:r>
                      <a:r>
                        <a:rPr lang="en-US" sz="1200" b="0" dirty="0">
                          <a:latin typeface="Times New Roman" panose="02020603050405020304" pitchFamily="18" charset="0"/>
                          <a:cs typeface="Times New Roman" panose="02020603050405020304" pitchFamily="18" charset="0"/>
                        </a:rPr>
                        <a:t> &lt;</a:t>
                      </a:r>
                      <a:r>
                        <a:rPr lang="en-US" sz="1200" b="0" baseline="0" dirty="0">
                          <a:latin typeface="Times New Roman" panose="02020603050405020304" pitchFamily="18" charset="0"/>
                          <a:cs typeface="Times New Roman" panose="02020603050405020304" pitchFamily="18" charset="0"/>
                        </a:rPr>
                        <a:t> 5</a:t>
                      </a:r>
                      <a:r>
                        <a:rPr lang="en-US" sz="1200" b="0" dirty="0">
                          <a:latin typeface="Times New Roman" panose="02020603050405020304" pitchFamily="18" charset="0"/>
                          <a:cs typeface="Times New Roman" panose="02020603050405020304" pitchFamily="18" charset="0"/>
                        </a:rPr>
                        <a:t>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err="1">
                          <a:latin typeface="Times New Roman" panose="02020603050405020304" pitchFamily="18" charset="0"/>
                          <a:cs typeface="Times New Roman" panose="02020603050405020304" pitchFamily="18" charset="0"/>
                        </a:rPr>
                        <a:t>Sd</a:t>
                      </a:r>
                      <a:r>
                        <a:rPr lang="en-US" sz="1200" b="0" dirty="0">
                          <a:latin typeface="Times New Roman" panose="02020603050405020304" pitchFamily="18" charset="0"/>
                          <a:cs typeface="Times New Roman" panose="02020603050405020304" pitchFamily="18" charset="0"/>
                        </a:rPr>
                        <a:t> &gt;</a:t>
                      </a:r>
                      <a:r>
                        <a:rPr lang="en-US" sz="1200" b="0" baseline="0" dirty="0">
                          <a:latin typeface="Times New Roman" panose="02020603050405020304" pitchFamily="18" charset="0"/>
                          <a:cs typeface="Times New Roman" panose="02020603050405020304" pitchFamily="18" charset="0"/>
                        </a:rPr>
                        <a:t> 5</a:t>
                      </a:r>
                      <a:r>
                        <a:rPr lang="en-US" sz="1200" b="0" dirty="0">
                          <a:latin typeface="Times New Roman" panose="02020603050405020304" pitchFamily="18" charset="0"/>
                          <a:cs typeface="Times New Roman" panose="02020603050405020304" pitchFamily="18" charset="0"/>
                        </a:rPr>
                        <a:t>m</a:t>
                      </a:r>
                    </a:p>
                  </a:txBody>
                  <a:tcPr/>
                </a:tc>
                <a:extLst>
                  <a:ext uri="{0D108BD9-81ED-4DB2-BD59-A6C34878D82A}">
                    <a16:rowId xmlns:a16="http://schemas.microsoft.com/office/drawing/2014/main" val="3809919381"/>
                  </a:ext>
                </a:extLst>
              </a:tr>
              <a:tr h="296463">
                <a:tc>
                  <a:txBody>
                    <a:bodyPr/>
                    <a:lstStyle/>
                    <a:p>
                      <a:r>
                        <a:rPr lang="en-US" sz="1200" baseline="0" dirty="0" err="1">
                          <a:latin typeface="Times New Roman" panose="02020603050405020304" pitchFamily="18" charset="0"/>
                          <a:cs typeface="Times New Roman" panose="02020603050405020304" pitchFamily="18" charset="0"/>
                        </a:rPr>
                        <a:t>Thời</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gian</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khô</a:t>
                      </a:r>
                      <a:r>
                        <a:rPr lang="en-US" sz="1200" baseline="0" dirty="0">
                          <a:latin typeface="Times New Roman" panose="02020603050405020304" pitchFamily="18" charset="0"/>
                          <a:cs typeface="Times New Roman" panose="02020603050405020304" pitchFamily="18" charset="0"/>
                        </a:rPr>
                        <a:t> (25°C)</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2</a:t>
                      </a:r>
                      <a:r>
                        <a:rPr lang="en-US" sz="1200" baseline="0" dirty="0">
                          <a:latin typeface="Times New Roman" panose="02020603050405020304" pitchFamily="18" charset="0"/>
                          <a:cs typeface="Times New Roman" panose="02020603050405020304" pitchFamily="18" charset="0"/>
                        </a:rPr>
                        <a:t> - 3 </a:t>
                      </a:r>
                      <a:r>
                        <a:rPr lang="en-US" sz="1200" baseline="0" dirty="0" err="1">
                          <a:latin typeface="Times New Roman" panose="02020603050405020304" pitchFamily="18" charset="0"/>
                          <a:cs typeface="Times New Roman" panose="02020603050405020304" pitchFamily="18" charset="0"/>
                        </a:rPr>
                        <a:t>giờ</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2 - 3</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giờ</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45-60 </a:t>
                      </a:r>
                      <a:r>
                        <a:rPr lang="en-US" sz="1200" dirty="0" err="1">
                          <a:latin typeface="Times New Roman" panose="02020603050405020304" pitchFamily="18" charset="0"/>
                          <a:cs typeface="Times New Roman" panose="02020603050405020304" pitchFamily="18" charset="0"/>
                        </a:rPr>
                        <a:t>phút</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2</a:t>
                      </a:r>
                      <a:r>
                        <a:rPr lang="en-US" sz="1200" baseline="0" dirty="0">
                          <a:latin typeface="Times New Roman" panose="02020603050405020304" pitchFamily="18" charset="0"/>
                          <a:cs typeface="Times New Roman" panose="02020603050405020304" pitchFamily="18" charset="0"/>
                        </a:rPr>
                        <a:t> – 3h</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45 </a:t>
                      </a:r>
                      <a:r>
                        <a:rPr lang="en-US" sz="1200" dirty="0" err="1">
                          <a:latin typeface="Times New Roman" panose="02020603050405020304" pitchFamily="18" charset="0"/>
                          <a:cs typeface="Times New Roman" panose="02020603050405020304" pitchFamily="18" charset="0"/>
                        </a:rPr>
                        <a:t>phút</a:t>
                      </a:r>
                      <a:endParaRPr lang="en-US"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97421243"/>
                  </a:ext>
                </a:extLst>
              </a:tr>
              <a:tr h="456038">
                <a:tc>
                  <a:txBody>
                    <a:bodyPr/>
                    <a:lstStyle/>
                    <a:p>
                      <a:r>
                        <a:rPr lang="en-US" sz="1200" dirty="0" err="1">
                          <a:latin typeface="Times New Roman" panose="02020603050405020304" pitchFamily="18" charset="0"/>
                          <a:cs typeface="Times New Roman" panose="02020603050405020304" pitchFamily="18" charset="0"/>
                        </a:rPr>
                        <a:t>Thi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công</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lớp</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kế</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tiếp</a:t>
                      </a:r>
                      <a:r>
                        <a:rPr lang="en-US" sz="1200" baseline="0" dirty="0">
                          <a:latin typeface="Times New Roman" panose="02020603050405020304" pitchFamily="18" charset="0"/>
                          <a:cs typeface="Times New Roman" panose="02020603050405020304" pitchFamily="18" charset="0"/>
                        </a:rPr>
                        <a:t> (25°C)</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a:latin typeface="Times New Roman" panose="02020603050405020304" pitchFamily="18" charset="0"/>
                          <a:cs typeface="Times New Roman" panose="02020603050405020304" pitchFamily="18" charset="0"/>
                        </a:rPr>
                        <a:t>24h</a:t>
                      </a:r>
                    </a:p>
                  </a:txBody>
                  <a:tcPr/>
                </a:tc>
                <a:tc>
                  <a:txBody>
                    <a:bodyPr/>
                    <a:lstStyle/>
                    <a:p>
                      <a:pPr algn="ctr"/>
                      <a:r>
                        <a:rPr lang="en-US" sz="1200" dirty="0">
                          <a:latin typeface="Times New Roman" panose="02020603050405020304" pitchFamily="18" charset="0"/>
                          <a:cs typeface="Times New Roman" panose="02020603050405020304" pitchFamily="18" charset="0"/>
                        </a:rPr>
                        <a:t>24h</a:t>
                      </a:r>
                    </a:p>
                  </a:txBody>
                  <a:tcPr/>
                </a:tc>
                <a:tc>
                  <a:txBody>
                    <a:bodyPr/>
                    <a:lstStyle/>
                    <a:p>
                      <a:pPr algn="ctr"/>
                      <a:r>
                        <a:rPr lang="en-US" sz="1200" dirty="0">
                          <a:latin typeface="Times New Roman" panose="02020603050405020304" pitchFamily="18" charset="0"/>
                          <a:cs typeface="Times New Roman" panose="02020603050405020304" pitchFamily="18" charset="0"/>
                        </a:rPr>
                        <a:t>2-3 </a:t>
                      </a:r>
                      <a:r>
                        <a:rPr lang="en-US" sz="1200" dirty="0" err="1">
                          <a:latin typeface="Times New Roman" panose="02020603050405020304" pitchFamily="18" charset="0"/>
                          <a:cs typeface="Times New Roman" panose="02020603050405020304" pitchFamily="18" charset="0"/>
                        </a:rPr>
                        <a:t>giờ</a:t>
                      </a:r>
                      <a:endParaRPr lang="en-US" sz="12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12h</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24 </a:t>
                      </a:r>
                      <a:r>
                        <a:rPr lang="en-US" sz="1200" dirty="0" err="1">
                          <a:latin typeface="Times New Roman" panose="02020603050405020304" pitchFamily="18" charset="0"/>
                          <a:cs typeface="Times New Roman" panose="02020603050405020304" pitchFamily="18" charset="0"/>
                        </a:rPr>
                        <a:t>giờ</a:t>
                      </a:r>
                      <a:endParaRPr lang="en-US"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55690404"/>
                  </a:ext>
                </a:extLst>
              </a:tr>
              <a:tr h="686265">
                <a:tc>
                  <a:txBody>
                    <a:bodyPr/>
                    <a:lstStyle/>
                    <a:p>
                      <a:r>
                        <a:rPr lang="en-US" sz="1200" dirty="0" err="1">
                          <a:latin typeface="Times New Roman" panose="02020603050405020304" pitchFamily="18" charset="0"/>
                          <a:cs typeface="Times New Roman" panose="02020603050405020304" pitchFamily="18" charset="0"/>
                        </a:rPr>
                        <a:t>Điều</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kiện</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thi</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công</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err="1">
                          <a:latin typeface="Times New Roman" panose="02020603050405020304" pitchFamily="18" charset="0"/>
                          <a:cs typeface="Times New Roman" panose="02020603050405020304" pitchFamily="18" charset="0"/>
                        </a:rPr>
                        <a:t>Độ</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ẩm</a:t>
                      </a:r>
                      <a:r>
                        <a:rPr lang="en-US" sz="1200" baseline="0" dirty="0">
                          <a:latin typeface="Times New Roman" panose="02020603050405020304" pitchFamily="18" charset="0"/>
                          <a:cs typeface="Times New Roman" panose="02020603050405020304" pitchFamily="18" charset="0"/>
                        </a:rPr>
                        <a:t> &lt; 4%, </a:t>
                      </a:r>
                      <a:r>
                        <a:rPr lang="en-US" sz="1200" baseline="0" dirty="0" err="1">
                          <a:latin typeface="Times New Roman" panose="02020603050405020304" pitchFamily="18" charset="0"/>
                          <a:cs typeface="Times New Roman" panose="02020603050405020304" pitchFamily="18" charset="0"/>
                        </a:rPr>
                        <a:t>nhiệt</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p>
                    <a:p>
                      <a:pPr algn="ctr"/>
                      <a:r>
                        <a:rPr lang="en-US" sz="1200" baseline="0" dirty="0">
                          <a:latin typeface="Times New Roman" panose="02020603050405020304" pitchFamily="18" charset="0"/>
                          <a:cs typeface="Times New Roman" panose="02020603050405020304" pitchFamily="18" charset="0"/>
                        </a:rPr>
                        <a:t>+10°C/ 35°C</a:t>
                      </a:r>
                    </a:p>
                  </a:txBody>
                  <a:tcPr/>
                </a:tc>
                <a:tc>
                  <a:txBody>
                    <a:bodyPr/>
                    <a:lstStyle/>
                    <a:p>
                      <a:pPr algn="ctr"/>
                      <a:r>
                        <a:rPr lang="en-US" sz="1200" dirty="0" err="1">
                          <a:latin typeface="Times New Roman" panose="02020603050405020304" pitchFamily="18" charset="0"/>
                          <a:cs typeface="Times New Roman" panose="02020603050405020304" pitchFamily="18" charset="0"/>
                        </a:rPr>
                        <a:t>Độ</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ẩm</a:t>
                      </a:r>
                      <a:r>
                        <a:rPr lang="en-US" sz="1200" baseline="0" dirty="0">
                          <a:latin typeface="Times New Roman" panose="02020603050405020304" pitchFamily="18" charset="0"/>
                          <a:cs typeface="Times New Roman" panose="02020603050405020304" pitchFamily="18" charset="0"/>
                        </a:rPr>
                        <a:t> &lt; 4%, </a:t>
                      </a:r>
                      <a:r>
                        <a:rPr lang="en-US" sz="1200" baseline="0" dirty="0" err="1">
                          <a:latin typeface="Times New Roman" panose="02020603050405020304" pitchFamily="18" charset="0"/>
                          <a:cs typeface="Times New Roman" panose="02020603050405020304" pitchFamily="18" charset="0"/>
                        </a:rPr>
                        <a:t>nhiệt</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p>
                    <a:p>
                      <a:pPr algn="ctr"/>
                      <a:r>
                        <a:rPr lang="en-US" sz="1200" baseline="0" dirty="0">
                          <a:latin typeface="Times New Roman" panose="02020603050405020304" pitchFamily="18" charset="0"/>
                          <a:cs typeface="Times New Roman" panose="02020603050405020304" pitchFamily="18" charset="0"/>
                        </a:rPr>
                        <a:t>+10°C/ 35°C</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err="1">
                          <a:latin typeface="Times New Roman" panose="02020603050405020304" pitchFamily="18" charset="0"/>
                          <a:cs typeface="Times New Roman" panose="02020603050405020304" pitchFamily="18" charset="0"/>
                        </a:rPr>
                        <a:t>Độ</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ẩm</a:t>
                      </a:r>
                      <a:r>
                        <a:rPr lang="en-US" sz="1200" baseline="0" dirty="0">
                          <a:latin typeface="Times New Roman" panose="02020603050405020304" pitchFamily="18" charset="0"/>
                          <a:cs typeface="Times New Roman" panose="02020603050405020304" pitchFamily="18" charset="0"/>
                        </a:rPr>
                        <a:t> &lt; 6%, </a:t>
                      </a:r>
                      <a:r>
                        <a:rPr lang="en-US" sz="1200" baseline="0" dirty="0" err="1">
                          <a:latin typeface="Times New Roman" panose="02020603050405020304" pitchFamily="18" charset="0"/>
                          <a:cs typeface="Times New Roman" panose="02020603050405020304" pitchFamily="18" charset="0"/>
                        </a:rPr>
                        <a:t>nhiệt</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+5°C/ 40°C</a:t>
                      </a:r>
                      <a:endParaRPr lang="en-US" sz="1200" dirty="0">
                        <a:latin typeface="Times New Roman" panose="02020603050405020304" pitchFamily="18" charset="0"/>
                        <a:cs typeface="Times New Roman" panose="02020603050405020304" pitchFamily="18" charset="0"/>
                      </a:endParaRPr>
                    </a:p>
                  </a:txBody>
                  <a:tcPr/>
                </a:tc>
                <a:tc>
                  <a:txBody>
                    <a:bodyPr/>
                    <a:lstStyle/>
                    <a:p>
                      <a:pPr algn="ctr"/>
                      <a:r>
                        <a:rPr lang="en-US" sz="1200" dirty="0" err="1">
                          <a:latin typeface="Times New Roman" panose="02020603050405020304" pitchFamily="18" charset="0"/>
                          <a:cs typeface="Times New Roman" panose="02020603050405020304" pitchFamily="18" charset="0"/>
                        </a:rPr>
                        <a:t>Độ</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ẩm</a:t>
                      </a:r>
                      <a:r>
                        <a:rPr lang="en-US" sz="1200" baseline="0" dirty="0">
                          <a:latin typeface="Times New Roman" panose="02020603050405020304" pitchFamily="18" charset="0"/>
                          <a:cs typeface="Times New Roman" panose="02020603050405020304" pitchFamily="18" charset="0"/>
                        </a:rPr>
                        <a:t> &lt; 4%, </a:t>
                      </a:r>
                      <a:r>
                        <a:rPr lang="en-US" sz="1200" baseline="0" dirty="0" err="1">
                          <a:latin typeface="Times New Roman" panose="02020603050405020304" pitchFamily="18" charset="0"/>
                          <a:cs typeface="Times New Roman" panose="02020603050405020304" pitchFamily="18" charset="0"/>
                        </a:rPr>
                        <a:t>nhiệt</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p>
                    <a:p>
                      <a:pPr algn="ctr"/>
                      <a:r>
                        <a:rPr lang="en-US" sz="1200" baseline="0" dirty="0">
                          <a:latin typeface="Times New Roman" panose="02020603050405020304" pitchFamily="18" charset="0"/>
                          <a:cs typeface="Times New Roman" panose="02020603050405020304" pitchFamily="18" charset="0"/>
                        </a:rPr>
                        <a:t>+10°C/ 35°C</a:t>
                      </a:r>
                    </a:p>
                  </a:txBody>
                  <a:tcPr/>
                </a:tc>
                <a:tc>
                  <a:txBody>
                    <a:bodyPr/>
                    <a:lstStyle/>
                    <a:p>
                      <a:pPr algn="ctr"/>
                      <a:r>
                        <a:rPr lang="en-US" sz="1200" dirty="0" err="1">
                          <a:latin typeface="Times New Roman" panose="02020603050405020304" pitchFamily="18" charset="0"/>
                          <a:cs typeface="Times New Roman" panose="02020603050405020304" pitchFamily="18" charset="0"/>
                        </a:rPr>
                        <a:t>Độ</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ẩm</a:t>
                      </a:r>
                      <a:r>
                        <a:rPr lang="en-US" sz="1200" baseline="0" dirty="0">
                          <a:latin typeface="Times New Roman" panose="02020603050405020304" pitchFamily="18" charset="0"/>
                          <a:cs typeface="Times New Roman" panose="02020603050405020304" pitchFamily="18" charset="0"/>
                        </a:rPr>
                        <a:t> &lt; 4%, </a:t>
                      </a:r>
                      <a:r>
                        <a:rPr lang="en-US" sz="1200" baseline="0" dirty="0" err="1">
                          <a:latin typeface="Times New Roman" panose="02020603050405020304" pitchFamily="18" charset="0"/>
                          <a:cs typeface="Times New Roman" panose="02020603050405020304" pitchFamily="18" charset="0"/>
                        </a:rPr>
                        <a:t>nhiệt</a:t>
                      </a:r>
                      <a:r>
                        <a:rPr lang="en-US" sz="1200" baseline="0" dirty="0">
                          <a:latin typeface="Times New Roman" panose="02020603050405020304" pitchFamily="18" charset="0"/>
                          <a:cs typeface="Times New Roman" panose="02020603050405020304" pitchFamily="18" charset="0"/>
                        </a:rPr>
                        <a:t> </a:t>
                      </a:r>
                      <a:r>
                        <a:rPr lang="en-US" sz="1200" baseline="0" dirty="0" err="1">
                          <a:latin typeface="Times New Roman" panose="02020603050405020304" pitchFamily="18" charset="0"/>
                          <a:cs typeface="Times New Roman" panose="02020603050405020304" pitchFamily="18" charset="0"/>
                        </a:rPr>
                        <a:t>độ</a:t>
                      </a:r>
                      <a:r>
                        <a:rPr lang="en-US" sz="1200" baseline="0" dirty="0">
                          <a:latin typeface="Times New Roman" panose="02020603050405020304" pitchFamily="18" charset="0"/>
                          <a:cs typeface="Times New Roman" panose="02020603050405020304" pitchFamily="18" charset="0"/>
                        </a:rPr>
                        <a:t> </a:t>
                      </a:r>
                    </a:p>
                    <a:p>
                      <a:pPr algn="ctr"/>
                      <a:r>
                        <a:rPr lang="en-US" sz="1200" baseline="0" dirty="0">
                          <a:latin typeface="Times New Roman" panose="02020603050405020304" pitchFamily="18" charset="0"/>
                          <a:cs typeface="Times New Roman" panose="02020603050405020304" pitchFamily="18" charset="0"/>
                        </a:rPr>
                        <a:t>+12°C/ 35°C</a:t>
                      </a:r>
                    </a:p>
                    <a:p>
                      <a:pPr algn="ctr"/>
                      <a:endParaRPr lang="en-US" sz="1200" baseline="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1093669"/>
                  </a:ext>
                </a:extLst>
              </a:tr>
            </a:tbl>
          </a:graphicData>
        </a:graphic>
      </p:graphicFrame>
      <p:pic>
        <p:nvPicPr>
          <p:cNvPr id="4" name="Picture 3">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Slide Number Placeholder 2"/>
          <p:cNvSpPr>
            <a:spLocks noGrp="1"/>
          </p:cNvSpPr>
          <p:nvPr>
            <p:ph type="sldNum" sz="quarter" idx="12"/>
          </p:nvPr>
        </p:nvSpPr>
        <p:spPr/>
        <p:txBody>
          <a:bodyPr/>
          <a:lstStyle/>
          <a:p>
            <a:fld id="{0D73C79B-82CF-47D8-A911-EA90D1133969}" type="slidenum">
              <a:rPr lang="en-US" smtClean="0"/>
              <a:t>10</a:t>
            </a:fld>
            <a:endParaRPr lang="en-US"/>
          </a:p>
        </p:txBody>
      </p:sp>
    </p:spTree>
    <p:extLst>
      <p:ext uri="{BB962C8B-B14F-4D97-AF65-F5344CB8AC3E}">
        <p14:creationId xmlns:p14="http://schemas.microsoft.com/office/powerpoint/2010/main" val="3718467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11</a:t>
            </a:fld>
            <a:endParaRPr lang="en-US"/>
          </a:p>
        </p:txBody>
      </p:sp>
      <p:sp>
        <p:nvSpPr>
          <p:cNvPr id="6" name="TextBox 5">
            <a:extLst>
              <a:ext uri="{FF2B5EF4-FFF2-40B4-BE49-F238E27FC236}">
                <a16:creationId xmlns:a16="http://schemas.microsoft.com/office/drawing/2014/main" id="{CBDBC46A-4D12-FA48-A965-6AEABC143428}"/>
              </a:ext>
            </a:extLst>
          </p:cNvPr>
          <p:cNvSpPr txBox="1"/>
          <p:nvPr/>
        </p:nvSpPr>
        <p:spPr>
          <a:xfrm>
            <a:off x="1210692" y="1114580"/>
            <a:ext cx="8226052" cy="553998"/>
          </a:xfrm>
          <a:prstGeom prst="rect">
            <a:avLst/>
          </a:prstGeom>
          <a:noFill/>
        </p:spPr>
        <p:txBody>
          <a:bodyPr wrap="square" rtlCol="0">
            <a:spAutoFit/>
          </a:bodyPr>
          <a:lstStyle/>
          <a:p>
            <a:r>
              <a:rPr lang="en-US" sz="3000" b="1" dirty="0">
                <a:solidFill>
                  <a:srgbClr val="FF0000"/>
                </a:solidFill>
              </a:rPr>
              <a:t>ĐƯỢC CHỨNG NHẬN THEO TIÊU CHUẨN CHÂU ÂU</a:t>
            </a:r>
          </a:p>
        </p:txBody>
      </p:sp>
      <p:pic>
        <p:nvPicPr>
          <p:cNvPr id="7" name="Picture 6">
            <a:extLst>
              <a:ext uri="{FF2B5EF4-FFF2-40B4-BE49-F238E27FC236}">
                <a16:creationId xmlns:a16="http://schemas.microsoft.com/office/drawing/2014/main" id="{C432FFC2-80C5-4BF0-9286-A22B48B885CF}"/>
              </a:ext>
            </a:extLst>
          </p:cNvPr>
          <p:cNvPicPr>
            <a:picLocks noChangeAspect="1"/>
          </p:cNvPicPr>
          <p:nvPr/>
        </p:nvPicPr>
        <p:blipFill>
          <a:blip r:embed="rId2"/>
          <a:stretch>
            <a:fillRect/>
          </a:stretch>
        </p:blipFill>
        <p:spPr>
          <a:xfrm>
            <a:off x="1210692" y="1938109"/>
            <a:ext cx="2897049" cy="3740245"/>
          </a:xfrm>
          <a:prstGeom prst="rect">
            <a:avLst/>
          </a:prstGeom>
        </p:spPr>
      </p:pic>
      <p:sp>
        <p:nvSpPr>
          <p:cNvPr id="8" name="Rectangle 7">
            <a:extLst>
              <a:ext uri="{FF2B5EF4-FFF2-40B4-BE49-F238E27FC236}">
                <a16:creationId xmlns:a16="http://schemas.microsoft.com/office/drawing/2014/main" id="{F92D901D-25C7-48AD-9CC4-570E01AFCD81}"/>
              </a:ext>
            </a:extLst>
          </p:cNvPr>
          <p:cNvSpPr/>
          <p:nvPr/>
        </p:nvSpPr>
        <p:spPr>
          <a:xfrm>
            <a:off x="1514351" y="5809385"/>
            <a:ext cx="2289729" cy="276999"/>
          </a:xfrm>
          <a:prstGeom prst="rect">
            <a:avLst/>
          </a:prstGeom>
        </p:spPr>
        <p:txBody>
          <a:bodyPr wrap="square">
            <a:spAutoFit/>
          </a:bodyPr>
          <a:lstStyle/>
          <a:p>
            <a:pPr fontAlgn="base"/>
            <a:r>
              <a:rPr lang="vi-VN" sz="1200" b="1" dirty="0">
                <a:latin typeface="+mn-lt"/>
              </a:rPr>
              <a:t>Giấy chứng nhận</a:t>
            </a:r>
            <a:r>
              <a:rPr lang="en-US" sz="1200" b="1" dirty="0">
                <a:latin typeface="+mn-lt"/>
              </a:rPr>
              <a:t> </a:t>
            </a:r>
            <a:r>
              <a:rPr lang="en-US" sz="1200" b="1" dirty="0" err="1">
                <a:latin typeface="+mn-lt"/>
              </a:rPr>
              <a:t>chất</a:t>
            </a:r>
            <a:r>
              <a:rPr lang="en-US" sz="1200" b="1" dirty="0">
                <a:latin typeface="+mn-lt"/>
              </a:rPr>
              <a:t> l</a:t>
            </a:r>
            <a:r>
              <a:rPr lang="vi-VN" sz="1200" b="1" dirty="0">
                <a:latin typeface="+mn-lt"/>
              </a:rPr>
              <a:t>ư</a:t>
            </a:r>
            <a:r>
              <a:rPr lang="en-US" sz="1200" b="1" dirty="0" err="1">
                <a:latin typeface="+mn-lt"/>
              </a:rPr>
              <a:t>ợng</a:t>
            </a:r>
            <a:endParaRPr lang="vi-VN" sz="1200" dirty="0">
              <a:latin typeface="+mn-lt"/>
            </a:endParaRPr>
          </a:p>
        </p:txBody>
      </p:sp>
      <p:sp>
        <p:nvSpPr>
          <p:cNvPr id="9" name="Rectangle 8">
            <a:extLst>
              <a:ext uri="{FF2B5EF4-FFF2-40B4-BE49-F238E27FC236}">
                <a16:creationId xmlns:a16="http://schemas.microsoft.com/office/drawing/2014/main" id="{98BE5168-AEE6-4297-83E7-42A5EBE80019}"/>
              </a:ext>
            </a:extLst>
          </p:cNvPr>
          <p:cNvSpPr/>
          <p:nvPr/>
        </p:nvSpPr>
        <p:spPr>
          <a:xfrm>
            <a:off x="6414036" y="5823092"/>
            <a:ext cx="2897050" cy="276999"/>
          </a:xfrm>
          <a:prstGeom prst="rect">
            <a:avLst/>
          </a:prstGeom>
        </p:spPr>
        <p:txBody>
          <a:bodyPr wrap="square">
            <a:spAutoFit/>
          </a:bodyPr>
          <a:lstStyle/>
          <a:p>
            <a:pPr fontAlgn="base"/>
            <a:r>
              <a:rPr lang="vi-VN" sz="1200" b="1" dirty="0">
                <a:latin typeface="+mn-lt"/>
              </a:rPr>
              <a:t>Gi</a:t>
            </a:r>
            <a:r>
              <a:rPr lang="en-US" sz="1200" b="1" dirty="0">
                <a:latin typeface="+mn-lt"/>
              </a:rPr>
              <a:t>ấ</a:t>
            </a:r>
            <a:r>
              <a:rPr lang="vi-VN" sz="1200" b="1" dirty="0">
                <a:latin typeface="+mn-lt"/>
              </a:rPr>
              <a:t>y chứng nhận</a:t>
            </a:r>
            <a:r>
              <a:rPr lang="en-US" sz="1200" b="1" dirty="0">
                <a:latin typeface="+mn-lt"/>
              </a:rPr>
              <a:t> </a:t>
            </a:r>
            <a:r>
              <a:rPr lang="en-US" sz="1200" b="1" dirty="0" err="1">
                <a:latin typeface="+mn-lt"/>
              </a:rPr>
              <a:t>xuất</a:t>
            </a:r>
            <a:r>
              <a:rPr lang="en-US" sz="1200" b="1" dirty="0">
                <a:latin typeface="+mn-lt"/>
              </a:rPr>
              <a:t> </a:t>
            </a:r>
            <a:r>
              <a:rPr lang="en-US" sz="1200" b="1" dirty="0" err="1">
                <a:latin typeface="+mn-lt"/>
              </a:rPr>
              <a:t>xứ</a:t>
            </a:r>
            <a:endParaRPr lang="vi-VN" sz="1200" dirty="0">
              <a:latin typeface="+mn-lt"/>
            </a:endParaRPr>
          </a:p>
        </p:txBody>
      </p:sp>
      <p:pic>
        <p:nvPicPr>
          <p:cNvPr id="10" name="Picture 9">
            <a:extLst>
              <a:ext uri="{FF2B5EF4-FFF2-40B4-BE49-F238E27FC236}">
                <a16:creationId xmlns:a16="http://schemas.microsoft.com/office/drawing/2014/main" id="{4AB01E9D-F7CD-4694-B2F2-4040499ADF54}"/>
              </a:ext>
            </a:extLst>
          </p:cNvPr>
          <p:cNvPicPr>
            <a:picLocks noChangeAspect="1"/>
          </p:cNvPicPr>
          <p:nvPr/>
        </p:nvPicPr>
        <p:blipFill>
          <a:blip r:embed="rId3"/>
          <a:stretch>
            <a:fillRect/>
          </a:stretch>
        </p:blipFill>
        <p:spPr>
          <a:xfrm>
            <a:off x="4619517" y="1938109"/>
            <a:ext cx="2897048" cy="3753952"/>
          </a:xfrm>
          <a:prstGeom prst="rect">
            <a:avLst/>
          </a:prstGeom>
        </p:spPr>
      </p:pic>
      <p:pic>
        <p:nvPicPr>
          <p:cNvPr id="11" name="Picture 10">
            <a:extLst>
              <a:ext uri="{FF2B5EF4-FFF2-40B4-BE49-F238E27FC236}">
                <a16:creationId xmlns:a16="http://schemas.microsoft.com/office/drawing/2014/main" id="{6BB1963D-B678-4AC6-8DC9-7B186B025FD7}"/>
              </a:ext>
            </a:extLst>
          </p:cNvPr>
          <p:cNvPicPr>
            <a:picLocks noChangeAspect="1"/>
          </p:cNvPicPr>
          <p:nvPr/>
        </p:nvPicPr>
        <p:blipFill>
          <a:blip r:embed="rId4"/>
          <a:stretch>
            <a:fillRect/>
          </a:stretch>
        </p:blipFill>
        <p:spPr>
          <a:xfrm>
            <a:off x="7516565" y="1938109"/>
            <a:ext cx="2838127" cy="3724909"/>
          </a:xfrm>
          <a:prstGeom prst="rect">
            <a:avLst/>
          </a:prstGeom>
        </p:spPr>
      </p:pic>
    </p:spTree>
    <p:extLst>
      <p:ext uri="{BB962C8B-B14F-4D97-AF65-F5344CB8AC3E}">
        <p14:creationId xmlns:p14="http://schemas.microsoft.com/office/powerpoint/2010/main" val="118859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12</a:t>
            </a:fld>
            <a:endParaRPr lang="en-US"/>
          </a:p>
        </p:txBody>
      </p:sp>
      <p:sp>
        <p:nvSpPr>
          <p:cNvPr id="6" name="TextBox 5">
            <a:extLst>
              <a:ext uri="{FF2B5EF4-FFF2-40B4-BE49-F238E27FC236}">
                <a16:creationId xmlns:a16="http://schemas.microsoft.com/office/drawing/2014/main" id="{71B36297-F2FB-46C3-8BFC-7AA15103F5FE}"/>
              </a:ext>
            </a:extLst>
          </p:cNvPr>
          <p:cNvSpPr txBox="1"/>
          <p:nvPr/>
        </p:nvSpPr>
        <p:spPr>
          <a:xfrm>
            <a:off x="1122007" y="3526342"/>
            <a:ext cx="1883267" cy="1708160"/>
          </a:xfrm>
          <a:prstGeom prst="rect">
            <a:avLst/>
          </a:prstGeom>
          <a:noFill/>
        </p:spPr>
        <p:txBody>
          <a:bodyPr wrap="square" rtlCol="0">
            <a:spAutoFit/>
          </a:bodyPr>
          <a:lstStyle/>
          <a:p>
            <a:endParaRPr lang="en-US" sz="1000" b="1" dirty="0">
              <a:solidFill>
                <a:schemeClr val="tx1"/>
              </a:solidFill>
              <a:latin typeface="+mn-lt"/>
            </a:endParaRPr>
          </a:p>
          <a:p>
            <a:r>
              <a:rPr lang="en-US" sz="1000" dirty="0">
                <a:solidFill>
                  <a:srgbClr val="002060"/>
                </a:solidFill>
                <a:latin typeface="+mn-lt"/>
              </a:rPr>
              <a:t>- V.O.C </a:t>
            </a:r>
            <a:r>
              <a:rPr lang="en-US" sz="1000" dirty="0" err="1">
                <a:solidFill>
                  <a:srgbClr val="002060"/>
                </a:solidFill>
                <a:latin typeface="+mn-lt"/>
              </a:rPr>
              <a:t>là</a:t>
            </a:r>
            <a:r>
              <a:rPr lang="en-US" sz="1000" dirty="0">
                <a:solidFill>
                  <a:srgbClr val="002060"/>
                </a:solidFill>
                <a:latin typeface="+mn-lt"/>
              </a:rPr>
              <a:t> </a:t>
            </a:r>
            <a:r>
              <a:rPr lang="en-US" sz="1000" dirty="0" err="1">
                <a:solidFill>
                  <a:srgbClr val="002060"/>
                </a:solidFill>
                <a:latin typeface="+mn-lt"/>
              </a:rPr>
              <a:t>hợp</a:t>
            </a:r>
            <a:r>
              <a:rPr lang="en-US" sz="1000" dirty="0">
                <a:solidFill>
                  <a:srgbClr val="002060"/>
                </a:solidFill>
                <a:latin typeface="+mn-lt"/>
              </a:rPr>
              <a:t> </a:t>
            </a:r>
            <a:r>
              <a:rPr lang="en-US" sz="1000" dirty="0" err="1">
                <a:solidFill>
                  <a:srgbClr val="002060"/>
                </a:solidFill>
                <a:latin typeface="+mn-lt"/>
              </a:rPr>
              <a:t>chất</a:t>
            </a:r>
            <a:r>
              <a:rPr lang="en-US" sz="1000" dirty="0">
                <a:solidFill>
                  <a:srgbClr val="002060"/>
                </a:solidFill>
                <a:latin typeface="+mn-lt"/>
              </a:rPr>
              <a:t> </a:t>
            </a:r>
            <a:r>
              <a:rPr lang="en-US" sz="1000" dirty="0" err="1">
                <a:solidFill>
                  <a:srgbClr val="002060"/>
                </a:solidFill>
                <a:latin typeface="+mn-lt"/>
              </a:rPr>
              <a:t>hóa</a:t>
            </a:r>
            <a:r>
              <a:rPr lang="en-US" sz="1000" dirty="0">
                <a:solidFill>
                  <a:srgbClr val="002060"/>
                </a:solidFill>
                <a:latin typeface="+mn-lt"/>
              </a:rPr>
              <a:t> </a:t>
            </a:r>
            <a:r>
              <a:rPr lang="en-US" sz="1000" dirty="0" err="1">
                <a:solidFill>
                  <a:srgbClr val="002060"/>
                </a:solidFill>
                <a:latin typeface="+mn-lt"/>
              </a:rPr>
              <a:t>học</a:t>
            </a:r>
            <a:r>
              <a:rPr lang="en-US" sz="1000" dirty="0">
                <a:solidFill>
                  <a:srgbClr val="002060"/>
                </a:solidFill>
                <a:latin typeface="+mn-lt"/>
              </a:rPr>
              <a:t> </a:t>
            </a:r>
            <a:r>
              <a:rPr lang="en-US" sz="1000" dirty="0" err="1">
                <a:solidFill>
                  <a:srgbClr val="002060"/>
                </a:solidFill>
                <a:latin typeface="+mn-lt"/>
              </a:rPr>
              <a:t>hữu</a:t>
            </a:r>
            <a:r>
              <a:rPr lang="en-US" sz="1000" dirty="0">
                <a:solidFill>
                  <a:srgbClr val="002060"/>
                </a:solidFill>
                <a:latin typeface="+mn-lt"/>
              </a:rPr>
              <a:t> </a:t>
            </a:r>
            <a:r>
              <a:rPr lang="en-US" sz="1000" dirty="0" err="1">
                <a:solidFill>
                  <a:srgbClr val="002060"/>
                </a:solidFill>
                <a:latin typeface="+mn-lt"/>
              </a:rPr>
              <a:t>cơ</a:t>
            </a:r>
            <a:r>
              <a:rPr lang="en-US" sz="1000" dirty="0">
                <a:solidFill>
                  <a:srgbClr val="002060"/>
                </a:solidFill>
                <a:latin typeface="+mn-lt"/>
              </a:rPr>
              <a:t> </a:t>
            </a:r>
            <a:r>
              <a:rPr lang="en-US" sz="1000" dirty="0" err="1">
                <a:solidFill>
                  <a:srgbClr val="002060"/>
                </a:solidFill>
                <a:latin typeface="+mn-lt"/>
              </a:rPr>
              <a:t>có</a:t>
            </a:r>
            <a:r>
              <a:rPr lang="en-US" sz="1000" dirty="0">
                <a:solidFill>
                  <a:srgbClr val="002060"/>
                </a:solidFill>
                <a:latin typeface="+mn-lt"/>
              </a:rPr>
              <a:t> </a:t>
            </a:r>
            <a:r>
              <a:rPr lang="en-US" sz="1000" dirty="0" err="1">
                <a:solidFill>
                  <a:srgbClr val="002060"/>
                </a:solidFill>
                <a:latin typeface="+mn-lt"/>
              </a:rPr>
              <a:t>tính</a:t>
            </a:r>
            <a:r>
              <a:rPr lang="en-US" sz="1000" dirty="0">
                <a:solidFill>
                  <a:srgbClr val="002060"/>
                </a:solidFill>
                <a:latin typeface="+mn-lt"/>
              </a:rPr>
              <a:t> </a:t>
            </a:r>
            <a:r>
              <a:rPr lang="en-US" sz="1000" dirty="0" err="1">
                <a:solidFill>
                  <a:srgbClr val="002060"/>
                </a:solidFill>
                <a:latin typeface="+mn-lt"/>
              </a:rPr>
              <a:t>chất</a:t>
            </a:r>
            <a:r>
              <a:rPr lang="en-US" sz="1000" dirty="0">
                <a:solidFill>
                  <a:srgbClr val="002060"/>
                </a:solidFill>
                <a:latin typeface="+mn-lt"/>
              </a:rPr>
              <a:t> bay </a:t>
            </a:r>
            <a:r>
              <a:rPr lang="en-US" sz="1000" dirty="0" err="1">
                <a:solidFill>
                  <a:srgbClr val="002060"/>
                </a:solidFill>
                <a:latin typeface="+mn-lt"/>
              </a:rPr>
              <a:t>hơi</a:t>
            </a:r>
            <a:r>
              <a:rPr lang="en-US" sz="1000" dirty="0">
                <a:solidFill>
                  <a:srgbClr val="002060"/>
                </a:solidFill>
                <a:latin typeface="+mn-lt"/>
              </a:rPr>
              <a:t> </a:t>
            </a:r>
            <a:r>
              <a:rPr lang="en-US" sz="1000" dirty="0" err="1">
                <a:solidFill>
                  <a:srgbClr val="002060"/>
                </a:solidFill>
                <a:latin typeface="+mn-lt"/>
              </a:rPr>
              <a:t>tự</a:t>
            </a:r>
            <a:r>
              <a:rPr lang="en-US" sz="1000" dirty="0">
                <a:solidFill>
                  <a:srgbClr val="002060"/>
                </a:solidFill>
                <a:latin typeface="+mn-lt"/>
              </a:rPr>
              <a:t> </a:t>
            </a:r>
            <a:r>
              <a:rPr lang="en-US" sz="1000" dirty="0" err="1">
                <a:solidFill>
                  <a:srgbClr val="002060"/>
                </a:solidFill>
                <a:latin typeface="+mn-lt"/>
              </a:rPr>
              <a:t>nhiên</a:t>
            </a:r>
            <a:r>
              <a:rPr lang="en-US" sz="1000" dirty="0">
                <a:solidFill>
                  <a:srgbClr val="002060"/>
                </a:solidFill>
                <a:latin typeface="+mn-lt"/>
              </a:rPr>
              <a:t> </a:t>
            </a:r>
            <a:r>
              <a:rPr lang="en-US" sz="1000" dirty="0" err="1">
                <a:solidFill>
                  <a:srgbClr val="002060"/>
                </a:solidFill>
                <a:latin typeface="+mn-lt"/>
              </a:rPr>
              <a:t>trong</a:t>
            </a:r>
            <a:r>
              <a:rPr lang="en-US" sz="1000" dirty="0">
                <a:solidFill>
                  <a:srgbClr val="002060"/>
                </a:solidFill>
                <a:latin typeface="+mn-lt"/>
              </a:rPr>
              <a:t> </a:t>
            </a:r>
            <a:r>
              <a:rPr lang="en-US" sz="1000" dirty="0" err="1">
                <a:solidFill>
                  <a:srgbClr val="002060"/>
                </a:solidFill>
                <a:latin typeface="+mn-lt"/>
              </a:rPr>
              <a:t>điều</a:t>
            </a:r>
            <a:r>
              <a:rPr lang="en-US" sz="1000" dirty="0">
                <a:solidFill>
                  <a:srgbClr val="002060"/>
                </a:solidFill>
                <a:latin typeface="+mn-lt"/>
              </a:rPr>
              <a:t> </a:t>
            </a:r>
            <a:r>
              <a:rPr lang="en-US" sz="1000" dirty="0" err="1">
                <a:solidFill>
                  <a:srgbClr val="002060"/>
                </a:solidFill>
                <a:latin typeface="+mn-lt"/>
              </a:rPr>
              <a:t>kiện</a:t>
            </a:r>
            <a:r>
              <a:rPr lang="en-US" sz="1000" dirty="0">
                <a:solidFill>
                  <a:srgbClr val="002060"/>
                </a:solidFill>
                <a:latin typeface="+mn-lt"/>
              </a:rPr>
              <a:t> </a:t>
            </a:r>
            <a:r>
              <a:rPr lang="en-US" sz="1000" dirty="0" err="1">
                <a:solidFill>
                  <a:srgbClr val="002060"/>
                </a:solidFill>
                <a:latin typeface="+mn-lt"/>
              </a:rPr>
              <a:t>nhiệt</a:t>
            </a:r>
            <a:r>
              <a:rPr lang="en-US" sz="1000" dirty="0">
                <a:solidFill>
                  <a:srgbClr val="002060"/>
                </a:solidFill>
                <a:latin typeface="+mn-lt"/>
              </a:rPr>
              <a:t> </a:t>
            </a:r>
            <a:r>
              <a:rPr lang="en-US" sz="1000" dirty="0" err="1">
                <a:solidFill>
                  <a:srgbClr val="002060"/>
                </a:solidFill>
                <a:latin typeface="+mn-lt"/>
              </a:rPr>
              <a:t>độ</a:t>
            </a:r>
            <a:r>
              <a:rPr lang="en-US" sz="1000" dirty="0">
                <a:solidFill>
                  <a:srgbClr val="002060"/>
                </a:solidFill>
                <a:latin typeface="+mn-lt"/>
              </a:rPr>
              <a:t> </a:t>
            </a:r>
            <a:r>
              <a:rPr lang="en-US" sz="1000" dirty="0" err="1">
                <a:solidFill>
                  <a:srgbClr val="002060"/>
                </a:solidFill>
                <a:latin typeface="+mn-lt"/>
              </a:rPr>
              <a:t>và</a:t>
            </a:r>
            <a:r>
              <a:rPr lang="en-US" sz="1000" dirty="0">
                <a:solidFill>
                  <a:srgbClr val="002060"/>
                </a:solidFill>
                <a:latin typeface="+mn-lt"/>
              </a:rPr>
              <a:t> </a:t>
            </a:r>
            <a:r>
              <a:rPr lang="en-US" sz="1000" dirty="0" err="1">
                <a:solidFill>
                  <a:srgbClr val="002060"/>
                </a:solidFill>
                <a:latin typeface="+mn-lt"/>
              </a:rPr>
              <a:t>áp</a:t>
            </a:r>
            <a:r>
              <a:rPr lang="en-US" sz="1000" dirty="0">
                <a:solidFill>
                  <a:srgbClr val="002060"/>
                </a:solidFill>
                <a:latin typeface="+mn-lt"/>
              </a:rPr>
              <a:t> </a:t>
            </a:r>
            <a:r>
              <a:rPr lang="en-US" sz="1000" dirty="0" err="1">
                <a:solidFill>
                  <a:srgbClr val="002060"/>
                </a:solidFill>
                <a:latin typeface="+mn-lt"/>
              </a:rPr>
              <a:t>suất</a:t>
            </a:r>
            <a:r>
              <a:rPr lang="en-US" sz="1000" dirty="0">
                <a:solidFill>
                  <a:srgbClr val="002060"/>
                </a:solidFill>
                <a:latin typeface="+mn-lt"/>
              </a:rPr>
              <a:t> </a:t>
            </a:r>
            <a:r>
              <a:rPr lang="en-US" sz="1000" dirty="0" err="1">
                <a:solidFill>
                  <a:srgbClr val="002060"/>
                </a:solidFill>
                <a:latin typeface="+mn-lt"/>
              </a:rPr>
              <a:t>thông</a:t>
            </a:r>
            <a:r>
              <a:rPr lang="en-US" sz="1000" dirty="0">
                <a:solidFill>
                  <a:srgbClr val="002060"/>
                </a:solidFill>
                <a:latin typeface="+mn-lt"/>
              </a:rPr>
              <a:t> </a:t>
            </a:r>
            <a:r>
              <a:rPr lang="en-US" sz="1000" dirty="0" err="1">
                <a:solidFill>
                  <a:srgbClr val="002060"/>
                </a:solidFill>
                <a:latin typeface="+mn-lt"/>
              </a:rPr>
              <a:t>thường</a:t>
            </a:r>
            <a:r>
              <a:rPr lang="en-US" sz="1000" dirty="0">
                <a:solidFill>
                  <a:srgbClr val="002060"/>
                </a:solidFill>
                <a:latin typeface="+mn-lt"/>
              </a:rPr>
              <a:t> </a:t>
            </a:r>
            <a:r>
              <a:rPr lang="en-US" sz="1000" dirty="0" err="1">
                <a:solidFill>
                  <a:srgbClr val="002060"/>
                </a:solidFill>
                <a:latin typeface="+mn-lt"/>
              </a:rPr>
              <a:t>của</a:t>
            </a:r>
            <a:r>
              <a:rPr lang="en-US" sz="1000" dirty="0">
                <a:solidFill>
                  <a:srgbClr val="002060"/>
                </a:solidFill>
                <a:latin typeface="+mn-lt"/>
              </a:rPr>
              <a:t> </a:t>
            </a:r>
            <a:r>
              <a:rPr lang="en-US" sz="1000" dirty="0" err="1">
                <a:solidFill>
                  <a:srgbClr val="002060"/>
                </a:solidFill>
                <a:latin typeface="+mn-lt"/>
              </a:rPr>
              <a:t>môi</a:t>
            </a:r>
            <a:r>
              <a:rPr lang="en-US" sz="1000" dirty="0">
                <a:solidFill>
                  <a:srgbClr val="002060"/>
                </a:solidFill>
                <a:latin typeface="+mn-lt"/>
              </a:rPr>
              <a:t> </a:t>
            </a:r>
            <a:r>
              <a:rPr lang="en-US" sz="1000" dirty="0" err="1">
                <a:solidFill>
                  <a:srgbClr val="002060"/>
                </a:solidFill>
                <a:latin typeface="+mn-lt"/>
              </a:rPr>
              <a:t>trường</a:t>
            </a:r>
            <a:r>
              <a:rPr lang="en-US" sz="1000" dirty="0">
                <a:solidFill>
                  <a:srgbClr val="002060"/>
                </a:solidFill>
                <a:latin typeface="+mn-lt"/>
              </a:rPr>
              <a:t>. </a:t>
            </a:r>
          </a:p>
          <a:p>
            <a:pPr>
              <a:spcBef>
                <a:spcPts val="600"/>
              </a:spcBef>
            </a:pPr>
            <a:r>
              <a:rPr lang="en-US" sz="1000" dirty="0">
                <a:solidFill>
                  <a:srgbClr val="002060"/>
                </a:solidFill>
                <a:latin typeface="+mn-lt"/>
              </a:rPr>
              <a:t>- LOW V.O.C (≤ 150g/L) </a:t>
            </a:r>
            <a:r>
              <a:rPr lang="en-US" sz="1000" dirty="0" err="1">
                <a:solidFill>
                  <a:srgbClr val="002060"/>
                </a:solidFill>
                <a:latin typeface="+mn-lt"/>
              </a:rPr>
              <a:t>được</a:t>
            </a:r>
            <a:r>
              <a:rPr lang="en-US" sz="1000" dirty="0">
                <a:solidFill>
                  <a:srgbClr val="002060"/>
                </a:solidFill>
                <a:latin typeface="+mn-lt"/>
              </a:rPr>
              <a:t> </a:t>
            </a:r>
            <a:r>
              <a:rPr lang="en-US" sz="1000" dirty="0" err="1">
                <a:solidFill>
                  <a:srgbClr val="002060"/>
                </a:solidFill>
                <a:latin typeface="+mn-lt"/>
              </a:rPr>
              <a:t>chứng</a:t>
            </a:r>
            <a:r>
              <a:rPr lang="en-US" sz="1000" dirty="0">
                <a:solidFill>
                  <a:srgbClr val="002060"/>
                </a:solidFill>
                <a:latin typeface="+mn-lt"/>
              </a:rPr>
              <a:t> </a:t>
            </a:r>
            <a:r>
              <a:rPr lang="en-US" sz="1000" dirty="0" err="1">
                <a:solidFill>
                  <a:srgbClr val="002060"/>
                </a:solidFill>
                <a:latin typeface="+mn-lt"/>
              </a:rPr>
              <a:t>nhận</a:t>
            </a:r>
            <a:r>
              <a:rPr lang="en-US" sz="1000" dirty="0">
                <a:solidFill>
                  <a:srgbClr val="002060"/>
                </a:solidFill>
                <a:latin typeface="+mn-lt"/>
              </a:rPr>
              <a:t> </a:t>
            </a:r>
            <a:r>
              <a:rPr lang="en-US" sz="1000" dirty="0" err="1">
                <a:solidFill>
                  <a:srgbClr val="002060"/>
                </a:solidFill>
                <a:latin typeface="+mn-lt"/>
              </a:rPr>
              <a:t>theo</a:t>
            </a:r>
            <a:r>
              <a:rPr lang="en-US" sz="1000" dirty="0">
                <a:solidFill>
                  <a:srgbClr val="002060"/>
                </a:solidFill>
                <a:latin typeface="+mn-lt"/>
              </a:rPr>
              <a:t> </a:t>
            </a:r>
            <a:r>
              <a:rPr lang="en-US" sz="1000" dirty="0" err="1">
                <a:solidFill>
                  <a:srgbClr val="002060"/>
                </a:solidFill>
                <a:latin typeface="+mn-lt"/>
              </a:rPr>
              <a:t>tiêu</a:t>
            </a:r>
            <a:r>
              <a:rPr lang="en-US" sz="1000" dirty="0">
                <a:solidFill>
                  <a:srgbClr val="002060"/>
                </a:solidFill>
                <a:latin typeface="+mn-lt"/>
              </a:rPr>
              <a:t> </a:t>
            </a:r>
            <a:r>
              <a:rPr lang="en-US" sz="1000" dirty="0" err="1">
                <a:solidFill>
                  <a:srgbClr val="002060"/>
                </a:solidFill>
                <a:latin typeface="+mn-lt"/>
              </a:rPr>
              <a:t>chuẩn</a:t>
            </a:r>
            <a:r>
              <a:rPr lang="en-US" sz="1000" dirty="0">
                <a:solidFill>
                  <a:srgbClr val="002060"/>
                </a:solidFill>
                <a:latin typeface="+mn-lt"/>
              </a:rPr>
              <a:t> Standardization EN 16516 </a:t>
            </a:r>
            <a:r>
              <a:rPr lang="en-US" sz="1000" dirty="0" err="1">
                <a:solidFill>
                  <a:srgbClr val="002060"/>
                </a:solidFill>
                <a:latin typeface="+mn-lt"/>
              </a:rPr>
              <a:t>của</a:t>
            </a:r>
            <a:r>
              <a:rPr lang="en-US" sz="1000" dirty="0">
                <a:solidFill>
                  <a:srgbClr val="002060"/>
                </a:solidFill>
                <a:latin typeface="+mn-lt"/>
              </a:rPr>
              <a:t> </a:t>
            </a:r>
            <a:r>
              <a:rPr lang="en-US" sz="1000" dirty="0" err="1">
                <a:solidFill>
                  <a:srgbClr val="002060"/>
                </a:solidFill>
                <a:latin typeface="+mn-lt"/>
              </a:rPr>
              <a:t>Châu</a:t>
            </a:r>
            <a:r>
              <a:rPr lang="en-US" sz="1000" dirty="0">
                <a:solidFill>
                  <a:srgbClr val="002060"/>
                </a:solidFill>
                <a:latin typeface="+mn-lt"/>
              </a:rPr>
              <a:t> </a:t>
            </a:r>
            <a:r>
              <a:rPr lang="en-US" sz="1000" dirty="0" err="1">
                <a:solidFill>
                  <a:srgbClr val="002060"/>
                </a:solidFill>
                <a:latin typeface="+mn-lt"/>
              </a:rPr>
              <a:t>Âu</a:t>
            </a:r>
            <a:r>
              <a:rPr lang="en-US" sz="1000" dirty="0">
                <a:solidFill>
                  <a:srgbClr val="002060"/>
                </a:solidFill>
                <a:latin typeface="+mn-lt"/>
              </a:rPr>
              <a:t>.</a:t>
            </a:r>
          </a:p>
        </p:txBody>
      </p:sp>
      <p:pic>
        <p:nvPicPr>
          <p:cNvPr id="7" name="Picture 6">
            <a:extLst>
              <a:ext uri="{FF2B5EF4-FFF2-40B4-BE49-F238E27FC236}">
                <a16:creationId xmlns:a16="http://schemas.microsoft.com/office/drawing/2014/main" id="{D5C2FFF9-4050-47E1-AA78-E0C1B74CBF09}"/>
              </a:ext>
            </a:extLst>
          </p:cNvPr>
          <p:cNvPicPr>
            <a:picLocks noChangeAspect="1"/>
          </p:cNvPicPr>
          <p:nvPr/>
        </p:nvPicPr>
        <p:blipFill>
          <a:blip r:embed="rId2"/>
          <a:stretch>
            <a:fillRect/>
          </a:stretch>
        </p:blipFill>
        <p:spPr>
          <a:xfrm>
            <a:off x="1051475" y="1291334"/>
            <a:ext cx="1949519" cy="2141595"/>
          </a:xfrm>
          <a:prstGeom prst="rect">
            <a:avLst/>
          </a:prstGeom>
          <a:ln>
            <a:noFill/>
          </a:ln>
          <a:effectLst/>
          <a:scene3d>
            <a:camera prst="orthographicFront">
              <a:rot lat="0" lon="0" rev="0"/>
            </a:camera>
            <a:lightRig rig="contrasting" dir="t">
              <a:rot lat="0" lon="0" rev="7800000"/>
            </a:lightRig>
          </a:scene3d>
          <a:sp3d>
            <a:bevelT w="139700" h="139700"/>
          </a:sp3d>
        </p:spPr>
      </p:pic>
      <p:sp>
        <p:nvSpPr>
          <p:cNvPr id="12" name="TextBox 11">
            <a:extLst>
              <a:ext uri="{FF2B5EF4-FFF2-40B4-BE49-F238E27FC236}">
                <a16:creationId xmlns:a16="http://schemas.microsoft.com/office/drawing/2014/main" id="{AF331ACB-AC42-4879-9159-D741B40096E2}"/>
              </a:ext>
            </a:extLst>
          </p:cNvPr>
          <p:cNvSpPr txBox="1"/>
          <p:nvPr/>
        </p:nvSpPr>
        <p:spPr>
          <a:xfrm>
            <a:off x="3338889" y="3432929"/>
            <a:ext cx="2079020" cy="2092881"/>
          </a:xfrm>
          <a:prstGeom prst="rect">
            <a:avLst/>
          </a:prstGeom>
          <a:noFill/>
        </p:spPr>
        <p:txBody>
          <a:bodyPr wrap="square" rtlCol="0">
            <a:spAutoFit/>
          </a:bodyPr>
          <a:lstStyle/>
          <a:p>
            <a:endParaRPr lang="en-US" sz="1000" b="1" dirty="0">
              <a:solidFill>
                <a:srgbClr val="002060"/>
              </a:solidFill>
              <a:latin typeface="+mn-lt"/>
            </a:endParaRPr>
          </a:p>
          <a:p>
            <a:r>
              <a:rPr lang="en-US" sz="1000" b="1" dirty="0">
                <a:solidFill>
                  <a:srgbClr val="002060"/>
                </a:solidFill>
                <a:latin typeface="+mn-lt"/>
              </a:rPr>
              <a:t>- </a:t>
            </a:r>
            <a:r>
              <a:rPr lang="vi-VN" sz="1000" dirty="0">
                <a:solidFill>
                  <a:srgbClr val="002060"/>
                </a:solidFill>
                <a:latin typeface="+mn-lt"/>
              </a:rPr>
              <a:t>Giấy chứng nhận thân thiện với môi trường ECO là một chỉ dẫn về các sản phẩm được ECOmark® phê duyệt cho các sản phẩm được kiểm soát và chứng nhận được sản xuất mà không sử dụng bất kỳ đầu vào hóa học, phụ gia hoặc phương pháp nào có hại cho con người và hệ sinh thái ở tất cả các giai đoạn của sản phẩm công nghiệp và nông nghiệp.</a:t>
            </a:r>
            <a:endParaRPr lang="en-US" sz="1000" b="1" dirty="0">
              <a:solidFill>
                <a:srgbClr val="002060"/>
              </a:solidFill>
              <a:latin typeface="+mn-lt"/>
            </a:endParaRPr>
          </a:p>
        </p:txBody>
      </p:sp>
      <p:pic>
        <p:nvPicPr>
          <p:cNvPr id="13" name="Picture 12">
            <a:extLst>
              <a:ext uri="{FF2B5EF4-FFF2-40B4-BE49-F238E27FC236}">
                <a16:creationId xmlns:a16="http://schemas.microsoft.com/office/drawing/2014/main" id="{747CE483-F7F0-4D11-9AFC-6B02291E8ECB}"/>
              </a:ext>
            </a:extLst>
          </p:cNvPr>
          <p:cNvPicPr>
            <a:picLocks noChangeAspect="1"/>
          </p:cNvPicPr>
          <p:nvPr/>
        </p:nvPicPr>
        <p:blipFill>
          <a:blip r:embed="rId3"/>
          <a:stretch>
            <a:fillRect/>
          </a:stretch>
        </p:blipFill>
        <p:spPr>
          <a:xfrm>
            <a:off x="3246343" y="1246166"/>
            <a:ext cx="2114032" cy="1983100"/>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14" name="Picture 13">
            <a:extLst>
              <a:ext uri="{FF2B5EF4-FFF2-40B4-BE49-F238E27FC236}">
                <a16:creationId xmlns:a16="http://schemas.microsoft.com/office/drawing/2014/main" id="{F8E9AA6F-3974-4422-8512-DA0AD2758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740" y="2759825"/>
            <a:ext cx="4973001" cy="2765985"/>
          </a:xfrm>
          <a:prstGeom prst="rect">
            <a:avLst/>
          </a:prstGeom>
        </p:spPr>
      </p:pic>
    </p:spTree>
    <p:extLst>
      <p:ext uri="{BB962C8B-B14F-4D97-AF65-F5344CB8AC3E}">
        <p14:creationId xmlns:p14="http://schemas.microsoft.com/office/powerpoint/2010/main" val="75290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13</a:t>
            </a:fld>
            <a:endParaRPr lang="en-US"/>
          </a:p>
        </p:txBody>
      </p:sp>
      <p:sp>
        <p:nvSpPr>
          <p:cNvPr id="6" name="TextBox 5">
            <a:extLst>
              <a:ext uri="{FF2B5EF4-FFF2-40B4-BE49-F238E27FC236}">
                <a16:creationId xmlns:a16="http://schemas.microsoft.com/office/drawing/2014/main" id="{CBDBC46A-4D12-FA48-A965-6AEABC143428}"/>
              </a:ext>
            </a:extLst>
          </p:cNvPr>
          <p:cNvSpPr txBox="1"/>
          <p:nvPr/>
        </p:nvSpPr>
        <p:spPr>
          <a:xfrm>
            <a:off x="1305038" y="1172207"/>
            <a:ext cx="5755238" cy="553998"/>
          </a:xfrm>
          <a:prstGeom prst="rect">
            <a:avLst/>
          </a:prstGeom>
          <a:noFill/>
        </p:spPr>
        <p:txBody>
          <a:bodyPr wrap="square" rtlCol="0">
            <a:spAutoFit/>
          </a:bodyPr>
          <a:lstStyle/>
          <a:p>
            <a:r>
              <a:rPr lang="en-US" sz="3000" b="1" dirty="0">
                <a:solidFill>
                  <a:srgbClr val="FF0000"/>
                </a:solidFill>
              </a:rPr>
              <a:t>ƯU ĐIỂM VL GỐC POLYURETHANE</a:t>
            </a:r>
          </a:p>
        </p:txBody>
      </p:sp>
      <p:sp>
        <p:nvSpPr>
          <p:cNvPr id="7" name="TextBox 6">
            <a:extLst>
              <a:ext uri="{FF2B5EF4-FFF2-40B4-BE49-F238E27FC236}">
                <a16:creationId xmlns:a16="http://schemas.microsoft.com/office/drawing/2014/main" id="{F7F6E8A7-EB73-AF4E-9CA4-48E78B7B5562}"/>
              </a:ext>
            </a:extLst>
          </p:cNvPr>
          <p:cNvSpPr txBox="1"/>
          <p:nvPr/>
        </p:nvSpPr>
        <p:spPr>
          <a:xfrm>
            <a:off x="1305037" y="1893021"/>
            <a:ext cx="4173049" cy="3477875"/>
          </a:xfrm>
          <a:prstGeom prst="rect">
            <a:avLst/>
          </a:prstGeom>
          <a:noFill/>
        </p:spPr>
        <p:txBody>
          <a:bodyPr wrap="square" rtlCol="0">
            <a:spAutoFit/>
          </a:bodyPr>
          <a:lstStyle/>
          <a:p>
            <a:pPr marL="285750" indent="-285750">
              <a:spcBef>
                <a:spcPts val="1200"/>
              </a:spcBef>
              <a:buFontTx/>
              <a:buChar char="-"/>
            </a:pPr>
            <a:r>
              <a:rPr lang="en-US" sz="1500" dirty="0">
                <a:latin typeface="Times New Roman" panose="02020603050405020304" pitchFamily="18" charset="0"/>
                <a:ea typeface="Tiffany" panose="02020500000000000000" pitchFamily="18" charset="0"/>
                <a:cs typeface="Times New Roman" panose="02020603050405020304" pitchFamily="18" charset="0"/>
              </a:rPr>
              <a:t>SẢN PHẨM HỆ NƯỚC NÊN CÓ THỜI GIAN LƯU TRỮ 24 THÁNG</a:t>
            </a:r>
          </a:p>
          <a:p>
            <a:pPr marL="285750" indent="-285750">
              <a:spcBef>
                <a:spcPts val="1200"/>
              </a:spcBef>
              <a:buFontTx/>
              <a:buChar char="-"/>
            </a:pPr>
            <a:r>
              <a:rPr lang="en-US" sz="1500" dirty="0">
                <a:latin typeface="Times New Roman" panose="02020603050405020304" pitchFamily="18" charset="0"/>
                <a:ea typeface="Tiffany" panose="02020500000000000000" pitchFamily="18" charset="0"/>
                <a:cs typeface="Times New Roman" panose="02020603050405020304" pitchFamily="18" charset="0"/>
              </a:rPr>
              <a:t>KHÔNG BỊ ĐÔNG CỨNG VÀ CÓ THỂ SỬ DỤNG TIẾP CHO CÔNG TRÌNH SAU NẾU ĐƯỢC ĐẬY NẮP BẢO QUẢN CẨN THẬN</a:t>
            </a:r>
          </a:p>
          <a:p>
            <a:pPr marL="285750" indent="-285750">
              <a:spcBef>
                <a:spcPts val="1200"/>
              </a:spcBef>
              <a:buFontTx/>
              <a:buChar char="-"/>
            </a:pPr>
            <a:r>
              <a:rPr lang="en-US" sz="1500" dirty="0">
                <a:latin typeface="Times New Roman" panose="02020603050405020304" pitchFamily="18" charset="0"/>
                <a:ea typeface="Tiffany" panose="02020500000000000000" pitchFamily="18" charset="0"/>
                <a:cs typeface="Times New Roman" panose="02020603050405020304" pitchFamily="18" charset="0"/>
              </a:rPr>
              <a:t>CÓ ĐỊNH MỨC SỬ DỤNG SỬ DỤNG THẤP HƠN CÁC DÒNG PU CÓ CÙNG PHÂN KHÚC VÀ CÙNG CHỨC NĂNG ĐỂ LỘ THIÊN HAY CÓ CÁN VỮA PHỦ BẢO VỆ</a:t>
            </a:r>
          </a:p>
          <a:p>
            <a:pPr marL="285750" indent="-285750">
              <a:spcBef>
                <a:spcPts val="1200"/>
              </a:spcBef>
              <a:buFontTx/>
              <a:buChar char="-"/>
            </a:pPr>
            <a:r>
              <a:rPr lang="en-US" sz="1500" dirty="0">
                <a:latin typeface="Times New Roman" panose="02020603050405020304" pitchFamily="18" charset="0"/>
                <a:ea typeface="Tiffany" panose="02020500000000000000" pitchFamily="18" charset="0"/>
                <a:cs typeface="Times New Roman" panose="02020603050405020304" pitchFamily="18" charset="0"/>
              </a:rPr>
              <a:t>HAO PHÍ THẤP ĐỐI VỚI VIỆC SỬA CHỮA BẢO HÀNH </a:t>
            </a:r>
          </a:p>
          <a:p>
            <a:pPr marL="285750" indent="-285750">
              <a:spcBef>
                <a:spcPts val="1200"/>
              </a:spcBef>
              <a:buFontTx/>
              <a:buChar char="-"/>
            </a:pPr>
            <a:r>
              <a:rPr lang="en-US" sz="1500" dirty="0">
                <a:latin typeface="Times New Roman" panose="02020603050405020304" pitchFamily="18" charset="0"/>
                <a:ea typeface="Tiffany" panose="02020500000000000000" pitchFamily="18" charset="0"/>
                <a:cs typeface="Times New Roman" panose="02020603050405020304" pitchFamily="18" charset="0"/>
              </a:rPr>
              <a:t>…..</a:t>
            </a:r>
          </a:p>
        </p:txBody>
      </p:sp>
      <p:sp>
        <p:nvSpPr>
          <p:cNvPr id="8" name="Hexagon 7">
            <a:extLst>
              <a:ext uri="{FF2B5EF4-FFF2-40B4-BE49-F238E27FC236}">
                <a16:creationId xmlns:a16="http://schemas.microsoft.com/office/drawing/2014/main" id="{0622DB42-4D67-4507-883A-B6FBF1D642B3}"/>
              </a:ext>
            </a:extLst>
          </p:cNvPr>
          <p:cNvSpPr/>
          <p:nvPr/>
        </p:nvSpPr>
        <p:spPr>
          <a:xfrm>
            <a:off x="7637018" y="1692976"/>
            <a:ext cx="1715591" cy="1406433"/>
          </a:xfrm>
          <a:prstGeom prst="hexag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550" b="1" dirty="0">
                <a:latin typeface="Arial" panose="020B0604020202020204" pitchFamily="34" charset="0"/>
                <a:cs typeface="Arial" panose="020B0604020202020204" pitchFamily="34" charset="0"/>
              </a:rPr>
              <a:t>BÁM DÍNH</a:t>
            </a:r>
          </a:p>
        </p:txBody>
      </p:sp>
      <p:sp>
        <p:nvSpPr>
          <p:cNvPr id="9" name="Hexagon 8">
            <a:extLst>
              <a:ext uri="{FF2B5EF4-FFF2-40B4-BE49-F238E27FC236}">
                <a16:creationId xmlns:a16="http://schemas.microsoft.com/office/drawing/2014/main" id="{CA546F91-1D53-4248-A49C-A7C1A7E5C67D}"/>
              </a:ext>
            </a:extLst>
          </p:cNvPr>
          <p:cNvSpPr/>
          <p:nvPr/>
        </p:nvSpPr>
        <p:spPr>
          <a:xfrm>
            <a:off x="9252462" y="2511581"/>
            <a:ext cx="1637210" cy="1406433"/>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b="1" dirty="0">
                <a:latin typeface="Arial" panose="020B0604020202020204" pitchFamily="34" charset="0"/>
                <a:cs typeface="Arial" panose="020B0604020202020204" pitchFamily="34" charset="0"/>
              </a:rPr>
              <a:t>GIÃN DÀI</a:t>
            </a:r>
          </a:p>
        </p:txBody>
      </p:sp>
      <p:sp>
        <p:nvSpPr>
          <p:cNvPr id="10" name="Hexagon 9">
            <a:extLst>
              <a:ext uri="{FF2B5EF4-FFF2-40B4-BE49-F238E27FC236}">
                <a16:creationId xmlns:a16="http://schemas.microsoft.com/office/drawing/2014/main" id="{B29A79C8-731D-42DB-A284-C18DB7D73092}"/>
              </a:ext>
            </a:extLst>
          </p:cNvPr>
          <p:cNvSpPr/>
          <p:nvPr/>
        </p:nvSpPr>
        <p:spPr>
          <a:xfrm>
            <a:off x="9252462" y="4100894"/>
            <a:ext cx="1709215" cy="1406433"/>
          </a:xfrm>
          <a:prstGeom prst="hexag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b="1" dirty="0">
                <a:latin typeface="Arial" panose="020B0604020202020204" pitchFamily="34" charset="0"/>
                <a:cs typeface="Arial" panose="020B0604020202020204" pitchFamily="34" charset="0"/>
              </a:rPr>
              <a:t>ĐỘ CỨNG</a:t>
            </a:r>
          </a:p>
        </p:txBody>
      </p:sp>
      <p:sp>
        <p:nvSpPr>
          <p:cNvPr id="11" name="Hexagon 10">
            <a:extLst>
              <a:ext uri="{FF2B5EF4-FFF2-40B4-BE49-F238E27FC236}">
                <a16:creationId xmlns:a16="http://schemas.microsoft.com/office/drawing/2014/main" id="{159DBB49-5838-4B48-B3EE-A197AB21A3E4}"/>
              </a:ext>
            </a:extLst>
          </p:cNvPr>
          <p:cNvSpPr/>
          <p:nvPr/>
        </p:nvSpPr>
        <p:spPr>
          <a:xfrm>
            <a:off x="7715400" y="4887793"/>
            <a:ext cx="1637209" cy="1406433"/>
          </a:xfrm>
          <a:prstGeom prst="hex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ĐỊNH MỨC</a:t>
            </a:r>
          </a:p>
        </p:txBody>
      </p:sp>
      <p:sp>
        <p:nvSpPr>
          <p:cNvPr id="12" name="Hexagon 11">
            <a:extLst>
              <a:ext uri="{FF2B5EF4-FFF2-40B4-BE49-F238E27FC236}">
                <a16:creationId xmlns:a16="http://schemas.microsoft.com/office/drawing/2014/main" id="{97E5A55B-AC58-4231-A515-4E455330EF36}"/>
              </a:ext>
            </a:extLst>
          </p:cNvPr>
          <p:cNvSpPr/>
          <p:nvPr/>
        </p:nvSpPr>
        <p:spPr>
          <a:xfrm>
            <a:off x="6126086" y="4113957"/>
            <a:ext cx="1637209" cy="1406433"/>
          </a:xfrm>
          <a:prstGeom prst="hex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KHÁNG UV</a:t>
            </a:r>
          </a:p>
        </p:txBody>
      </p:sp>
      <p:sp>
        <p:nvSpPr>
          <p:cNvPr id="13" name="Hexagon 12">
            <a:extLst>
              <a:ext uri="{FF2B5EF4-FFF2-40B4-BE49-F238E27FC236}">
                <a16:creationId xmlns:a16="http://schemas.microsoft.com/office/drawing/2014/main" id="{DFB22023-F176-44F6-8B25-F244EDD0DC88}"/>
              </a:ext>
            </a:extLst>
          </p:cNvPr>
          <p:cNvSpPr/>
          <p:nvPr/>
        </p:nvSpPr>
        <p:spPr>
          <a:xfrm>
            <a:off x="6126086" y="2523080"/>
            <a:ext cx="1637209" cy="1406433"/>
          </a:xfrm>
          <a:prstGeom prst="hexag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700" b="1" dirty="0">
                <a:latin typeface="Arial" panose="020B0604020202020204" pitchFamily="34" charset="0"/>
                <a:cs typeface="Arial" panose="020B0604020202020204" pitchFamily="34" charset="0"/>
              </a:rPr>
              <a:t>LOW VOC</a:t>
            </a:r>
          </a:p>
        </p:txBody>
      </p:sp>
      <p:pic>
        <p:nvPicPr>
          <p:cNvPr id="14" name="Picture 13">
            <a:extLst>
              <a:ext uri="{FF2B5EF4-FFF2-40B4-BE49-F238E27FC236}">
                <a16:creationId xmlns:a16="http://schemas.microsoft.com/office/drawing/2014/main" id="{B3E5283F-61A8-4E23-AA7D-F3D6B236D3E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7750232" y="3535494"/>
            <a:ext cx="1602377" cy="983551"/>
          </a:xfrm>
          <a:prstGeom prst="ellipse">
            <a:avLst/>
          </a:prstGeom>
          <a:ln>
            <a:noFill/>
          </a:ln>
          <a:effectLst>
            <a:outerShdw blurRad="107950" dist="12700" dir="5400000" algn="ctr">
              <a:srgbClr val="000000"/>
            </a:outerShdw>
            <a:softEdge rad="112500"/>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83195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2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14</a:t>
            </a:fld>
            <a:endParaRPr lang="en-US"/>
          </a:p>
        </p:txBody>
      </p:sp>
      <p:pic>
        <p:nvPicPr>
          <p:cNvPr id="6" name="Picture 5">
            <a:extLst>
              <a:ext uri="{FF2B5EF4-FFF2-40B4-BE49-F238E27FC236}">
                <a16:creationId xmlns:a16="http://schemas.microsoft.com/office/drawing/2014/main" id="{71254EAA-4FF7-4A36-942E-BA25E0724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3323" y="1250831"/>
            <a:ext cx="7484716" cy="5168121"/>
          </a:xfrm>
          <a:prstGeom prst="rect">
            <a:avLst/>
          </a:prstGeom>
        </p:spPr>
      </p:pic>
      <p:sp>
        <p:nvSpPr>
          <p:cNvPr id="7" name="Rectangle 6"/>
          <p:cNvSpPr/>
          <p:nvPr/>
        </p:nvSpPr>
        <p:spPr>
          <a:xfrm>
            <a:off x="2693323" y="806335"/>
            <a:ext cx="7423266" cy="444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630189" y="828528"/>
            <a:ext cx="5760720"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BẢNG TUỔI THỌ SẢN PHẨM</a:t>
            </a:r>
          </a:p>
        </p:txBody>
      </p:sp>
    </p:spTree>
    <p:extLst>
      <p:ext uri="{BB962C8B-B14F-4D97-AF65-F5344CB8AC3E}">
        <p14:creationId xmlns:p14="http://schemas.microsoft.com/office/powerpoint/2010/main" val="16350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15</a:t>
            </a:fld>
            <a:endParaRPr lang="en-US"/>
          </a:p>
        </p:txBody>
      </p:sp>
      <p:sp>
        <p:nvSpPr>
          <p:cNvPr id="7" name="Rectangle 6"/>
          <p:cNvSpPr/>
          <p:nvPr/>
        </p:nvSpPr>
        <p:spPr>
          <a:xfrm>
            <a:off x="1105594" y="947652"/>
            <a:ext cx="5827222" cy="4444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xtBox 7"/>
          <p:cNvSpPr txBox="1"/>
          <p:nvPr/>
        </p:nvSpPr>
        <p:spPr>
          <a:xfrm>
            <a:off x="1208819" y="969845"/>
            <a:ext cx="4876097"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MẶT CẮT HƯỚNG DẪN THI CÔNG</a:t>
            </a:r>
          </a:p>
        </p:txBody>
      </p:sp>
      <p:pic>
        <p:nvPicPr>
          <p:cNvPr id="9" name="Picture 8"/>
          <p:cNvPicPr>
            <a:picLocks noChangeAspect="1"/>
          </p:cNvPicPr>
          <p:nvPr/>
        </p:nvPicPr>
        <p:blipFill>
          <a:blip r:embed="rId2"/>
          <a:stretch>
            <a:fillRect/>
          </a:stretch>
        </p:blipFill>
        <p:spPr>
          <a:xfrm>
            <a:off x="1105594" y="2068314"/>
            <a:ext cx="10248206" cy="4288036"/>
          </a:xfrm>
          <a:prstGeom prst="rect">
            <a:avLst/>
          </a:prstGeom>
        </p:spPr>
      </p:pic>
      <p:sp>
        <p:nvSpPr>
          <p:cNvPr id="10" name="TextBox 9"/>
          <p:cNvSpPr txBox="1"/>
          <p:nvPr/>
        </p:nvSpPr>
        <p:spPr>
          <a:xfrm>
            <a:off x="1005049" y="1554639"/>
            <a:ext cx="3798915" cy="461665"/>
          </a:xfrm>
          <a:prstGeom prst="rect">
            <a:avLst/>
          </a:prstGeom>
          <a:noFill/>
        </p:spPr>
        <p:txBody>
          <a:bodyPr wrap="square" rtlCol="0">
            <a:spAutoFit/>
          </a:bodyPr>
          <a:lstStyle/>
          <a:p>
            <a:r>
              <a:rPr lang="en-US" sz="2400" dirty="0" err="1">
                <a:solidFill>
                  <a:schemeClr val="accent1"/>
                </a:solidFill>
                <a:latin typeface="Times New Roman" panose="02020603050405020304" pitchFamily="18" charset="0"/>
                <a:cs typeface="Times New Roman" panose="02020603050405020304" pitchFamily="18" charset="0"/>
              </a:rPr>
              <a:t>Mái</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lộ</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thiên</a:t>
            </a:r>
            <a:endParaRPr lang="en-US" sz="240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672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16</a:t>
            </a:fld>
            <a:endParaRPr lang="en-US"/>
          </a:p>
        </p:txBody>
      </p:sp>
      <p:sp>
        <p:nvSpPr>
          <p:cNvPr id="7" name="Rectangle 6"/>
          <p:cNvSpPr/>
          <p:nvPr/>
        </p:nvSpPr>
        <p:spPr>
          <a:xfrm>
            <a:off x="1105594" y="947652"/>
            <a:ext cx="5827222" cy="4444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xtBox 7"/>
          <p:cNvSpPr txBox="1"/>
          <p:nvPr/>
        </p:nvSpPr>
        <p:spPr>
          <a:xfrm>
            <a:off x="1208819" y="969845"/>
            <a:ext cx="4876097"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MẶT CẮT HƯỚNG DẪN THI CÔNG</a:t>
            </a:r>
          </a:p>
        </p:txBody>
      </p:sp>
      <p:sp>
        <p:nvSpPr>
          <p:cNvPr id="10" name="TextBox 9"/>
          <p:cNvSpPr txBox="1"/>
          <p:nvPr/>
        </p:nvSpPr>
        <p:spPr>
          <a:xfrm>
            <a:off x="1022466" y="1536332"/>
            <a:ext cx="4713316" cy="461665"/>
          </a:xfrm>
          <a:prstGeom prst="rect">
            <a:avLst/>
          </a:prstGeom>
          <a:noFill/>
        </p:spPr>
        <p:txBody>
          <a:bodyPr wrap="square" rtlCol="0">
            <a:spAutoFit/>
          </a:bodyPr>
          <a:lstStyle/>
          <a:p>
            <a:r>
              <a:rPr lang="en-US" sz="2400" dirty="0" err="1">
                <a:solidFill>
                  <a:schemeClr val="accent1"/>
                </a:solidFill>
                <a:latin typeface="Times New Roman" panose="02020603050405020304" pitchFamily="18" charset="0"/>
                <a:cs typeface="Times New Roman" panose="02020603050405020304" pitchFamily="18" charset="0"/>
              </a:rPr>
              <a:t>Mái</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lộ</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thiên</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có</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thể</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đi</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lại</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được</a:t>
            </a:r>
            <a:endParaRPr lang="en-US" sz="2400" dirty="0">
              <a:solidFill>
                <a:schemeClr val="accent1"/>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1105594" y="2142181"/>
            <a:ext cx="10324406" cy="4214169"/>
          </a:xfrm>
          <a:prstGeom prst="rect">
            <a:avLst/>
          </a:prstGeom>
        </p:spPr>
      </p:pic>
    </p:spTree>
    <p:extLst>
      <p:ext uri="{BB962C8B-B14F-4D97-AF65-F5344CB8AC3E}">
        <p14:creationId xmlns:p14="http://schemas.microsoft.com/office/powerpoint/2010/main" val="244786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17</a:t>
            </a:fld>
            <a:endParaRPr lang="en-US"/>
          </a:p>
        </p:txBody>
      </p:sp>
      <p:sp>
        <p:nvSpPr>
          <p:cNvPr id="7" name="Rectangle 6"/>
          <p:cNvSpPr/>
          <p:nvPr/>
        </p:nvSpPr>
        <p:spPr>
          <a:xfrm>
            <a:off x="1105594" y="947652"/>
            <a:ext cx="5827222" cy="4444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xtBox 7"/>
          <p:cNvSpPr txBox="1"/>
          <p:nvPr/>
        </p:nvSpPr>
        <p:spPr>
          <a:xfrm>
            <a:off x="1208819" y="969845"/>
            <a:ext cx="4876097"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MẶT CẮT HƯỚNG DẪN THI CÔNG</a:t>
            </a:r>
          </a:p>
        </p:txBody>
      </p:sp>
      <p:sp>
        <p:nvSpPr>
          <p:cNvPr id="10" name="TextBox 9"/>
          <p:cNvSpPr txBox="1"/>
          <p:nvPr/>
        </p:nvSpPr>
        <p:spPr>
          <a:xfrm>
            <a:off x="1022466" y="1536332"/>
            <a:ext cx="4713316" cy="461665"/>
          </a:xfrm>
          <a:prstGeom prst="rect">
            <a:avLst/>
          </a:prstGeom>
          <a:noFill/>
        </p:spPr>
        <p:txBody>
          <a:bodyPr wrap="square" rtlCol="0">
            <a:spAutoFit/>
          </a:bodyPr>
          <a:lstStyle/>
          <a:p>
            <a:r>
              <a:rPr lang="en-US" sz="2400" dirty="0" err="1">
                <a:solidFill>
                  <a:schemeClr val="accent1"/>
                </a:solidFill>
                <a:latin typeface="Times New Roman" panose="02020603050405020304" pitchFamily="18" charset="0"/>
                <a:cs typeface="Times New Roman" panose="02020603050405020304" pitchFamily="18" charset="0"/>
              </a:rPr>
              <a:t>Mái</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phủ</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bảo</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vệ</a:t>
            </a:r>
            <a:endParaRPr lang="en-US" sz="2400" dirty="0">
              <a:solidFill>
                <a:schemeClr val="accent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1105594" y="2142181"/>
            <a:ext cx="10248206" cy="4214169"/>
          </a:xfrm>
          <a:prstGeom prst="rect">
            <a:avLst/>
          </a:prstGeom>
        </p:spPr>
      </p:pic>
    </p:spTree>
    <p:extLst>
      <p:ext uri="{BB962C8B-B14F-4D97-AF65-F5344CB8AC3E}">
        <p14:creationId xmlns:p14="http://schemas.microsoft.com/office/powerpoint/2010/main" val="3148268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18</a:t>
            </a:fld>
            <a:endParaRPr lang="en-US"/>
          </a:p>
        </p:txBody>
      </p:sp>
      <p:sp>
        <p:nvSpPr>
          <p:cNvPr id="7" name="Rectangle 6"/>
          <p:cNvSpPr/>
          <p:nvPr/>
        </p:nvSpPr>
        <p:spPr>
          <a:xfrm>
            <a:off x="1105594" y="947652"/>
            <a:ext cx="5827222" cy="4444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xtBox 7"/>
          <p:cNvSpPr txBox="1"/>
          <p:nvPr/>
        </p:nvSpPr>
        <p:spPr>
          <a:xfrm>
            <a:off x="1208819" y="969845"/>
            <a:ext cx="4876097"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MẶT CẮT HƯỚNG DẪN THI CÔNG</a:t>
            </a:r>
          </a:p>
        </p:txBody>
      </p:sp>
      <p:sp>
        <p:nvSpPr>
          <p:cNvPr id="10" name="TextBox 9"/>
          <p:cNvSpPr txBox="1"/>
          <p:nvPr/>
        </p:nvSpPr>
        <p:spPr>
          <a:xfrm>
            <a:off x="1022466" y="1536332"/>
            <a:ext cx="4713316" cy="461665"/>
          </a:xfrm>
          <a:prstGeom prst="rect">
            <a:avLst/>
          </a:prstGeom>
          <a:noFill/>
        </p:spPr>
        <p:txBody>
          <a:bodyPr wrap="square" rtlCol="0">
            <a:spAutoFit/>
          </a:bodyPr>
          <a:lstStyle/>
          <a:p>
            <a:r>
              <a:rPr lang="en-US" sz="2400" dirty="0" err="1">
                <a:solidFill>
                  <a:schemeClr val="accent1"/>
                </a:solidFill>
                <a:latin typeface="Times New Roman" panose="02020603050405020304" pitchFamily="18" charset="0"/>
                <a:cs typeface="Times New Roman" panose="02020603050405020304" pitchFamily="18" charset="0"/>
              </a:rPr>
              <a:t>Khu</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ẩm</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ướt</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nhà</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vệ</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sinh</a:t>
            </a:r>
            <a:endParaRPr lang="en-US" sz="2400" dirty="0">
              <a:solidFill>
                <a:schemeClr val="accent1"/>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1105594" y="2142181"/>
            <a:ext cx="10149839" cy="4214169"/>
          </a:xfrm>
          <a:prstGeom prst="rect">
            <a:avLst/>
          </a:prstGeom>
        </p:spPr>
      </p:pic>
    </p:spTree>
    <p:extLst>
      <p:ext uri="{BB962C8B-B14F-4D97-AF65-F5344CB8AC3E}">
        <p14:creationId xmlns:p14="http://schemas.microsoft.com/office/powerpoint/2010/main" val="416965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19</a:t>
            </a:fld>
            <a:endParaRPr lang="en-US"/>
          </a:p>
        </p:txBody>
      </p:sp>
      <p:sp>
        <p:nvSpPr>
          <p:cNvPr id="7" name="Rectangle 6"/>
          <p:cNvSpPr/>
          <p:nvPr/>
        </p:nvSpPr>
        <p:spPr>
          <a:xfrm>
            <a:off x="1105594" y="947652"/>
            <a:ext cx="5827222" cy="4444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xtBox 7"/>
          <p:cNvSpPr txBox="1"/>
          <p:nvPr/>
        </p:nvSpPr>
        <p:spPr>
          <a:xfrm>
            <a:off x="1208819" y="969845"/>
            <a:ext cx="4876097"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MẶT CẮT HƯỚNG DẪN THI CÔNG</a:t>
            </a:r>
          </a:p>
        </p:txBody>
      </p:sp>
      <p:sp>
        <p:nvSpPr>
          <p:cNvPr id="10" name="TextBox 9"/>
          <p:cNvSpPr txBox="1"/>
          <p:nvPr/>
        </p:nvSpPr>
        <p:spPr>
          <a:xfrm>
            <a:off x="1022466" y="1536332"/>
            <a:ext cx="4713316" cy="461665"/>
          </a:xfrm>
          <a:prstGeom prst="rect">
            <a:avLst/>
          </a:prstGeom>
          <a:noFill/>
        </p:spPr>
        <p:txBody>
          <a:bodyPr wrap="square" rtlCol="0">
            <a:spAutoFit/>
          </a:bodyPr>
          <a:lstStyle/>
          <a:p>
            <a:r>
              <a:rPr lang="en-US" sz="2400" dirty="0" err="1">
                <a:solidFill>
                  <a:schemeClr val="accent1"/>
                </a:solidFill>
                <a:latin typeface="Times New Roman" panose="02020603050405020304" pitchFamily="18" charset="0"/>
                <a:cs typeface="Times New Roman" panose="02020603050405020304" pitchFamily="18" charset="0"/>
              </a:rPr>
              <a:t>Sàn</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mái</a:t>
            </a:r>
            <a:r>
              <a:rPr lang="en-US" sz="2400" dirty="0">
                <a:solidFill>
                  <a:schemeClr val="accent1"/>
                </a:solidFill>
                <a:latin typeface="Times New Roman" panose="02020603050405020304" pitchFamily="18" charset="0"/>
                <a:cs typeface="Times New Roman" panose="02020603050405020304" pitchFamily="18" charset="0"/>
              </a:rPr>
              <a:t> </a:t>
            </a:r>
            <a:r>
              <a:rPr lang="en-US" sz="2400" dirty="0" err="1">
                <a:solidFill>
                  <a:schemeClr val="accent1"/>
                </a:solidFill>
                <a:latin typeface="Times New Roman" panose="02020603050405020304" pitchFamily="18" charset="0"/>
                <a:cs typeface="Times New Roman" panose="02020603050405020304" pitchFamily="18" charset="0"/>
              </a:rPr>
              <a:t>gạch</a:t>
            </a:r>
            <a:endParaRPr lang="en-US" sz="2400" dirty="0">
              <a:solidFill>
                <a:schemeClr val="accent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1105594" y="2066266"/>
            <a:ext cx="10248206" cy="4201530"/>
          </a:xfrm>
          <a:prstGeom prst="rect">
            <a:avLst/>
          </a:prstGeom>
        </p:spPr>
      </p:pic>
    </p:spTree>
    <p:extLst>
      <p:ext uri="{BB962C8B-B14F-4D97-AF65-F5344CB8AC3E}">
        <p14:creationId xmlns:p14="http://schemas.microsoft.com/office/powerpoint/2010/main" val="137131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21577" y="1283551"/>
            <a:ext cx="6859778" cy="646331"/>
          </a:xfrm>
          <a:prstGeom prst="rect">
            <a:avLst/>
          </a:prstGeom>
          <a:noFill/>
        </p:spPr>
        <p:txBody>
          <a:bodyPr wrap="square" rtlCol="0">
            <a:spAutoFit/>
          </a:bodyPr>
          <a:lstStyle/>
          <a:p>
            <a:pPr algn="ctr"/>
            <a:r>
              <a:rPr lang="en-US" sz="1800" b="1" dirty="0">
                <a:solidFill>
                  <a:srgbClr val="0070C0"/>
                </a:solidFill>
                <a:latin typeface="Times New Roman" panose="02020603050405020304" pitchFamily="18" charset="0"/>
                <a:cs typeface="Times New Roman" panose="02020603050405020304" pitchFamily="18" charset="0"/>
              </a:rPr>
              <a:t>NHỮNG LƯU Ý HẾT SỨC </a:t>
            </a:r>
            <a:r>
              <a:rPr lang="en-US" b="1" dirty="0">
                <a:solidFill>
                  <a:srgbClr val="0070C0"/>
                </a:solidFill>
                <a:latin typeface="Times New Roman" panose="02020603050405020304" pitchFamily="18" charset="0"/>
                <a:cs typeface="Times New Roman" panose="02020603050405020304" pitchFamily="18" charset="0"/>
              </a:rPr>
              <a:t>THI CÔNG</a:t>
            </a:r>
            <a:endParaRPr lang="en-US" sz="1800" b="1" dirty="0">
              <a:solidFill>
                <a:srgbClr val="0070C0"/>
              </a:solidFill>
              <a:latin typeface="Times New Roman" panose="02020603050405020304" pitchFamily="18" charset="0"/>
              <a:cs typeface="Times New Roman" panose="02020603050405020304" pitchFamily="18" charset="0"/>
            </a:endParaRPr>
          </a:p>
          <a:p>
            <a:pPr algn="ctr"/>
            <a:r>
              <a:rPr lang="en-US" sz="1800" b="1" dirty="0">
                <a:solidFill>
                  <a:srgbClr val="0070C0"/>
                </a:solidFill>
                <a:latin typeface="Times New Roman" panose="02020603050405020304" pitchFamily="18" charset="0"/>
                <a:cs typeface="Times New Roman" panose="02020603050405020304" pitchFamily="18" charset="0"/>
              </a:rPr>
              <a:t>ĐẠT CHẤT LƯỢNG TỐT NHẤT</a:t>
            </a:r>
            <a:endParaRPr lang="en-US" sz="1800" b="1" dirty="0">
              <a:solidFill>
                <a:srgbClr val="0070C0"/>
              </a:solidFill>
              <a:latin typeface="Times New Roman" panose="02020603050405020304" pitchFamily="18" charset="0"/>
              <a:ea typeface="Roboto" pitchFamily="2" charset="0"/>
              <a:cs typeface="Times New Roman" panose="02020603050405020304" pitchFamily="18" charset="0"/>
            </a:endParaRPr>
          </a:p>
        </p:txBody>
      </p:sp>
      <p:sp>
        <p:nvSpPr>
          <p:cNvPr id="5" name="Parallelogram 4"/>
          <p:cNvSpPr/>
          <p:nvPr/>
        </p:nvSpPr>
        <p:spPr>
          <a:xfrm>
            <a:off x="525809" y="914365"/>
            <a:ext cx="4786419" cy="369186"/>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LƯU Ý  TRƯỚC KHI THI CÔNG</a:t>
            </a:r>
          </a:p>
        </p:txBody>
      </p:sp>
      <p:sp>
        <p:nvSpPr>
          <p:cNvPr id="6" name="Subtitle 4"/>
          <p:cNvSpPr txBox="1">
            <a:spLocks/>
          </p:cNvSpPr>
          <p:nvPr/>
        </p:nvSpPr>
        <p:spPr>
          <a:xfrm>
            <a:off x="2187083" y="1992576"/>
            <a:ext cx="8285510" cy="4347268"/>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Khảo</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sát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và</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đánh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giá</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hiện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trạng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để</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từ</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đó</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đưa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ra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quy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trình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phù</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hợp</a:t>
            </a:r>
            <a:endParaRPr lang="en-US" sz="1600" dirty="0">
              <a:latin typeface="Times New Roman" panose="02020603050405020304" pitchFamily="18" charset="0"/>
              <a:ea typeface="Helvetica Neue" charset="0"/>
              <a:cs typeface="Times New Roman" panose="02020603050405020304" pitchFamily="18" charset="0"/>
            </a:endParaRP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Kiểm</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độ</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ẩm</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sử</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dụng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máy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đo</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độ</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ẩm</a:t>
            </a:r>
            <a:r>
              <a:rPr lang="en-US" sz="1600" dirty="0">
                <a:latin typeface="Times New Roman" panose="02020603050405020304" pitchFamily="18" charset="0"/>
                <a:ea typeface="Helvetica Neue" charset="0"/>
                <a:cs typeface="Times New Roman" panose="02020603050405020304" pitchFamily="18" charset="0"/>
              </a:rPr>
              <a:t>)</a:t>
            </a: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a:latin typeface="Times New Roman" panose="02020603050405020304" pitchFamily="18" charset="0"/>
                <a:ea typeface="Helvetica Neue" charset="0"/>
                <a:cs typeface="Times New Roman" panose="02020603050405020304" pitchFamily="18" charset="0"/>
              </a:rPr>
              <a:t>Theo </a:t>
            </a:r>
            <a:r>
              <a:rPr lang="en-US" sz="1600" dirty="0" err="1">
                <a:latin typeface="Times New Roman" panose="02020603050405020304" pitchFamily="18" charset="0"/>
                <a:ea typeface="Helvetica Neue" charset="0"/>
                <a:cs typeface="Times New Roman" panose="02020603050405020304" pitchFamily="18" charset="0"/>
              </a:rPr>
              <a:t>dõi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tiết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và</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sau</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gian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Chuẩn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bị</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bề</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mặt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trước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endParaRPr lang="en-US" sz="1600" dirty="0">
              <a:latin typeface="Times New Roman" panose="02020603050405020304" pitchFamily="18" charset="0"/>
              <a:ea typeface="Helvetica Neue" charset="0"/>
              <a:cs typeface="Times New Roman" panose="02020603050405020304" pitchFamily="18" charset="0"/>
            </a:endParaRP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Chọn</a:t>
            </a:r>
            <a:r>
              <a:rPr lang="en-US" sz="1600" dirty="0">
                <a:latin typeface="Times New Roman" panose="02020603050405020304" pitchFamily="18" charset="0"/>
                <a:ea typeface="Helvetica Neue" charset="0"/>
                <a:cs typeface="Times New Roman" panose="02020603050405020304" pitchFamily="18" charset="0"/>
              </a:rPr>
              <a:t> Primer </a:t>
            </a:r>
            <a:r>
              <a:rPr lang="en-US" sz="1600" dirty="0" err="1">
                <a:latin typeface="Times New Roman" panose="02020603050405020304" pitchFamily="18" charset="0"/>
                <a:ea typeface="Helvetica Neue" charset="0"/>
                <a:cs typeface="Times New Roman" panose="02020603050405020304" pitchFamily="18" charset="0"/>
              </a:rPr>
              <a:t>phù</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hợp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với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từng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bề</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mặt</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và</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lớp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phủ</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tương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ứng</a:t>
            </a:r>
            <a:endParaRPr lang="en-US" sz="1600" dirty="0">
              <a:latin typeface="Times New Roman" panose="02020603050405020304" pitchFamily="18" charset="0"/>
              <a:ea typeface="Helvetica Neue" charset="0"/>
              <a:cs typeface="Times New Roman" panose="02020603050405020304" pitchFamily="18" charset="0"/>
            </a:endParaRP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Sử</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dụng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dụng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cụ</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công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phù</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hợp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Máy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khuấy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máy</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phun</a:t>
            </a:r>
            <a:r>
              <a:rPr lang="en-US" sz="1600" dirty="0">
                <a:latin typeface="Times New Roman" panose="02020603050405020304" pitchFamily="18" charset="0"/>
                <a:ea typeface="Helvetica Neue" charset="0"/>
                <a:cs typeface="Times New Roman" panose="02020603050405020304" pitchFamily="18" charset="0"/>
              </a:rPr>
              <a:t>…</a:t>
            </a:r>
          </a:p>
          <a:p>
            <a:pPr marL="0" indent="0">
              <a:buNone/>
            </a:pPr>
            <a:endParaRPr lang="en-US" sz="1600" dirty="0">
              <a:latin typeface="Times New Roman" panose="02020603050405020304" pitchFamily="18" charset="0"/>
              <a:ea typeface="Helvetica Neue" charset="0"/>
              <a:cs typeface="Times New Roman" panose="02020603050405020304" pitchFamily="18" charset="0"/>
            </a:endParaRPr>
          </a:p>
          <a:p>
            <a:pPr>
              <a:buFont typeface="Wingdings" charset="2"/>
              <a:buChar char="ü"/>
            </a:pPr>
            <a:r>
              <a:rPr lang="en-US" sz="1600" dirty="0" err="1">
                <a:latin typeface="Times New Roman" panose="02020603050405020304" pitchFamily="18" charset="0"/>
                <a:ea typeface="Helvetica Neue" charset="0"/>
                <a:cs typeface="Times New Roman" panose="02020603050405020304" pitchFamily="18" charset="0"/>
              </a:rPr>
              <a:t>Tuân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thủ</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theo</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hướng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dẫn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của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hãng</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Cách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pha</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trộn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sản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phẩm</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gian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phun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định</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mức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các</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lớp</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thời</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gian</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thử</a:t>
            </a:r>
            <a:r>
              <a:rPr lang="en-US" sz="1600" dirty="0">
                <a:latin typeface="Times New Roman" panose="02020603050405020304" pitchFamily="18" charset="0"/>
                <a:ea typeface="Helvetica Neue" charset="0"/>
                <a:cs typeface="Times New Roman" panose="02020603050405020304" pitchFamily="18" charset="0"/>
              </a:rPr>
              <a:t> </a:t>
            </a:r>
            <a:r>
              <a:rPr lang="en-US" sz="1600" dirty="0" err="1">
                <a:latin typeface="Times New Roman" panose="02020603050405020304" pitchFamily="18" charset="0"/>
                <a:ea typeface="Helvetica Neue" charset="0"/>
                <a:cs typeface="Times New Roman" panose="02020603050405020304" pitchFamily="18" charset="0"/>
              </a:rPr>
              <a:t>nước</a:t>
            </a:r>
            <a:r>
              <a:rPr lang="en-US" sz="1600" dirty="0">
                <a:latin typeface="Times New Roman" panose="02020603050405020304" pitchFamily="18" charset="0"/>
                <a:ea typeface="Helvetica Neue" charset="0"/>
                <a:cs typeface="Times New Roman" panose="02020603050405020304" pitchFamily="18" charset="0"/>
              </a:rPr>
              <a:t>…</a:t>
            </a:r>
          </a:p>
        </p:txBody>
      </p:sp>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9" name="Slide Number Placeholder 8"/>
          <p:cNvSpPr>
            <a:spLocks noGrp="1"/>
          </p:cNvSpPr>
          <p:nvPr>
            <p:ph type="sldNum" sz="quarter" idx="12"/>
          </p:nvPr>
        </p:nvSpPr>
        <p:spPr/>
        <p:txBody>
          <a:bodyPr/>
          <a:lstStyle/>
          <a:p>
            <a:fld id="{0D73C79B-82CF-47D8-A911-EA90D1133969}" type="slidenum">
              <a:rPr lang="en-US" smtClean="0"/>
              <a:t>20</a:t>
            </a:fld>
            <a:endParaRPr lang="en-US"/>
          </a:p>
        </p:txBody>
      </p:sp>
    </p:spTree>
    <p:extLst>
      <p:ext uri="{BB962C8B-B14F-4D97-AF65-F5344CB8AC3E}">
        <p14:creationId xmlns:p14="http://schemas.microsoft.com/office/powerpoint/2010/main" val="2200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p:cNvSpPr/>
          <p:nvPr/>
        </p:nvSpPr>
        <p:spPr>
          <a:xfrm>
            <a:off x="658801" y="956345"/>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5" name="Picture 4"/>
          <p:cNvPicPr>
            <a:picLocks noChangeAspect="1"/>
          </p:cNvPicPr>
          <p:nvPr/>
        </p:nvPicPr>
        <p:blipFill rotWithShape="1">
          <a:blip r:embed="rId2"/>
          <a:srcRect l="1904" t="2688" r="2286" b="2525"/>
          <a:stretch/>
        </p:blipFill>
        <p:spPr>
          <a:xfrm>
            <a:off x="1325460" y="1434516"/>
            <a:ext cx="8699384" cy="4868542"/>
          </a:xfrm>
          <a:prstGeom prst="rect">
            <a:avLst/>
          </a:prstGeom>
        </p:spPr>
      </p:pic>
      <p:pic>
        <p:nvPicPr>
          <p:cNvPr id="6" name="Picture 5">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8" name="Slide Number Placeholder 7"/>
          <p:cNvSpPr>
            <a:spLocks noGrp="1"/>
          </p:cNvSpPr>
          <p:nvPr>
            <p:ph type="sldNum" sz="quarter" idx="12"/>
          </p:nvPr>
        </p:nvSpPr>
        <p:spPr/>
        <p:txBody>
          <a:bodyPr/>
          <a:lstStyle/>
          <a:p>
            <a:fld id="{0D73C79B-82CF-47D8-A911-EA90D1133969}" type="slidenum">
              <a:rPr lang="en-US" smtClean="0"/>
              <a:t>21</a:t>
            </a:fld>
            <a:endParaRPr lang="en-US"/>
          </a:p>
        </p:txBody>
      </p:sp>
    </p:spTree>
    <p:extLst>
      <p:ext uri="{BB962C8B-B14F-4D97-AF65-F5344CB8AC3E}">
        <p14:creationId xmlns:p14="http://schemas.microsoft.com/office/powerpoint/2010/main" val="31942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allelogram 5"/>
          <p:cNvSpPr/>
          <p:nvPr/>
        </p:nvSpPr>
        <p:spPr>
          <a:xfrm>
            <a:off x="702344" y="874917"/>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7" name="Picture 6">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9" name="Slide Number Placeholder 8"/>
          <p:cNvSpPr>
            <a:spLocks noGrp="1"/>
          </p:cNvSpPr>
          <p:nvPr>
            <p:ph type="sldNum" sz="quarter" idx="12"/>
          </p:nvPr>
        </p:nvSpPr>
        <p:spPr/>
        <p:txBody>
          <a:bodyPr/>
          <a:lstStyle/>
          <a:p>
            <a:fld id="{0D73C79B-82CF-47D8-A911-EA90D1133969}" type="slidenum">
              <a:rPr lang="en-US" smtClean="0"/>
              <a:t>22</a:t>
            </a:fld>
            <a:endParaRPr lang="en-US"/>
          </a:p>
        </p:txBody>
      </p:sp>
      <p:pic>
        <p:nvPicPr>
          <p:cNvPr id="2" name="Picture 1"/>
          <p:cNvPicPr>
            <a:picLocks noChangeAspect="1"/>
          </p:cNvPicPr>
          <p:nvPr/>
        </p:nvPicPr>
        <p:blipFill rotWithShape="1">
          <a:blip r:embed="rId3"/>
          <a:srcRect l="1857" t="5865" r="1857" b="2810"/>
          <a:stretch/>
        </p:blipFill>
        <p:spPr>
          <a:xfrm>
            <a:off x="975360" y="1375955"/>
            <a:ext cx="10145486" cy="5024846"/>
          </a:xfrm>
          <a:prstGeom prst="rect">
            <a:avLst/>
          </a:prstGeom>
        </p:spPr>
      </p:pic>
    </p:spTree>
    <p:extLst>
      <p:ext uri="{BB962C8B-B14F-4D97-AF65-F5344CB8AC3E}">
        <p14:creationId xmlns:p14="http://schemas.microsoft.com/office/powerpoint/2010/main" val="129714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23</a:t>
            </a:fld>
            <a:endParaRPr lang="en-US"/>
          </a:p>
        </p:txBody>
      </p:sp>
      <p:pic>
        <p:nvPicPr>
          <p:cNvPr id="2" name="Picture 1"/>
          <p:cNvPicPr>
            <a:picLocks noChangeAspect="1"/>
          </p:cNvPicPr>
          <p:nvPr/>
        </p:nvPicPr>
        <p:blipFill rotWithShape="1">
          <a:blip r:embed="rId2"/>
          <a:srcRect l="2597" t="5334" r="2113" b="3445"/>
          <a:stretch/>
        </p:blipFill>
        <p:spPr>
          <a:xfrm>
            <a:off x="905691" y="1471748"/>
            <a:ext cx="10258698" cy="4781006"/>
          </a:xfrm>
          <a:prstGeom prst="rect">
            <a:avLst/>
          </a:prstGeom>
        </p:spPr>
      </p:pic>
      <p:sp>
        <p:nvSpPr>
          <p:cNvPr id="6" name="Parallelogram 5"/>
          <p:cNvSpPr/>
          <p:nvPr/>
        </p:nvSpPr>
        <p:spPr>
          <a:xfrm>
            <a:off x="702344" y="874917"/>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spTree>
    <p:extLst>
      <p:ext uri="{BB962C8B-B14F-4D97-AF65-F5344CB8AC3E}">
        <p14:creationId xmlns:p14="http://schemas.microsoft.com/office/powerpoint/2010/main" val="185258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24</a:t>
            </a:fld>
            <a:endParaRPr lang="en-US"/>
          </a:p>
        </p:txBody>
      </p:sp>
      <p:pic>
        <p:nvPicPr>
          <p:cNvPr id="6" name="Picture 5"/>
          <p:cNvPicPr>
            <a:picLocks noChangeAspect="1"/>
          </p:cNvPicPr>
          <p:nvPr/>
        </p:nvPicPr>
        <p:blipFill rotWithShape="1">
          <a:blip r:embed="rId2"/>
          <a:srcRect l="2241" t="2863" r="3598" b="2934"/>
          <a:stretch/>
        </p:blipFill>
        <p:spPr>
          <a:xfrm>
            <a:off x="2046514" y="1278056"/>
            <a:ext cx="8264433" cy="5078294"/>
          </a:xfrm>
          <a:prstGeom prst="rect">
            <a:avLst/>
          </a:prstGeom>
        </p:spPr>
      </p:pic>
      <p:sp>
        <p:nvSpPr>
          <p:cNvPr id="7" name="Parallelogram 6"/>
          <p:cNvSpPr/>
          <p:nvPr/>
        </p:nvSpPr>
        <p:spPr>
          <a:xfrm>
            <a:off x="702344" y="874917"/>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spTree>
    <p:extLst>
      <p:ext uri="{BB962C8B-B14F-4D97-AF65-F5344CB8AC3E}">
        <p14:creationId xmlns:p14="http://schemas.microsoft.com/office/powerpoint/2010/main" val="206346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810" t="1805" r="2130" b="2241"/>
          <a:stretch/>
        </p:blipFill>
        <p:spPr>
          <a:xfrm>
            <a:off x="1971414" y="1409350"/>
            <a:ext cx="8120542" cy="4907560"/>
          </a:xfrm>
          <a:prstGeom prst="rect">
            <a:avLst/>
          </a:prstGeom>
        </p:spPr>
      </p:pic>
      <p:sp>
        <p:nvSpPr>
          <p:cNvPr id="7" name="Parallelogram 6"/>
          <p:cNvSpPr/>
          <p:nvPr/>
        </p:nvSpPr>
        <p:spPr>
          <a:xfrm>
            <a:off x="658801" y="956345"/>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8" name="Picture 7">
            <a:extLst>
              <a:ext uri="{FF2B5EF4-FFF2-40B4-BE49-F238E27FC236}">
                <a16:creationId xmlns:a16="http://schemas.microsoft.com/office/drawing/2014/main" id="{FAC2489F-5CF3-C0F4-316A-B88BFD787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10" name="Slide Number Placeholder 9"/>
          <p:cNvSpPr>
            <a:spLocks noGrp="1"/>
          </p:cNvSpPr>
          <p:nvPr>
            <p:ph type="sldNum" sz="quarter" idx="12"/>
          </p:nvPr>
        </p:nvSpPr>
        <p:spPr/>
        <p:txBody>
          <a:bodyPr/>
          <a:lstStyle/>
          <a:p>
            <a:fld id="{0D73C79B-82CF-47D8-A911-EA90D1133969}" type="slidenum">
              <a:rPr lang="en-US" smtClean="0"/>
              <a:t>25</a:t>
            </a:fld>
            <a:endParaRPr lang="en-US"/>
          </a:p>
        </p:txBody>
      </p:sp>
    </p:spTree>
    <p:extLst>
      <p:ext uri="{BB962C8B-B14F-4D97-AF65-F5344CB8AC3E}">
        <p14:creationId xmlns:p14="http://schemas.microsoft.com/office/powerpoint/2010/main" val="167817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26</a:t>
            </a:fld>
            <a:endParaRPr lang="en-US"/>
          </a:p>
        </p:txBody>
      </p:sp>
      <p:sp>
        <p:nvSpPr>
          <p:cNvPr id="6" name="Parallelogram 5"/>
          <p:cNvSpPr/>
          <p:nvPr/>
        </p:nvSpPr>
        <p:spPr>
          <a:xfrm>
            <a:off x="658801" y="956345"/>
            <a:ext cx="4566342"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MỘT SỐ HÌNH ẢNH THI CÔNG</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01" y="1637211"/>
            <a:ext cx="5384948" cy="424107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7927" y="1637211"/>
            <a:ext cx="5321890" cy="4241075"/>
          </a:xfrm>
          <a:prstGeom prst="rect">
            <a:avLst/>
          </a:prstGeom>
        </p:spPr>
      </p:pic>
    </p:spTree>
    <p:extLst>
      <p:ext uri="{BB962C8B-B14F-4D97-AF65-F5344CB8AC3E}">
        <p14:creationId xmlns:p14="http://schemas.microsoft.com/office/powerpoint/2010/main" val="222621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27</a:t>
            </a:fld>
            <a:endParaRPr lang="en-US" dirty="0"/>
          </a:p>
        </p:txBody>
      </p:sp>
      <p:sp>
        <p:nvSpPr>
          <p:cNvPr id="6" name="Parallelogram 5"/>
          <p:cNvSpPr/>
          <p:nvPr/>
        </p:nvSpPr>
        <p:spPr>
          <a:xfrm>
            <a:off x="658801" y="956345"/>
            <a:ext cx="4566342"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MỘT SỐ HÌNH ẢNH THI CÔNG</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01" y="1505041"/>
            <a:ext cx="5143500" cy="477383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0435" y="1505041"/>
            <a:ext cx="5674279" cy="4773839"/>
          </a:xfrm>
          <a:prstGeom prst="rect">
            <a:avLst/>
          </a:prstGeom>
        </p:spPr>
      </p:pic>
    </p:spTree>
    <p:extLst>
      <p:ext uri="{BB962C8B-B14F-4D97-AF65-F5344CB8AC3E}">
        <p14:creationId xmlns:p14="http://schemas.microsoft.com/office/powerpoint/2010/main" val="248667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28</a:t>
            </a:fld>
            <a:endParaRPr lang="en-US" dirty="0"/>
          </a:p>
        </p:txBody>
      </p:sp>
      <p:sp>
        <p:nvSpPr>
          <p:cNvPr id="6" name="Parallelogram 5"/>
          <p:cNvSpPr/>
          <p:nvPr/>
        </p:nvSpPr>
        <p:spPr>
          <a:xfrm>
            <a:off x="658801" y="956345"/>
            <a:ext cx="4566342"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MỘT SỐ HÌNH ẢNH THI CÔNG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02" y="1736270"/>
            <a:ext cx="5776832" cy="413929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1755" y="1736270"/>
            <a:ext cx="5143500" cy="4139293"/>
          </a:xfrm>
          <a:prstGeom prst="rect">
            <a:avLst/>
          </a:prstGeom>
        </p:spPr>
      </p:pic>
    </p:spTree>
    <p:extLst>
      <p:ext uri="{BB962C8B-B14F-4D97-AF65-F5344CB8AC3E}">
        <p14:creationId xmlns:p14="http://schemas.microsoft.com/office/powerpoint/2010/main" val="74782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29</a:t>
            </a:fld>
            <a:endParaRPr lang="en-US" dirty="0"/>
          </a:p>
        </p:txBody>
      </p:sp>
      <p:sp>
        <p:nvSpPr>
          <p:cNvPr id="6" name="Parallelogram 5"/>
          <p:cNvSpPr/>
          <p:nvPr/>
        </p:nvSpPr>
        <p:spPr>
          <a:xfrm>
            <a:off x="658801" y="956345"/>
            <a:ext cx="4566342"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MỘT SỐ HÌNH ẢNH THI CÔNG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01" y="1505041"/>
            <a:ext cx="5143500" cy="47477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7314" y="1505041"/>
            <a:ext cx="5422537" cy="4686753"/>
          </a:xfrm>
          <a:prstGeom prst="rect">
            <a:avLst/>
          </a:prstGeom>
        </p:spPr>
      </p:pic>
    </p:spTree>
    <p:extLst>
      <p:ext uri="{BB962C8B-B14F-4D97-AF65-F5344CB8AC3E}">
        <p14:creationId xmlns:p14="http://schemas.microsoft.com/office/powerpoint/2010/main" val="252107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30</a:t>
            </a:fld>
            <a:endParaRPr lang="en-US" dirty="0"/>
          </a:p>
        </p:txBody>
      </p:sp>
      <p:sp>
        <p:nvSpPr>
          <p:cNvPr id="6" name="Parallelogram 5"/>
          <p:cNvSpPr/>
          <p:nvPr/>
        </p:nvSpPr>
        <p:spPr>
          <a:xfrm>
            <a:off x="658801" y="956345"/>
            <a:ext cx="4566342"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MỘT SỐ HÌNH ẢNH THI CÔNG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01" y="1641565"/>
            <a:ext cx="5643154" cy="423236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5454" y="1641565"/>
            <a:ext cx="5239260" cy="4232365"/>
          </a:xfrm>
          <a:prstGeom prst="rect">
            <a:avLst/>
          </a:prstGeom>
        </p:spPr>
      </p:pic>
    </p:spTree>
    <p:extLst>
      <p:ext uri="{BB962C8B-B14F-4D97-AF65-F5344CB8AC3E}">
        <p14:creationId xmlns:p14="http://schemas.microsoft.com/office/powerpoint/2010/main" val="115825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31</a:t>
            </a:fld>
            <a:endParaRPr lang="en-US"/>
          </a:p>
        </p:txBody>
      </p:sp>
      <p:sp>
        <p:nvSpPr>
          <p:cNvPr id="5" name="Rectangle 1">
            <a:extLst>
              <a:ext uri="{FF2B5EF4-FFF2-40B4-BE49-F238E27FC236}">
                <a16:creationId xmlns:a16="http://schemas.microsoft.com/office/drawing/2014/main" id="{FD7D4820-09C3-60D7-0DA2-BF541710C8A5}"/>
              </a:ext>
            </a:extLst>
          </p:cNvPr>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6" name="TextBox 3">
            <a:extLst>
              <a:ext uri="{FF2B5EF4-FFF2-40B4-BE49-F238E27FC236}">
                <a16:creationId xmlns:a16="http://schemas.microsoft.com/office/drawing/2014/main" id="{519C9954-355D-0337-FEC9-524A62891989}"/>
              </a:ext>
            </a:extLst>
          </p:cNvPr>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VẬT LIỆU GỐC CAO SU</a:t>
            </a:r>
          </a:p>
        </p:txBody>
      </p:sp>
      <p:sp>
        <p:nvSpPr>
          <p:cNvPr id="7" name="Parallelogram 4">
            <a:extLst>
              <a:ext uri="{FF2B5EF4-FFF2-40B4-BE49-F238E27FC236}">
                <a16:creationId xmlns:a16="http://schemas.microsoft.com/office/drawing/2014/main" id="{200169C9-4A79-5508-1058-87E5C4CA90E0}"/>
              </a:ext>
            </a:extLst>
          </p:cNvPr>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8" name="Parallelogram 5">
            <a:extLst>
              <a:ext uri="{FF2B5EF4-FFF2-40B4-BE49-F238E27FC236}">
                <a16:creationId xmlns:a16="http://schemas.microsoft.com/office/drawing/2014/main" id="{846A02EE-9D46-9CE9-2CA7-7778F688A86F}"/>
              </a:ext>
            </a:extLst>
          </p:cNvPr>
          <p:cNvSpPr/>
          <p:nvPr/>
        </p:nvSpPr>
        <p:spPr>
          <a:xfrm>
            <a:off x="720536" y="1972897"/>
            <a:ext cx="5514009"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NEOPROOF® 360W</a:t>
            </a:r>
          </a:p>
        </p:txBody>
      </p:sp>
      <p:sp>
        <p:nvSpPr>
          <p:cNvPr id="9" name="Rounded Rectangle 7">
            <a:extLst>
              <a:ext uri="{FF2B5EF4-FFF2-40B4-BE49-F238E27FC236}">
                <a16:creationId xmlns:a16="http://schemas.microsoft.com/office/drawing/2014/main" id="{20B81BDD-08D4-1A47-0157-1658BFED72E7}"/>
              </a:ext>
            </a:extLst>
          </p:cNvPr>
          <p:cNvSpPr/>
          <p:nvPr/>
        </p:nvSpPr>
        <p:spPr>
          <a:xfrm>
            <a:off x="648942" y="2603184"/>
            <a:ext cx="6702730" cy="235137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solidFill>
                  <a:schemeClr val="tx1"/>
                </a:solidFill>
                <a:latin typeface="Times New Roman" panose="02020603050405020304" pitchFamily="18" charset="0"/>
                <a:cs typeface="Times New Roman" panose="02020603050405020304" pitchFamily="18" charset="0"/>
              </a:rPr>
              <a:t>Neoproof</a:t>
            </a:r>
            <a:r>
              <a:rPr lang="en-US" sz="2000" b="1" dirty="0">
                <a:solidFill>
                  <a:schemeClr val="tx1"/>
                </a:solidFill>
                <a:latin typeface="Times New Roman" panose="02020603050405020304" pitchFamily="18" charset="0"/>
                <a:cs typeface="Times New Roman" panose="02020603050405020304" pitchFamily="18" charset="0"/>
              </a:rPr>
              <a:t>® 360W </a:t>
            </a:r>
            <a:r>
              <a:rPr lang="vi-VN" sz="2000" dirty="0">
                <a:solidFill>
                  <a:schemeClr val="tx1"/>
                </a:solidFill>
                <a:latin typeface="Times New Roman" panose="02020603050405020304" pitchFamily="18" charset="0"/>
                <a:cs typeface="Times New Roman" panose="02020603050405020304" pitchFamily="18" charset="0"/>
              </a:rPr>
              <a:t>là</a:t>
            </a:r>
            <a:r>
              <a:rPr lang="en-US" sz="2000" dirty="0">
                <a:solidFill>
                  <a:schemeClr val="tx1"/>
                </a:solidFill>
                <a:latin typeface="Times New Roman" panose="02020603050405020304" pitchFamily="18" charset="0"/>
                <a:cs typeface="Times New Roman" panose="02020603050405020304" pitchFamily="18" charset="0"/>
              </a:rPr>
              <a:t> </a:t>
            </a:r>
            <a:r>
              <a:rPr lang="vi-VN" sz="2000" dirty="0">
                <a:solidFill>
                  <a:schemeClr val="tx1"/>
                </a:solidFill>
                <a:latin typeface="Times New Roman" panose="02020603050405020304" pitchFamily="18" charset="0"/>
                <a:cs typeface="Times New Roman" panose="02020603050405020304" pitchFamily="18" charset="0"/>
              </a:rPr>
              <a:t>lớp phủ chống thấm gốc cao su đàn hồi hệ nước, lý tưởng cho</a:t>
            </a:r>
            <a:r>
              <a:rPr lang="en-US" sz="2000" dirty="0">
                <a:solidFill>
                  <a:schemeClr val="tx1"/>
                </a:solidFill>
                <a:latin typeface="Times New Roman" panose="02020603050405020304" pitchFamily="18" charset="0"/>
                <a:cs typeface="Times New Roman" panose="02020603050405020304" pitchFamily="18" charset="0"/>
              </a:rPr>
              <a:t> </a:t>
            </a:r>
            <a:r>
              <a:rPr lang="vi-VN" sz="2000" dirty="0">
                <a:solidFill>
                  <a:schemeClr val="tx1"/>
                </a:solidFill>
                <a:latin typeface="Times New Roman" panose="02020603050405020304" pitchFamily="18" charset="0"/>
                <a:cs typeface="Times New Roman" panose="02020603050405020304" pitchFamily="18" charset="0"/>
              </a:rPr>
              <a:t>bề mặt không lộ thiên. Ứng dụng trên các bề mặt xây dựng nằm ngang hoặc thẳng</a:t>
            </a:r>
            <a:r>
              <a:rPr lang="en-US" sz="2000" dirty="0">
                <a:solidFill>
                  <a:schemeClr val="tx1"/>
                </a:solidFill>
                <a:latin typeface="Times New Roman" panose="02020603050405020304" pitchFamily="18" charset="0"/>
                <a:cs typeface="Times New Roman" panose="02020603050405020304" pitchFamily="18" charset="0"/>
              </a:rPr>
              <a:t> </a:t>
            </a:r>
            <a:r>
              <a:rPr lang="vi-VN" sz="2000" dirty="0">
                <a:solidFill>
                  <a:schemeClr val="tx1"/>
                </a:solidFill>
                <a:latin typeface="Times New Roman" panose="02020603050405020304" pitchFamily="18" charset="0"/>
                <a:cs typeface="Times New Roman" panose="02020603050405020304" pitchFamily="18" charset="0"/>
              </a:rPr>
              <a:t>đứng trước khi ốp lát, trát vữa xi măng, lắp đặt vật liệu tấm cách nhiệt,...</a:t>
            </a:r>
          </a:p>
          <a:p>
            <a:r>
              <a:rPr lang="vi-VN" sz="2000" dirty="0">
                <a:solidFill>
                  <a:schemeClr val="tx1"/>
                </a:solidFill>
                <a:latin typeface="Times New Roman" panose="02020603050405020304" pitchFamily="18" charset="0"/>
                <a:cs typeface="Times New Roman" panose="02020603050405020304" pitchFamily="18" charset="0"/>
              </a:rPr>
              <a:t>(Lý tưởng cho chống thấm bồn hoa</a:t>
            </a:r>
            <a:r>
              <a:rPr lang="en-US" sz="2000" dirty="0">
                <a:solidFill>
                  <a:schemeClr val="tx1"/>
                </a:solidFill>
                <a:latin typeface="Times New Roman" panose="02020603050405020304" pitchFamily="18" charset="0"/>
                <a:cs typeface="Times New Roman" panose="02020603050405020304" pitchFamily="18" charset="0"/>
              </a:rPr>
              <a:t>)</a:t>
            </a:r>
            <a:endParaRPr lang="vi-VN" sz="2000" dirty="0">
              <a:solidFill>
                <a:schemeClr val="tx1"/>
              </a:solidFill>
              <a:latin typeface="Times New Roman" panose="02020603050405020304" pitchFamily="18" charset="0"/>
              <a:cs typeface="Times New Roman" panose="02020603050405020304" pitchFamily="18" charset="0"/>
            </a:endParaRPr>
          </a:p>
          <a:p>
            <a:pPr lvl="0" algn="just">
              <a:lnSpc>
                <a:spcPct val="150000"/>
              </a:lnSpc>
            </a:pPr>
            <a:endParaRPr lang="vi-VN" sz="2000" dirty="0">
              <a:solidFill>
                <a:schemeClr val="tx1"/>
              </a:solidFill>
              <a:latin typeface="Times New Roman" panose="02020603050405020304" pitchFamily="18" charset="0"/>
              <a:cs typeface="Times New Roman" panose="02020603050405020304" pitchFamily="18" charset="0"/>
            </a:endParaRPr>
          </a:p>
        </p:txBody>
      </p:sp>
      <p:pic>
        <p:nvPicPr>
          <p:cNvPr id="10" name="Picture 23">
            <a:extLst>
              <a:ext uri="{FF2B5EF4-FFF2-40B4-BE49-F238E27FC236}">
                <a16:creationId xmlns:a16="http://schemas.microsoft.com/office/drawing/2014/main" id="{C202C741-3B07-6789-83D0-E900C65B9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2308" y="1972897"/>
            <a:ext cx="3939156" cy="3939156"/>
          </a:xfrm>
          <a:prstGeom prst="rect">
            <a:avLst/>
          </a:prstGeom>
        </p:spPr>
      </p:pic>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Tree>
    <p:extLst>
      <p:ext uri="{BB962C8B-B14F-4D97-AF65-F5344CB8AC3E}">
        <p14:creationId xmlns:p14="http://schemas.microsoft.com/office/powerpoint/2010/main" val="113132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32</a:t>
            </a:fld>
            <a:endParaRPr lang="en-US"/>
          </a:p>
        </p:txBody>
      </p:sp>
      <p:sp>
        <p:nvSpPr>
          <p:cNvPr id="5" name="Rectangle 1">
            <a:extLst>
              <a:ext uri="{FF2B5EF4-FFF2-40B4-BE49-F238E27FC236}">
                <a16:creationId xmlns:a16="http://schemas.microsoft.com/office/drawing/2014/main" id="{FD7D4820-09C3-60D7-0DA2-BF541710C8A5}"/>
              </a:ext>
            </a:extLst>
          </p:cNvPr>
          <p:cNvSpPr/>
          <p:nvPr/>
        </p:nvSpPr>
        <p:spPr>
          <a:xfrm>
            <a:off x="720536" y="1158238"/>
            <a:ext cx="10633264"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6" name="TextBox 3">
            <a:extLst>
              <a:ext uri="{FF2B5EF4-FFF2-40B4-BE49-F238E27FC236}">
                <a16:creationId xmlns:a16="http://schemas.microsoft.com/office/drawing/2014/main" id="{519C9954-355D-0337-FEC9-524A62891989}"/>
              </a:ext>
            </a:extLst>
          </p:cNvPr>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VẬT LIỆU GỐC CAO SU</a:t>
            </a:r>
          </a:p>
        </p:txBody>
      </p:sp>
      <p:sp>
        <p:nvSpPr>
          <p:cNvPr id="7" name="Parallelogram 4">
            <a:extLst>
              <a:ext uri="{FF2B5EF4-FFF2-40B4-BE49-F238E27FC236}">
                <a16:creationId xmlns:a16="http://schemas.microsoft.com/office/drawing/2014/main" id="{200169C9-4A79-5508-1058-87E5C4CA90E0}"/>
              </a:ext>
            </a:extLst>
          </p:cNvPr>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8" name="Parallelogram 5">
            <a:extLst>
              <a:ext uri="{FF2B5EF4-FFF2-40B4-BE49-F238E27FC236}">
                <a16:creationId xmlns:a16="http://schemas.microsoft.com/office/drawing/2014/main" id="{846A02EE-9D46-9CE9-2CA7-7778F688A86F}"/>
              </a:ext>
            </a:extLst>
          </p:cNvPr>
          <p:cNvSpPr/>
          <p:nvPr/>
        </p:nvSpPr>
        <p:spPr>
          <a:xfrm>
            <a:off x="720536" y="1972897"/>
            <a:ext cx="2125301"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ƯU ĐIỂM</a:t>
            </a:r>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Hộp Văn bản 2">
            <a:extLst>
              <a:ext uri="{FF2B5EF4-FFF2-40B4-BE49-F238E27FC236}">
                <a16:creationId xmlns:a16="http://schemas.microsoft.com/office/drawing/2014/main" id="{23F2E578-8F89-3FD6-DB73-6D9ECA182228}"/>
              </a:ext>
            </a:extLst>
          </p:cNvPr>
          <p:cNvSpPr txBox="1"/>
          <p:nvPr/>
        </p:nvSpPr>
        <p:spPr>
          <a:xfrm>
            <a:off x="720536" y="2443160"/>
            <a:ext cx="5698925" cy="2806987"/>
          </a:xfrm>
          <a:prstGeom prst="rect">
            <a:avLst/>
          </a:prstGeom>
          <a:noFill/>
        </p:spPr>
        <p:txBody>
          <a:bodyPr wrap="square" rtlCol="0">
            <a:spAutoFit/>
          </a:bodyPr>
          <a:lstStyle/>
          <a:p>
            <a:pPr marL="342900" indent="-342900">
              <a:lnSpc>
                <a:spcPct val="150000"/>
              </a:lnSpc>
              <a:buFontTx/>
              <a:buChar char="-"/>
            </a:pPr>
            <a:r>
              <a:rPr lang="en-US" sz="2000" dirty="0" err="1">
                <a:latin typeface="Times New Roman" panose="02020603050405020304" pitchFamily="18" charset="0"/>
                <a:cs typeface="Times New Roman" panose="02020603050405020304" pitchFamily="18" charset="0"/>
              </a:rPr>
              <a:t>Bám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dính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nhiều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loại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bề</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mặt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xây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dựng</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Tx/>
              <a:buChar char="-"/>
            </a:pPr>
            <a:r>
              <a:rPr lang="en-US" sz="2000" dirty="0" err="1">
                <a:latin typeface="Times New Roman" panose="02020603050405020304" pitchFamily="18" charset="0"/>
                <a:cs typeface="Times New Roman" panose="02020603050405020304" pitchFamily="18" charset="0"/>
              </a:rPr>
              <a:t>Tăng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năng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kháng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hóa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chất</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kháng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kiềm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cao</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Tx/>
              <a:buChar char="-"/>
            </a:pP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bền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căng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giãn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dài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cao</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Tx/>
              <a:buChar char="-"/>
            </a:pPr>
            <a:r>
              <a:rPr lang="en-US" sz="2000" dirty="0" err="1">
                <a:latin typeface="Times New Roman" panose="02020603050405020304" pitchFamily="18" charset="0"/>
                <a:cs typeface="Times New Roman" panose="02020603050405020304" pitchFamily="18" charset="0"/>
              </a:rPr>
              <a:t>Nhanh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dễ</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công</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Tx/>
              <a:buChar char="-"/>
            </a:pPr>
            <a:r>
              <a:rPr lang="en-US" sz="2000" dirty="0">
                <a:latin typeface="Times New Roman" panose="02020603050405020304" pitchFamily="18" charset="0"/>
                <a:cs typeface="Times New Roman" panose="02020603050405020304" pitchFamily="18" charset="0"/>
              </a:rPr>
              <a:t>Cung </a:t>
            </a:r>
            <a:r>
              <a:rPr lang="en-US" sz="2000" dirty="0" err="1">
                <a:latin typeface="Times New Roman" panose="02020603050405020304" pitchFamily="18" charset="0"/>
                <a:cs typeface="Times New Roman" panose="02020603050405020304" pitchFamily="18" charset="0"/>
              </a:rPr>
              <a:t>cấp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năng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bảo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vệ</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chống</a:t>
            </a:r>
            <a:r>
              <a:rPr lang="en-US" sz="2000" dirty="0">
                <a:latin typeface="Times New Roman" panose="02020603050405020304" pitchFamily="18" charset="0"/>
                <a:cs typeface="Times New Roman" panose="02020603050405020304" pitchFamily="18" charset="0"/>
              </a:rPr>
              <a:t> Radon </a:t>
            </a:r>
            <a:r>
              <a:rPr lang="en-US" sz="2000" dirty="0" err="1">
                <a:latin typeface="Times New Roman" panose="02020603050405020304" pitchFamily="18" charset="0"/>
                <a:cs typeface="Times New Roman" panose="02020603050405020304" pitchFamily="18" charset="0"/>
              </a:rPr>
              <a:t>ngầm</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Tx/>
              <a:buChar char="-"/>
            </a:pPr>
            <a:r>
              <a:rPr lang="en-US" sz="2000" dirty="0" err="1">
                <a:latin typeface="Times New Roman" panose="02020603050405020304" pitchFamily="18" charset="0"/>
                <a:cs typeface="Times New Roman" panose="02020603050405020304" pitchFamily="18" charset="0"/>
              </a:rPr>
              <a:t>Hệ</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nước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thiện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với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môi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endParaRPr lang="en-US" sz="2000" dirty="0">
              <a:latin typeface="Times New Roman" panose="02020603050405020304" pitchFamily="18" charset="0"/>
              <a:cs typeface="Times New Roman" panose="02020603050405020304" pitchFamily="18" charset="0"/>
            </a:endParaRPr>
          </a:p>
        </p:txBody>
      </p:sp>
      <p:sp>
        <p:nvSpPr>
          <p:cNvPr id="2" name="Parallelogram 5">
            <a:extLst>
              <a:ext uri="{FF2B5EF4-FFF2-40B4-BE49-F238E27FC236}">
                <a16:creationId xmlns:a16="http://schemas.microsoft.com/office/drawing/2014/main" id="{434B38F2-BEB1-2D6F-A212-D62BF31EAF98}"/>
              </a:ext>
            </a:extLst>
          </p:cNvPr>
          <p:cNvSpPr/>
          <p:nvPr/>
        </p:nvSpPr>
        <p:spPr>
          <a:xfrm>
            <a:off x="6419461" y="1994116"/>
            <a:ext cx="2360645"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NHƯỢC ĐIỂM</a:t>
            </a:r>
          </a:p>
        </p:txBody>
      </p:sp>
      <p:sp>
        <p:nvSpPr>
          <p:cNvPr id="9" name="Hộp Văn bản 8">
            <a:extLst>
              <a:ext uri="{FF2B5EF4-FFF2-40B4-BE49-F238E27FC236}">
                <a16:creationId xmlns:a16="http://schemas.microsoft.com/office/drawing/2014/main" id="{6EDE86C2-3DCA-98AD-B262-27AEDBCDD805}"/>
              </a:ext>
            </a:extLst>
          </p:cNvPr>
          <p:cNvSpPr txBox="1"/>
          <p:nvPr/>
        </p:nvSpPr>
        <p:spPr>
          <a:xfrm>
            <a:off x="6419461" y="2464379"/>
            <a:ext cx="5052003" cy="1883657"/>
          </a:xfrm>
          <a:prstGeom prst="rect">
            <a:avLst/>
          </a:prstGeom>
          <a:noFill/>
        </p:spPr>
        <p:txBody>
          <a:bodyPr wrap="square" rtlCol="0">
            <a:spAutoFit/>
          </a:bodyPr>
          <a:lstStyle/>
          <a:p>
            <a:pPr marL="342900" indent="-342900">
              <a:lnSpc>
                <a:spcPct val="150000"/>
              </a:lnSpc>
              <a:buFontTx/>
              <a:buChar char="-"/>
            </a:pPr>
            <a:r>
              <a:rPr lang="en-US" sz="2000" dirty="0">
                <a:latin typeface="Times New Roman" panose="02020603050405020304" pitchFamily="18" charset="0"/>
                <a:cs typeface="Times New Roman" panose="02020603050405020304" pitchFamily="18" charset="0"/>
              </a:rPr>
              <a:t>Chi </a:t>
            </a:r>
            <a:r>
              <a:rPr lang="en-US" sz="2000" dirty="0" err="1">
                <a:latin typeface="Times New Roman" panose="02020603050405020304" pitchFamily="18" charset="0"/>
                <a:cs typeface="Times New Roman" panose="02020603050405020304" pitchFamily="18" charset="0"/>
              </a:rPr>
              <a:t>phí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vật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cao</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Tx/>
              <a:buChar char="-"/>
            </a:pPr>
            <a:r>
              <a:rPr lang="en-US" sz="2000" dirty="0" err="1">
                <a:latin typeface="Times New Roman" panose="02020603050405020304" pitchFamily="18" charset="0"/>
                <a:cs typeface="Times New Roman" panose="02020603050405020304" pitchFamily="18" charset="0"/>
              </a:rPr>
              <a:t>Yêu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cầu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kiểm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soát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ẩm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đảm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bảo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theo</a:t>
            </a:r>
            <a:r>
              <a:rPr lang="en-US" sz="2000" dirty="0">
                <a:latin typeface="Times New Roman" panose="02020603050405020304" pitchFamily="18" charset="0"/>
                <a:cs typeface="Times New Roman" panose="02020603050405020304" pitchFamily="18" charset="0"/>
              </a:rPr>
              <a:t> TLKT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suốt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quá</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trình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đóng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rắn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của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sản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phẩm</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9405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33</a:t>
            </a:fld>
            <a:endParaRPr lang="en-US"/>
          </a:p>
        </p:txBody>
      </p:sp>
      <p:sp>
        <p:nvSpPr>
          <p:cNvPr id="5" name="Rectangle 1">
            <a:extLst>
              <a:ext uri="{FF2B5EF4-FFF2-40B4-BE49-F238E27FC236}">
                <a16:creationId xmlns:a16="http://schemas.microsoft.com/office/drawing/2014/main" id="{FD7D4820-09C3-60D7-0DA2-BF541710C8A5}"/>
              </a:ext>
            </a:extLst>
          </p:cNvPr>
          <p:cNvSpPr/>
          <p:nvPr/>
        </p:nvSpPr>
        <p:spPr>
          <a:xfrm>
            <a:off x="720536" y="1158238"/>
            <a:ext cx="9292046"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6" name="TextBox 3">
            <a:extLst>
              <a:ext uri="{FF2B5EF4-FFF2-40B4-BE49-F238E27FC236}">
                <a16:creationId xmlns:a16="http://schemas.microsoft.com/office/drawing/2014/main" id="{519C9954-355D-0337-FEC9-524A62891989}"/>
              </a:ext>
            </a:extLst>
          </p:cNvPr>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VẬT LIỆU GỐC CAO SU</a:t>
            </a:r>
          </a:p>
        </p:txBody>
      </p:sp>
      <p:sp>
        <p:nvSpPr>
          <p:cNvPr id="7" name="Parallelogram 4">
            <a:extLst>
              <a:ext uri="{FF2B5EF4-FFF2-40B4-BE49-F238E27FC236}">
                <a16:creationId xmlns:a16="http://schemas.microsoft.com/office/drawing/2014/main" id="{200169C9-4A79-5508-1058-87E5C4CA90E0}"/>
              </a:ext>
            </a:extLst>
          </p:cNvPr>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8" name="Parallelogram 5">
            <a:extLst>
              <a:ext uri="{FF2B5EF4-FFF2-40B4-BE49-F238E27FC236}">
                <a16:creationId xmlns:a16="http://schemas.microsoft.com/office/drawing/2014/main" id="{846A02EE-9D46-9CE9-2CA7-7778F688A86F}"/>
              </a:ext>
            </a:extLst>
          </p:cNvPr>
          <p:cNvSpPr/>
          <p:nvPr/>
        </p:nvSpPr>
        <p:spPr>
          <a:xfrm>
            <a:off x="720536" y="1972897"/>
            <a:ext cx="3944770" cy="470263"/>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err="1">
                <a:latin typeface="Times New Roman" panose="02020603050405020304" pitchFamily="18" charset="0"/>
                <a:cs typeface="Times New Roman" panose="02020603050405020304" pitchFamily="18" charset="0"/>
              </a:rPr>
              <a:t>Đặ</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tính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kỹ</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thuật</a:t>
            </a:r>
            <a:endParaRPr lang="en-US" b="1" dirty="0">
              <a:latin typeface="Times New Roman" panose="02020603050405020304" pitchFamily="18" charset="0"/>
              <a:cs typeface="Times New Roman" panose="02020603050405020304" pitchFamily="18" charset="0"/>
            </a:endParaRPr>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graphicFrame>
        <p:nvGraphicFramePr>
          <p:cNvPr id="12" name="Bảng 11">
            <a:extLst>
              <a:ext uri="{FF2B5EF4-FFF2-40B4-BE49-F238E27FC236}">
                <a16:creationId xmlns:a16="http://schemas.microsoft.com/office/drawing/2014/main" id="{6C5EF1D7-789E-66AF-916F-F251636A5EB3}"/>
              </a:ext>
            </a:extLst>
          </p:cNvPr>
          <p:cNvGraphicFramePr>
            <a:graphicFrameLocks noGrp="1"/>
          </p:cNvGraphicFramePr>
          <p:nvPr>
            <p:extLst>
              <p:ext uri="{D42A27DB-BD31-4B8C-83A1-F6EECF244321}">
                <p14:modId xmlns:p14="http://schemas.microsoft.com/office/powerpoint/2010/main" val="139037640"/>
              </p:ext>
            </p:extLst>
          </p:nvPr>
        </p:nvGraphicFramePr>
        <p:xfrm>
          <a:off x="720536" y="2642383"/>
          <a:ext cx="5055113" cy="3151152"/>
        </p:xfrm>
        <a:graphic>
          <a:graphicData uri="http://schemas.openxmlformats.org/drawingml/2006/table">
            <a:tbl>
              <a:tblPr firstRow="1" bandRow="1">
                <a:tableStyleId>{5C22544A-7EE6-4342-B048-85BDC9FD1C3A}</a:tableStyleId>
              </a:tblPr>
              <a:tblGrid>
                <a:gridCol w="3287028">
                  <a:extLst>
                    <a:ext uri="{9D8B030D-6E8A-4147-A177-3AD203B41FA5}">
                      <a16:colId xmlns:a16="http://schemas.microsoft.com/office/drawing/2014/main" val="2478294119"/>
                    </a:ext>
                  </a:extLst>
                </a:gridCol>
                <a:gridCol w="1768085">
                  <a:extLst>
                    <a:ext uri="{9D8B030D-6E8A-4147-A177-3AD203B41FA5}">
                      <a16:colId xmlns:a16="http://schemas.microsoft.com/office/drawing/2014/main" val="3513158700"/>
                    </a:ext>
                  </a:extLst>
                </a:gridCol>
              </a:tblGrid>
              <a:tr h="295302">
                <a:tc>
                  <a:txBody>
                    <a:bodyPr/>
                    <a:lstStyle/>
                    <a:p>
                      <a:pPr algn="ctr"/>
                      <a:r>
                        <a:rPr lang="en-US" dirty="0" err="1"/>
                        <a:t>Đặc</a:t>
                      </a:r>
                      <a:r>
                        <a:rPr lang="en-US" dirty="0"/>
                        <a:t> </a:t>
                      </a:r>
                      <a:r>
                        <a:rPr lang="en-US" dirty="0" err="1"/>
                        <a:t>tính</a:t>
                      </a:r>
                      <a:endParaRPr lang="en-US" dirty="0"/>
                    </a:p>
                  </a:txBody>
                  <a:tcPr anchor="ctr"/>
                </a:tc>
                <a:tc>
                  <a:txBody>
                    <a:bodyPr/>
                    <a:lstStyle/>
                    <a:p>
                      <a:pPr algn="ctr"/>
                      <a:r>
                        <a:rPr lang="en-US" dirty="0"/>
                        <a:t>Thông </a:t>
                      </a:r>
                      <a:r>
                        <a:rPr lang="en-US" dirty="0" err="1"/>
                        <a:t>số</a:t>
                      </a:r>
                      <a:endParaRPr lang="en-US" dirty="0"/>
                    </a:p>
                  </a:txBody>
                  <a:tcPr anchor="ctr"/>
                </a:tc>
                <a:extLst>
                  <a:ext uri="{0D108BD9-81ED-4DB2-BD59-A6C34878D82A}">
                    <a16:rowId xmlns:a16="http://schemas.microsoft.com/office/drawing/2014/main" val="3121012837"/>
                  </a:ext>
                </a:extLst>
              </a:tr>
              <a:tr h="501744">
                <a:tc>
                  <a:txBody>
                    <a:bodyPr/>
                    <a:lstStyle/>
                    <a:p>
                      <a:r>
                        <a:rPr lang="en-US" dirty="0" err="1"/>
                        <a:t>Tỷ</a:t>
                      </a:r>
                      <a:r>
                        <a:rPr lang="en-US" dirty="0"/>
                        <a:t> </a:t>
                      </a:r>
                      <a:r>
                        <a:rPr lang="en-US" dirty="0" err="1"/>
                        <a:t>trọng</a:t>
                      </a:r>
                      <a:r>
                        <a:rPr lang="en-US" dirty="0"/>
                        <a:t> ( EN ISO 2811-11)</a:t>
                      </a:r>
                    </a:p>
                  </a:txBody>
                  <a:tcPr anchor="ctr"/>
                </a:tc>
                <a:tc>
                  <a:txBody>
                    <a:bodyPr/>
                    <a:lstStyle/>
                    <a:p>
                      <a:r>
                        <a:rPr lang="en-US" dirty="0"/>
                        <a:t>1,3 kg/L ( ±0,1)</a:t>
                      </a:r>
                    </a:p>
                  </a:txBody>
                  <a:tcPr anchor="ctr"/>
                </a:tc>
                <a:extLst>
                  <a:ext uri="{0D108BD9-81ED-4DB2-BD59-A6C34878D82A}">
                    <a16:rowId xmlns:a16="http://schemas.microsoft.com/office/drawing/2014/main" val="3852603461"/>
                  </a:ext>
                </a:extLst>
              </a:tr>
              <a:tr h="501744">
                <a:tc>
                  <a:txBody>
                    <a:bodyPr/>
                    <a:lstStyle/>
                    <a:p>
                      <a:r>
                        <a:rPr lang="en-US" dirty="0" err="1"/>
                        <a:t>Giãn</a:t>
                      </a:r>
                      <a:r>
                        <a:rPr lang="en-US" dirty="0"/>
                        <a:t> </a:t>
                      </a:r>
                      <a:r>
                        <a:rPr lang="en-US" dirty="0" err="1"/>
                        <a:t>dài</a:t>
                      </a:r>
                      <a:r>
                        <a:rPr lang="en-US" dirty="0"/>
                        <a:t> </a:t>
                      </a:r>
                      <a:r>
                        <a:rPr lang="en-US" dirty="0" err="1"/>
                        <a:t>tại</a:t>
                      </a:r>
                      <a:r>
                        <a:rPr lang="en-US" dirty="0"/>
                        <a:t> </a:t>
                      </a:r>
                      <a:r>
                        <a:rPr lang="en-US" dirty="0" err="1"/>
                        <a:t>điểm</a:t>
                      </a:r>
                      <a:r>
                        <a:rPr lang="en-US" dirty="0"/>
                        <a:t> </a:t>
                      </a:r>
                      <a:r>
                        <a:rPr lang="en-US" dirty="0" err="1"/>
                        <a:t>gãy</a:t>
                      </a:r>
                      <a:r>
                        <a:rPr lang="en-US" dirty="0"/>
                        <a:t> (ASTM D412)</a:t>
                      </a:r>
                    </a:p>
                  </a:txBody>
                  <a:tcPr anchor="ctr"/>
                </a:tc>
                <a:tc>
                  <a:txBody>
                    <a:bodyPr/>
                    <a:lstStyle/>
                    <a:p>
                      <a:r>
                        <a:rPr lang="en-US" dirty="0"/>
                        <a:t>270% ( ±30%)</a:t>
                      </a:r>
                    </a:p>
                  </a:txBody>
                  <a:tcPr anchor="ctr"/>
                </a:tc>
                <a:extLst>
                  <a:ext uri="{0D108BD9-81ED-4DB2-BD59-A6C34878D82A}">
                    <a16:rowId xmlns:a16="http://schemas.microsoft.com/office/drawing/2014/main" val="4017096950"/>
                  </a:ext>
                </a:extLst>
              </a:tr>
              <a:tr h="5088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Độ</a:t>
                      </a:r>
                      <a:r>
                        <a:rPr lang="en-US" dirty="0"/>
                        <a:t> </a:t>
                      </a:r>
                      <a:r>
                        <a:rPr lang="en-US" dirty="0" err="1"/>
                        <a:t>bền</a:t>
                      </a:r>
                      <a:r>
                        <a:rPr lang="en-US" dirty="0"/>
                        <a:t> </a:t>
                      </a:r>
                      <a:r>
                        <a:rPr lang="en-US" dirty="0" err="1"/>
                        <a:t>kéo</a:t>
                      </a:r>
                      <a:r>
                        <a:rPr lang="en-US" dirty="0"/>
                        <a:t> </a:t>
                      </a:r>
                      <a:r>
                        <a:rPr lang="en-US" dirty="0" err="1"/>
                        <a:t>tại</a:t>
                      </a:r>
                      <a:r>
                        <a:rPr lang="en-US" dirty="0"/>
                        <a:t> </a:t>
                      </a:r>
                      <a:r>
                        <a:rPr lang="en-US" dirty="0" err="1"/>
                        <a:t>điểm</a:t>
                      </a:r>
                      <a:r>
                        <a:rPr lang="en-US" dirty="0"/>
                        <a:t> </a:t>
                      </a:r>
                      <a:r>
                        <a:rPr lang="en-US" dirty="0" err="1"/>
                        <a:t>gãy</a:t>
                      </a:r>
                      <a:r>
                        <a:rPr lang="en-US" dirty="0"/>
                        <a:t> (ASTM D412)</a:t>
                      </a:r>
                    </a:p>
                  </a:txBody>
                  <a:tcPr anchor="ctr"/>
                </a:tc>
                <a:tc>
                  <a:txBody>
                    <a:bodyPr/>
                    <a:lstStyle/>
                    <a:p>
                      <a:r>
                        <a:rPr lang="en-US" dirty="0"/>
                        <a:t>3.5 </a:t>
                      </a:r>
                      <a:r>
                        <a:rPr lang="en-US" dirty="0" err="1"/>
                        <a:t>Mpa</a:t>
                      </a:r>
                      <a:r>
                        <a:rPr lang="en-US" dirty="0"/>
                        <a:t> (±0,3)</a:t>
                      </a:r>
                    </a:p>
                  </a:txBody>
                  <a:tcPr anchor="ctr"/>
                </a:tc>
                <a:extLst>
                  <a:ext uri="{0D108BD9-81ED-4DB2-BD59-A6C34878D82A}">
                    <a16:rowId xmlns:a16="http://schemas.microsoft.com/office/drawing/2014/main" val="1754927284"/>
                  </a:ext>
                </a:extLst>
              </a:tr>
              <a:tr h="501744">
                <a:tc>
                  <a:txBody>
                    <a:bodyPr/>
                    <a:lstStyle/>
                    <a:p>
                      <a:r>
                        <a:rPr lang="en-US" dirty="0" err="1"/>
                        <a:t>Cường</a:t>
                      </a:r>
                      <a:r>
                        <a:rPr lang="en-US" dirty="0"/>
                        <a:t> </a:t>
                      </a:r>
                      <a:r>
                        <a:rPr lang="en-US" dirty="0" err="1"/>
                        <a:t>độ</a:t>
                      </a:r>
                      <a:r>
                        <a:rPr lang="en-US" dirty="0"/>
                        <a:t> </a:t>
                      </a:r>
                      <a:r>
                        <a:rPr lang="en-US" dirty="0" err="1"/>
                        <a:t>bám</a:t>
                      </a:r>
                      <a:r>
                        <a:rPr lang="en-US" dirty="0"/>
                        <a:t> </a:t>
                      </a:r>
                      <a:r>
                        <a:rPr lang="en-US" dirty="0" err="1"/>
                        <a:t>dính</a:t>
                      </a:r>
                      <a:endParaRPr lang="en-US" dirty="0"/>
                    </a:p>
                  </a:txBody>
                  <a:tcPr anchor="ctr"/>
                </a:tc>
                <a:tc>
                  <a:txBody>
                    <a:bodyPr/>
                    <a:lstStyle/>
                    <a:p>
                      <a:r>
                        <a:rPr lang="en-US" dirty="0"/>
                        <a:t>&gt;2,5 N/mm2</a:t>
                      </a:r>
                    </a:p>
                  </a:txBody>
                  <a:tcPr anchor="ctr"/>
                </a:tc>
                <a:extLst>
                  <a:ext uri="{0D108BD9-81ED-4DB2-BD59-A6C34878D82A}">
                    <a16:rowId xmlns:a16="http://schemas.microsoft.com/office/drawing/2014/main" val="988040827"/>
                  </a:ext>
                </a:extLst>
              </a:tr>
              <a:tr h="501744">
                <a:tc>
                  <a:txBody>
                    <a:bodyPr/>
                    <a:lstStyle/>
                    <a:p>
                      <a:r>
                        <a:rPr lang="en-US" dirty="0" err="1"/>
                        <a:t>Độ</a:t>
                      </a:r>
                      <a:r>
                        <a:rPr lang="en-US" dirty="0"/>
                        <a:t> </a:t>
                      </a:r>
                      <a:r>
                        <a:rPr lang="en-US" dirty="0" err="1"/>
                        <a:t>cứng</a:t>
                      </a:r>
                      <a:r>
                        <a:rPr lang="en-US" dirty="0"/>
                        <a:t> </a:t>
                      </a:r>
                      <a:r>
                        <a:rPr lang="en-US" dirty="0" err="1"/>
                        <a:t>ShoreA</a:t>
                      </a:r>
                      <a:r>
                        <a:rPr lang="en-US" dirty="0"/>
                        <a:t> (ASTM D2240)</a:t>
                      </a:r>
                    </a:p>
                  </a:txBody>
                  <a:tcPr anchor="ctr"/>
                </a:tc>
                <a:tc>
                  <a:txBody>
                    <a:bodyPr/>
                    <a:lstStyle/>
                    <a:p>
                      <a:r>
                        <a:rPr lang="en-US" dirty="0"/>
                        <a:t>55</a:t>
                      </a:r>
                    </a:p>
                  </a:txBody>
                  <a:tcPr anchor="ctr"/>
                </a:tc>
                <a:extLst>
                  <a:ext uri="{0D108BD9-81ED-4DB2-BD59-A6C34878D82A}">
                    <a16:rowId xmlns:a16="http://schemas.microsoft.com/office/drawing/2014/main" val="4271321976"/>
                  </a:ext>
                </a:extLst>
              </a:tr>
            </a:tbl>
          </a:graphicData>
        </a:graphic>
      </p:graphicFrame>
      <p:graphicFrame>
        <p:nvGraphicFramePr>
          <p:cNvPr id="13" name="Bảng 12">
            <a:extLst>
              <a:ext uri="{FF2B5EF4-FFF2-40B4-BE49-F238E27FC236}">
                <a16:creationId xmlns:a16="http://schemas.microsoft.com/office/drawing/2014/main" id="{838CC29C-1B79-3F97-80BA-1A3107F42CA4}"/>
              </a:ext>
            </a:extLst>
          </p:cNvPr>
          <p:cNvGraphicFramePr>
            <a:graphicFrameLocks noGrp="1"/>
          </p:cNvGraphicFramePr>
          <p:nvPr>
            <p:extLst>
              <p:ext uri="{D42A27DB-BD31-4B8C-83A1-F6EECF244321}">
                <p14:modId xmlns:p14="http://schemas.microsoft.com/office/powerpoint/2010/main" val="2388113095"/>
              </p:ext>
            </p:extLst>
          </p:nvPr>
        </p:nvGraphicFramePr>
        <p:xfrm>
          <a:off x="5912500" y="2642383"/>
          <a:ext cx="5055113" cy="3616423"/>
        </p:xfrm>
        <a:graphic>
          <a:graphicData uri="http://schemas.openxmlformats.org/drawingml/2006/table">
            <a:tbl>
              <a:tblPr firstRow="1" bandRow="1">
                <a:tableStyleId>{5C22544A-7EE6-4342-B048-85BDC9FD1C3A}</a:tableStyleId>
              </a:tblPr>
              <a:tblGrid>
                <a:gridCol w="3287028">
                  <a:extLst>
                    <a:ext uri="{9D8B030D-6E8A-4147-A177-3AD203B41FA5}">
                      <a16:colId xmlns:a16="http://schemas.microsoft.com/office/drawing/2014/main" val="2478294119"/>
                    </a:ext>
                  </a:extLst>
                </a:gridCol>
                <a:gridCol w="1768085">
                  <a:extLst>
                    <a:ext uri="{9D8B030D-6E8A-4147-A177-3AD203B41FA5}">
                      <a16:colId xmlns:a16="http://schemas.microsoft.com/office/drawing/2014/main" val="3513158700"/>
                    </a:ext>
                  </a:extLst>
                </a:gridCol>
              </a:tblGrid>
              <a:tr h="359714">
                <a:tc>
                  <a:txBody>
                    <a:bodyPr/>
                    <a:lstStyle/>
                    <a:p>
                      <a:pPr algn="ctr"/>
                      <a:r>
                        <a:rPr lang="en-US" dirty="0" err="1"/>
                        <a:t>Đặc</a:t>
                      </a:r>
                      <a:r>
                        <a:rPr lang="en-US" dirty="0"/>
                        <a:t> </a:t>
                      </a:r>
                      <a:r>
                        <a:rPr lang="en-US" dirty="0" err="1"/>
                        <a:t>tính</a:t>
                      </a:r>
                      <a:endParaRPr lang="en-US" dirty="0"/>
                    </a:p>
                  </a:txBody>
                  <a:tcPr anchor="ctr"/>
                </a:tc>
                <a:tc>
                  <a:txBody>
                    <a:bodyPr/>
                    <a:lstStyle/>
                    <a:p>
                      <a:pPr algn="ctr"/>
                      <a:r>
                        <a:rPr lang="en-US" dirty="0"/>
                        <a:t>Thông </a:t>
                      </a:r>
                      <a:r>
                        <a:rPr lang="en-US" dirty="0" err="1"/>
                        <a:t>số</a:t>
                      </a:r>
                      <a:endParaRPr lang="en-US" dirty="0"/>
                    </a:p>
                  </a:txBody>
                  <a:tcPr anchor="ctr"/>
                </a:tc>
                <a:extLst>
                  <a:ext uri="{0D108BD9-81ED-4DB2-BD59-A6C34878D82A}">
                    <a16:rowId xmlns:a16="http://schemas.microsoft.com/office/drawing/2014/main" val="3121012837"/>
                  </a:ext>
                </a:extLst>
              </a:tr>
              <a:tr h="450529">
                <a:tc>
                  <a:txBody>
                    <a:bodyPr/>
                    <a:lstStyle/>
                    <a:p>
                      <a:r>
                        <a:rPr lang="en-US" dirty="0" err="1"/>
                        <a:t>Độ</a:t>
                      </a:r>
                      <a:r>
                        <a:rPr lang="en-US" dirty="0"/>
                        <a:t> </a:t>
                      </a:r>
                      <a:r>
                        <a:rPr lang="en-US" dirty="0" err="1"/>
                        <a:t>ẩm</a:t>
                      </a:r>
                      <a:r>
                        <a:rPr lang="en-US" dirty="0"/>
                        <a:t> </a:t>
                      </a:r>
                      <a:r>
                        <a:rPr lang="en-US" dirty="0" err="1"/>
                        <a:t>mặt</a:t>
                      </a:r>
                      <a:r>
                        <a:rPr lang="en-US" dirty="0"/>
                        <a:t> </a:t>
                      </a:r>
                      <a:r>
                        <a:rPr lang="en-US" dirty="0" err="1"/>
                        <a:t>nền</a:t>
                      </a:r>
                      <a:endParaRPr lang="en-US" dirty="0"/>
                    </a:p>
                  </a:txBody>
                  <a:tcPr anchor="ctr"/>
                </a:tc>
                <a:tc>
                  <a:txBody>
                    <a:bodyPr/>
                    <a:lstStyle/>
                    <a:p>
                      <a:r>
                        <a:rPr lang="en-US" dirty="0"/>
                        <a:t>&lt;4%</a:t>
                      </a:r>
                    </a:p>
                  </a:txBody>
                  <a:tcPr anchor="ctr"/>
                </a:tc>
                <a:extLst>
                  <a:ext uri="{0D108BD9-81ED-4DB2-BD59-A6C34878D82A}">
                    <a16:rowId xmlns:a16="http://schemas.microsoft.com/office/drawing/2014/main" val="3852603461"/>
                  </a:ext>
                </a:extLst>
              </a:tr>
              <a:tr h="450529">
                <a:tc>
                  <a:txBody>
                    <a:bodyPr/>
                    <a:lstStyle/>
                    <a:p>
                      <a:r>
                        <a:rPr lang="en-US" dirty="0" err="1"/>
                        <a:t>Độ</a:t>
                      </a:r>
                      <a:r>
                        <a:rPr lang="en-US" dirty="0"/>
                        <a:t> </a:t>
                      </a:r>
                      <a:r>
                        <a:rPr lang="en-US" dirty="0" err="1"/>
                        <a:t>ẩm</a:t>
                      </a:r>
                      <a:r>
                        <a:rPr lang="en-US" dirty="0"/>
                        <a:t> </a:t>
                      </a:r>
                      <a:r>
                        <a:rPr lang="en-US" dirty="0" err="1"/>
                        <a:t>môi</a:t>
                      </a:r>
                      <a:r>
                        <a:rPr lang="en-US" dirty="0"/>
                        <a:t> </a:t>
                      </a:r>
                      <a:r>
                        <a:rPr lang="en-US" dirty="0" err="1"/>
                        <a:t>trường</a:t>
                      </a:r>
                      <a:endParaRPr lang="en-US" dirty="0"/>
                    </a:p>
                  </a:txBody>
                  <a:tcPr anchor="ctr"/>
                </a:tc>
                <a:tc>
                  <a:txBody>
                    <a:bodyPr/>
                    <a:lstStyle/>
                    <a:p>
                      <a:r>
                        <a:rPr lang="en-US" dirty="0"/>
                        <a:t>&lt;80%</a:t>
                      </a:r>
                    </a:p>
                  </a:txBody>
                  <a:tcPr anchor="ctr"/>
                </a:tc>
                <a:extLst>
                  <a:ext uri="{0D108BD9-81ED-4DB2-BD59-A6C34878D82A}">
                    <a16:rowId xmlns:a16="http://schemas.microsoft.com/office/drawing/2014/main" val="4017096950"/>
                  </a:ext>
                </a:extLst>
              </a:tr>
              <a:tr h="6294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Nhiệt</a:t>
                      </a:r>
                      <a:r>
                        <a:rPr lang="en-US" dirty="0"/>
                        <a:t> </a:t>
                      </a:r>
                      <a:r>
                        <a:rPr lang="en-US" dirty="0" err="1"/>
                        <a:t>độ</a:t>
                      </a:r>
                      <a:r>
                        <a:rPr lang="en-US" dirty="0"/>
                        <a:t> </a:t>
                      </a:r>
                      <a:r>
                        <a:rPr lang="en-US" dirty="0" err="1"/>
                        <a:t>thi</a:t>
                      </a:r>
                      <a:r>
                        <a:rPr lang="en-US" dirty="0"/>
                        <a:t> </a:t>
                      </a:r>
                      <a:r>
                        <a:rPr lang="en-US" dirty="0" err="1"/>
                        <a:t>công</a:t>
                      </a:r>
                      <a:r>
                        <a:rPr lang="en-US" dirty="0"/>
                        <a:t> </a:t>
                      </a:r>
                    </a:p>
                  </a:txBody>
                  <a:tcPr anchor="ctr"/>
                </a:tc>
                <a:tc>
                  <a:txBody>
                    <a:bodyPr/>
                    <a:lstStyle/>
                    <a:p>
                      <a:r>
                        <a:rPr lang="en-US" dirty="0"/>
                        <a:t>+8 °C </a:t>
                      </a:r>
                      <a:r>
                        <a:rPr lang="en-US" dirty="0" err="1"/>
                        <a:t>đến</a:t>
                      </a:r>
                      <a:r>
                        <a:rPr lang="en-US" dirty="0"/>
                        <a:t>  +35°C</a:t>
                      </a:r>
                    </a:p>
                  </a:txBody>
                  <a:tcPr anchor="ctr"/>
                </a:tc>
                <a:extLst>
                  <a:ext uri="{0D108BD9-81ED-4DB2-BD59-A6C34878D82A}">
                    <a16:rowId xmlns:a16="http://schemas.microsoft.com/office/drawing/2014/main" val="1754927284"/>
                  </a:ext>
                </a:extLst>
              </a:tr>
              <a:tr h="450529">
                <a:tc>
                  <a:txBody>
                    <a:bodyPr/>
                    <a:lstStyle/>
                    <a:p>
                      <a:r>
                        <a:rPr lang="en-US" dirty="0" err="1"/>
                        <a:t>Thời</a:t>
                      </a:r>
                      <a:r>
                        <a:rPr lang="en-US" dirty="0"/>
                        <a:t> </a:t>
                      </a:r>
                      <a:r>
                        <a:rPr lang="en-US" dirty="0" err="1"/>
                        <a:t>gian</a:t>
                      </a:r>
                      <a:r>
                        <a:rPr lang="en-US" dirty="0"/>
                        <a:t> </a:t>
                      </a:r>
                      <a:r>
                        <a:rPr lang="en-US" dirty="0" err="1"/>
                        <a:t>khô</a:t>
                      </a:r>
                      <a:r>
                        <a:rPr lang="en-US" dirty="0"/>
                        <a:t> (+25°C,RH 50%)</a:t>
                      </a:r>
                    </a:p>
                  </a:txBody>
                  <a:tcPr anchor="ctr"/>
                </a:tc>
                <a:tc>
                  <a:txBody>
                    <a:bodyPr/>
                    <a:lstStyle/>
                    <a:p>
                      <a:r>
                        <a:rPr lang="en-US" dirty="0"/>
                        <a:t>1 </a:t>
                      </a:r>
                      <a:r>
                        <a:rPr lang="en-US" dirty="0" err="1"/>
                        <a:t>giờ</a:t>
                      </a:r>
                      <a:endParaRPr lang="en-US" dirty="0"/>
                    </a:p>
                  </a:txBody>
                  <a:tcPr anchor="ctr"/>
                </a:tc>
                <a:extLst>
                  <a:ext uri="{0D108BD9-81ED-4DB2-BD59-A6C34878D82A}">
                    <a16:rowId xmlns:a16="http://schemas.microsoft.com/office/drawing/2014/main" val="988040827"/>
                  </a:ext>
                </a:extLst>
              </a:tr>
              <a:tr h="629498">
                <a:tc>
                  <a:txBody>
                    <a:bodyPr/>
                    <a:lstStyle/>
                    <a:p>
                      <a:r>
                        <a:rPr lang="en-US" dirty="0" err="1"/>
                        <a:t>Thời</a:t>
                      </a:r>
                      <a:r>
                        <a:rPr lang="en-US" dirty="0"/>
                        <a:t> </a:t>
                      </a:r>
                      <a:r>
                        <a:rPr lang="en-US" dirty="0" err="1"/>
                        <a:t>gian</a:t>
                      </a:r>
                      <a:r>
                        <a:rPr lang="en-US" dirty="0"/>
                        <a:t> </a:t>
                      </a:r>
                      <a:r>
                        <a:rPr lang="en-US" dirty="0" err="1"/>
                        <a:t>khô</a:t>
                      </a:r>
                      <a:r>
                        <a:rPr lang="en-US" dirty="0"/>
                        <a:t> </a:t>
                      </a:r>
                      <a:r>
                        <a:rPr lang="en-US" dirty="0" err="1"/>
                        <a:t>thi</a:t>
                      </a:r>
                      <a:r>
                        <a:rPr lang="en-US" dirty="0"/>
                        <a:t> </a:t>
                      </a:r>
                      <a:r>
                        <a:rPr lang="en-US" dirty="0" err="1"/>
                        <a:t>công</a:t>
                      </a:r>
                      <a:r>
                        <a:rPr lang="en-US" dirty="0"/>
                        <a:t> </a:t>
                      </a:r>
                      <a:r>
                        <a:rPr lang="en-US" dirty="0" err="1"/>
                        <a:t>lớp</a:t>
                      </a:r>
                      <a:r>
                        <a:rPr lang="en-US" dirty="0"/>
                        <a:t> </a:t>
                      </a:r>
                      <a:r>
                        <a:rPr lang="en-US" dirty="0" err="1"/>
                        <a:t>kế</a:t>
                      </a:r>
                      <a:r>
                        <a:rPr lang="en-US" dirty="0"/>
                        <a:t> </a:t>
                      </a:r>
                      <a:r>
                        <a:rPr lang="en-US" dirty="0" err="1"/>
                        <a:t>tiếp</a:t>
                      </a:r>
                      <a:r>
                        <a:rPr lang="en-US" dirty="0"/>
                        <a:t>(+25°C,RH 50%)</a:t>
                      </a:r>
                    </a:p>
                  </a:txBody>
                  <a:tcPr anchor="ctr"/>
                </a:tc>
                <a:tc>
                  <a:txBody>
                    <a:bodyPr/>
                    <a:lstStyle/>
                    <a:p>
                      <a:r>
                        <a:rPr lang="en-US" dirty="0"/>
                        <a:t>&gt; 2 </a:t>
                      </a:r>
                      <a:r>
                        <a:rPr lang="en-US" dirty="0" err="1"/>
                        <a:t>giờ</a:t>
                      </a:r>
                      <a:endParaRPr lang="en-US" dirty="0"/>
                    </a:p>
                  </a:txBody>
                  <a:tcPr anchor="ctr"/>
                </a:tc>
                <a:extLst>
                  <a:ext uri="{0D108BD9-81ED-4DB2-BD59-A6C34878D82A}">
                    <a16:rowId xmlns:a16="http://schemas.microsoft.com/office/drawing/2014/main" val="4271321976"/>
                  </a:ext>
                </a:extLst>
              </a:tr>
              <a:tr h="629498">
                <a:tc>
                  <a:txBody>
                    <a:bodyPr/>
                    <a:lstStyle/>
                    <a:p>
                      <a:r>
                        <a:rPr lang="en-US" dirty="0" err="1"/>
                        <a:t>Định</a:t>
                      </a:r>
                      <a:r>
                        <a:rPr lang="en-US" dirty="0"/>
                        <a:t> </a:t>
                      </a:r>
                      <a:r>
                        <a:rPr lang="en-US" dirty="0" err="1"/>
                        <a:t>mức</a:t>
                      </a:r>
                      <a:r>
                        <a:rPr lang="en-US" dirty="0"/>
                        <a:t> (</a:t>
                      </a:r>
                      <a:r>
                        <a:rPr lang="en-US" dirty="0" err="1"/>
                        <a:t>bề</a:t>
                      </a:r>
                      <a:r>
                        <a:rPr lang="en-US" dirty="0"/>
                        <a:t> </a:t>
                      </a:r>
                      <a:r>
                        <a:rPr lang="en-US" dirty="0" err="1"/>
                        <a:t>mặt</a:t>
                      </a:r>
                      <a:r>
                        <a:rPr lang="en-US" dirty="0"/>
                        <a:t> xi </a:t>
                      </a:r>
                      <a:r>
                        <a:rPr lang="en-US" dirty="0" err="1"/>
                        <a:t>măng</a:t>
                      </a:r>
                      <a:r>
                        <a:rPr lang="en-US" dirty="0"/>
                        <a:t>)</a:t>
                      </a:r>
                    </a:p>
                  </a:txBody>
                  <a:tcPr anchor="ctr"/>
                </a:tc>
                <a:tc>
                  <a:txBody>
                    <a:bodyPr/>
                    <a:lstStyle/>
                    <a:p>
                      <a:r>
                        <a:rPr lang="en-US" dirty="0"/>
                        <a:t>1,0kg/m2/ 2 </a:t>
                      </a:r>
                      <a:r>
                        <a:rPr lang="en-US" dirty="0" err="1"/>
                        <a:t>lớp</a:t>
                      </a:r>
                      <a:r>
                        <a:rPr lang="en-US" dirty="0"/>
                        <a:t> </a:t>
                      </a:r>
                    </a:p>
                  </a:txBody>
                  <a:tcPr anchor="ctr"/>
                </a:tc>
                <a:extLst>
                  <a:ext uri="{0D108BD9-81ED-4DB2-BD59-A6C34878D82A}">
                    <a16:rowId xmlns:a16="http://schemas.microsoft.com/office/drawing/2014/main" val="2856553127"/>
                  </a:ext>
                </a:extLst>
              </a:tr>
            </a:tbl>
          </a:graphicData>
        </a:graphic>
      </p:graphicFrame>
    </p:spTree>
    <p:extLst>
      <p:ext uri="{BB962C8B-B14F-4D97-AF65-F5344CB8AC3E}">
        <p14:creationId xmlns:p14="http://schemas.microsoft.com/office/powerpoint/2010/main" val="414519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34</a:t>
            </a:fld>
            <a:endParaRPr lang="en-US"/>
          </a:p>
        </p:txBody>
      </p:sp>
      <p:sp>
        <p:nvSpPr>
          <p:cNvPr id="6" name="TextBox 5">
            <a:extLst>
              <a:ext uri="{FF2B5EF4-FFF2-40B4-BE49-F238E27FC236}">
                <a16:creationId xmlns:a16="http://schemas.microsoft.com/office/drawing/2014/main" id="{71B36297-F2FB-46C3-8BFC-7AA15103F5FE}"/>
              </a:ext>
            </a:extLst>
          </p:cNvPr>
          <p:cNvSpPr txBox="1"/>
          <p:nvPr/>
        </p:nvSpPr>
        <p:spPr>
          <a:xfrm>
            <a:off x="1122007" y="3526342"/>
            <a:ext cx="1883267" cy="1708160"/>
          </a:xfrm>
          <a:prstGeom prst="rect">
            <a:avLst/>
          </a:prstGeom>
          <a:noFill/>
        </p:spPr>
        <p:txBody>
          <a:bodyPr wrap="square" rtlCol="0">
            <a:spAutoFit/>
          </a:bodyPr>
          <a:lstStyle/>
          <a:p>
            <a:endParaRPr lang="en-US" sz="1000" b="1" dirty="0">
              <a:solidFill>
                <a:schemeClr val="tx1"/>
              </a:solidFill>
              <a:latin typeface="+mn-lt"/>
            </a:endParaRPr>
          </a:p>
          <a:p>
            <a:r>
              <a:rPr lang="en-US" sz="1000" dirty="0">
                <a:solidFill>
                  <a:srgbClr val="002060"/>
                </a:solidFill>
                <a:latin typeface="+mn-lt"/>
              </a:rPr>
              <a:t>- V.O.C </a:t>
            </a:r>
            <a:r>
              <a:rPr lang="en-US" sz="1000" dirty="0" err="1">
                <a:solidFill>
                  <a:srgbClr val="002060"/>
                </a:solidFill>
                <a:latin typeface="+mn-lt"/>
              </a:rPr>
              <a:t>là</a:t>
            </a:r>
            <a:r>
              <a:rPr lang="en-US" sz="1000" dirty="0">
                <a:solidFill>
                  <a:srgbClr val="002060"/>
                </a:solidFill>
                <a:latin typeface="+mn-lt"/>
              </a:rPr>
              <a:t> </a:t>
            </a:r>
            <a:r>
              <a:rPr lang="en-US" sz="1000" dirty="0" err="1">
                <a:solidFill>
                  <a:srgbClr val="002060"/>
                </a:solidFill>
                <a:latin typeface="+mn-lt"/>
              </a:rPr>
              <a:t>hợp</a:t>
            </a:r>
            <a:r>
              <a:rPr lang="en-US" sz="1000" dirty="0">
                <a:solidFill>
                  <a:srgbClr val="002060"/>
                </a:solidFill>
                <a:latin typeface="+mn-lt"/>
              </a:rPr>
              <a:t> </a:t>
            </a:r>
            <a:r>
              <a:rPr lang="en-US" sz="1000" dirty="0" err="1">
                <a:solidFill>
                  <a:srgbClr val="002060"/>
                </a:solidFill>
                <a:latin typeface="+mn-lt"/>
              </a:rPr>
              <a:t>chất</a:t>
            </a:r>
            <a:r>
              <a:rPr lang="en-US" sz="1000" dirty="0">
                <a:solidFill>
                  <a:srgbClr val="002060"/>
                </a:solidFill>
                <a:latin typeface="+mn-lt"/>
              </a:rPr>
              <a:t> </a:t>
            </a:r>
            <a:r>
              <a:rPr lang="en-US" sz="1000" dirty="0" err="1">
                <a:solidFill>
                  <a:srgbClr val="002060"/>
                </a:solidFill>
                <a:latin typeface="+mn-lt"/>
              </a:rPr>
              <a:t>hóa</a:t>
            </a:r>
            <a:r>
              <a:rPr lang="en-US" sz="1000" dirty="0">
                <a:solidFill>
                  <a:srgbClr val="002060"/>
                </a:solidFill>
                <a:latin typeface="+mn-lt"/>
              </a:rPr>
              <a:t> </a:t>
            </a:r>
            <a:r>
              <a:rPr lang="en-US" sz="1000" dirty="0" err="1">
                <a:solidFill>
                  <a:srgbClr val="002060"/>
                </a:solidFill>
                <a:latin typeface="+mn-lt"/>
              </a:rPr>
              <a:t>học</a:t>
            </a:r>
            <a:r>
              <a:rPr lang="en-US" sz="1000" dirty="0">
                <a:solidFill>
                  <a:srgbClr val="002060"/>
                </a:solidFill>
                <a:latin typeface="+mn-lt"/>
              </a:rPr>
              <a:t> </a:t>
            </a:r>
            <a:r>
              <a:rPr lang="en-US" sz="1000" dirty="0" err="1">
                <a:solidFill>
                  <a:srgbClr val="002060"/>
                </a:solidFill>
                <a:latin typeface="+mn-lt"/>
              </a:rPr>
              <a:t>hữu</a:t>
            </a:r>
            <a:r>
              <a:rPr lang="en-US" sz="1000" dirty="0">
                <a:solidFill>
                  <a:srgbClr val="002060"/>
                </a:solidFill>
                <a:latin typeface="+mn-lt"/>
              </a:rPr>
              <a:t> </a:t>
            </a:r>
            <a:r>
              <a:rPr lang="en-US" sz="1000" dirty="0" err="1">
                <a:solidFill>
                  <a:srgbClr val="002060"/>
                </a:solidFill>
                <a:latin typeface="+mn-lt"/>
              </a:rPr>
              <a:t>cơ</a:t>
            </a:r>
            <a:r>
              <a:rPr lang="en-US" sz="1000" dirty="0">
                <a:solidFill>
                  <a:srgbClr val="002060"/>
                </a:solidFill>
                <a:latin typeface="+mn-lt"/>
              </a:rPr>
              <a:t> </a:t>
            </a:r>
            <a:r>
              <a:rPr lang="en-US" sz="1000" dirty="0" err="1">
                <a:solidFill>
                  <a:srgbClr val="002060"/>
                </a:solidFill>
                <a:latin typeface="+mn-lt"/>
              </a:rPr>
              <a:t>có</a:t>
            </a:r>
            <a:r>
              <a:rPr lang="en-US" sz="1000" dirty="0">
                <a:solidFill>
                  <a:srgbClr val="002060"/>
                </a:solidFill>
                <a:latin typeface="+mn-lt"/>
              </a:rPr>
              <a:t> </a:t>
            </a:r>
            <a:r>
              <a:rPr lang="en-US" sz="1000" dirty="0" err="1">
                <a:solidFill>
                  <a:srgbClr val="002060"/>
                </a:solidFill>
                <a:latin typeface="+mn-lt"/>
              </a:rPr>
              <a:t>tính</a:t>
            </a:r>
            <a:r>
              <a:rPr lang="en-US" sz="1000" dirty="0">
                <a:solidFill>
                  <a:srgbClr val="002060"/>
                </a:solidFill>
                <a:latin typeface="+mn-lt"/>
              </a:rPr>
              <a:t> </a:t>
            </a:r>
            <a:r>
              <a:rPr lang="en-US" sz="1000" dirty="0" err="1">
                <a:solidFill>
                  <a:srgbClr val="002060"/>
                </a:solidFill>
                <a:latin typeface="+mn-lt"/>
              </a:rPr>
              <a:t>chất</a:t>
            </a:r>
            <a:r>
              <a:rPr lang="en-US" sz="1000" dirty="0">
                <a:solidFill>
                  <a:srgbClr val="002060"/>
                </a:solidFill>
                <a:latin typeface="+mn-lt"/>
              </a:rPr>
              <a:t> bay </a:t>
            </a:r>
            <a:r>
              <a:rPr lang="en-US" sz="1000" dirty="0" err="1">
                <a:solidFill>
                  <a:srgbClr val="002060"/>
                </a:solidFill>
                <a:latin typeface="+mn-lt"/>
              </a:rPr>
              <a:t>hơi</a:t>
            </a:r>
            <a:r>
              <a:rPr lang="en-US" sz="1000" dirty="0">
                <a:solidFill>
                  <a:srgbClr val="002060"/>
                </a:solidFill>
                <a:latin typeface="+mn-lt"/>
              </a:rPr>
              <a:t> </a:t>
            </a:r>
            <a:r>
              <a:rPr lang="en-US" sz="1000" dirty="0" err="1">
                <a:solidFill>
                  <a:srgbClr val="002060"/>
                </a:solidFill>
                <a:latin typeface="+mn-lt"/>
              </a:rPr>
              <a:t>tự</a:t>
            </a:r>
            <a:r>
              <a:rPr lang="en-US" sz="1000" dirty="0">
                <a:solidFill>
                  <a:srgbClr val="002060"/>
                </a:solidFill>
                <a:latin typeface="+mn-lt"/>
              </a:rPr>
              <a:t> </a:t>
            </a:r>
            <a:r>
              <a:rPr lang="en-US" sz="1000" dirty="0" err="1">
                <a:solidFill>
                  <a:srgbClr val="002060"/>
                </a:solidFill>
                <a:latin typeface="+mn-lt"/>
              </a:rPr>
              <a:t>nhiên</a:t>
            </a:r>
            <a:r>
              <a:rPr lang="en-US" sz="1000" dirty="0">
                <a:solidFill>
                  <a:srgbClr val="002060"/>
                </a:solidFill>
                <a:latin typeface="+mn-lt"/>
              </a:rPr>
              <a:t> </a:t>
            </a:r>
            <a:r>
              <a:rPr lang="en-US" sz="1000" dirty="0" err="1">
                <a:solidFill>
                  <a:srgbClr val="002060"/>
                </a:solidFill>
                <a:latin typeface="+mn-lt"/>
              </a:rPr>
              <a:t>trong</a:t>
            </a:r>
            <a:r>
              <a:rPr lang="en-US" sz="1000" dirty="0">
                <a:solidFill>
                  <a:srgbClr val="002060"/>
                </a:solidFill>
                <a:latin typeface="+mn-lt"/>
              </a:rPr>
              <a:t> </a:t>
            </a:r>
            <a:r>
              <a:rPr lang="en-US" sz="1000" dirty="0" err="1">
                <a:solidFill>
                  <a:srgbClr val="002060"/>
                </a:solidFill>
                <a:latin typeface="+mn-lt"/>
              </a:rPr>
              <a:t>điều</a:t>
            </a:r>
            <a:r>
              <a:rPr lang="en-US" sz="1000" dirty="0">
                <a:solidFill>
                  <a:srgbClr val="002060"/>
                </a:solidFill>
                <a:latin typeface="+mn-lt"/>
              </a:rPr>
              <a:t> </a:t>
            </a:r>
            <a:r>
              <a:rPr lang="en-US" sz="1000" dirty="0" err="1">
                <a:solidFill>
                  <a:srgbClr val="002060"/>
                </a:solidFill>
                <a:latin typeface="+mn-lt"/>
              </a:rPr>
              <a:t>kiện</a:t>
            </a:r>
            <a:r>
              <a:rPr lang="en-US" sz="1000" dirty="0">
                <a:solidFill>
                  <a:srgbClr val="002060"/>
                </a:solidFill>
                <a:latin typeface="+mn-lt"/>
              </a:rPr>
              <a:t> </a:t>
            </a:r>
            <a:r>
              <a:rPr lang="en-US" sz="1000" dirty="0" err="1">
                <a:solidFill>
                  <a:srgbClr val="002060"/>
                </a:solidFill>
                <a:latin typeface="+mn-lt"/>
              </a:rPr>
              <a:t>nhiệt</a:t>
            </a:r>
            <a:r>
              <a:rPr lang="en-US" sz="1000" dirty="0">
                <a:solidFill>
                  <a:srgbClr val="002060"/>
                </a:solidFill>
                <a:latin typeface="+mn-lt"/>
              </a:rPr>
              <a:t> </a:t>
            </a:r>
            <a:r>
              <a:rPr lang="en-US" sz="1000" dirty="0" err="1">
                <a:solidFill>
                  <a:srgbClr val="002060"/>
                </a:solidFill>
                <a:latin typeface="+mn-lt"/>
              </a:rPr>
              <a:t>độ</a:t>
            </a:r>
            <a:r>
              <a:rPr lang="en-US" sz="1000" dirty="0">
                <a:solidFill>
                  <a:srgbClr val="002060"/>
                </a:solidFill>
                <a:latin typeface="+mn-lt"/>
              </a:rPr>
              <a:t> </a:t>
            </a:r>
            <a:r>
              <a:rPr lang="en-US" sz="1000" dirty="0" err="1">
                <a:solidFill>
                  <a:srgbClr val="002060"/>
                </a:solidFill>
                <a:latin typeface="+mn-lt"/>
              </a:rPr>
              <a:t>và</a:t>
            </a:r>
            <a:r>
              <a:rPr lang="en-US" sz="1000" dirty="0">
                <a:solidFill>
                  <a:srgbClr val="002060"/>
                </a:solidFill>
                <a:latin typeface="+mn-lt"/>
              </a:rPr>
              <a:t> </a:t>
            </a:r>
            <a:r>
              <a:rPr lang="en-US" sz="1000" dirty="0" err="1">
                <a:solidFill>
                  <a:srgbClr val="002060"/>
                </a:solidFill>
                <a:latin typeface="+mn-lt"/>
              </a:rPr>
              <a:t>áp</a:t>
            </a:r>
            <a:r>
              <a:rPr lang="en-US" sz="1000" dirty="0">
                <a:solidFill>
                  <a:srgbClr val="002060"/>
                </a:solidFill>
                <a:latin typeface="+mn-lt"/>
              </a:rPr>
              <a:t> </a:t>
            </a:r>
            <a:r>
              <a:rPr lang="en-US" sz="1000" dirty="0" err="1">
                <a:solidFill>
                  <a:srgbClr val="002060"/>
                </a:solidFill>
                <a:latin typeface="+mn-lt"/>
              </a:rPr>
              <a:t>suất</a:t>
            </a:r>
            <a:r>
              <a:rPr lang="en-US" sz="1000" dirty="0">
                <a:solidFill>
                  <a:srgbClr val="002060"/>
                </a:solidFill>
                <a:latin typeface="+mn-lt"/>
              </a:rPr>
              <a:t> </a:t>
            </a:r>
            <a:r>
              <a:rPr lang="en-US" sz="1000" dirty="0" err="1">
                <a:solidFill>
                  <a:srgbClr val="002060"/>
                </a:solidFill>
                <a:latin typeface="+mn-lt"/>
              </a:rPr>
              <a:t>thông</a:t>
            </a:r>
            <a:r>
              <a:rPr lang="en-US" sz="1000" dirty="0">
                <a:solidFill>
                  <a:srgbClr val="002060"/>
                </a:solidFill>
                <a:latin typeface="+mn-lt"/>
              </a:rPr>
              <a:t> </a:t>
            </a:r>
            <a:r>
              <a:rPr lang="en-US" sz="1000" dirty="0" err="1">
                <a:solidFill>
                  <a:srgbClr val="002060"/>
                </a:solidFill>
                <a:latin typeface="+mn-lt"/>
              </a:rPr>
              <a:t>thường</a:t>
            </a:r>
            <a:r>
              <a:rPr lang="en-US" sz="1000" dirty="0">
                <a:solidFill>
                  <a:srgbClr val="002060"/>
                </a:solidFill>
                <a:latin typeface="+mn-lt"/>
              </a:rPr>
              <a:t> </a:t>
            </a:r>
            <a:r>
              <a:rPr lang="en-US" sz="1000" dirty="0" err="1">
                <a:solidFill>
                  <a:srgbClr val="002060"/>
                </a:solidFill>
                <a:latin typeface="+mn-lt"/>
              </a:rPr>
              <a:t>của</a:t>
            </a:r>
            <a:r>
              <a:rPr lang="en-US" sz="1000" dirty="0">
                <a:solidFill>
                  <a:srgbClr val="002060"/>
                </a:solidFill>
                <a:latin typeface="+mn-lt"/>
              </a:rPr>
              <a:t> </a:t>
            </a:r>
            <a:r>
              <a:rPr lang="en-US" sz="1000" dirty="0" err="1">
                <a:solidFill>
                  <a:srgbClr val="002060"/>
                </a:solidFill>
                <a:latin typeface="+mn-lt"/>
              </a:rPr>
              <a:t>môi</a:t>
            </a:r>
            <a:r>
              <a:rPr lang="en-US" sz="1000" dirty="0">
                <a:solidFill>
                  <a:srgbClr val="002060"/>
                </a:solidFill>
                <a:latin typeface="+mn-lt"/>
              </a:rPr>
              <a:t> </a:t>
            </a:r>
            <a:r>
              <a:rPr lang="en-US" sz="1000" dirty="0" err="1">
                <a:solidFill>
                  <a:srgbClr val="002060"/>
                </a:solidFill>
                <a:latin typeface="+mn-lt"/>
              </a:rPr>
              <a:t>trường</a:t>
            </a:r>
            <a:r>
              <a:rPr lang="en-US" sz="1000" dirty="0">
                <a:solidFill>
                  <a:srgbClr val="002060"/>
                </a:solidFill>
                <a:latin typeface="+mn-lt"/>
              </a:rPr>
              <a:t>. </a:t>
            </a:r>
          </a:p>
          <a:p>
            <a:pPr>
              <a:spcBef>
                <a:spcPts val="600"/>
              </a:spcBef>
            </a:pPr>
            <a:r>
              <a:rPr lang="en-US" sz="1000" dirty="0">
                <a:solidFill>
                  <a:srgbClr val="002060"/>
                </a:solidFill>
                <a:latin typeface="+mn-lt"/>
              </a:rPr>
              <a:t>- LOW V.O.C (≤ 150g/L) </a:t>
            </a:r>
            <a:r>
              <a:rPr lang="en-US" sz="1000" dirty="0" err="1">
                <a:solidFill>
                  <a:srgbClr val="002060"/>
                </a:solidFill>
                <a:latin typeface="+mn-lt"/>
              </a:rPr>
              <a:t>được</a:t>
            </a:r>
            <a:r>
              <a:rPr lang="en-US" sz="1000" dirty="0">
                <a:solidFill>
                  <a:srgbClr val="002060"/>
                </a:solidFill>
                <a:latin typeface="+mn-lt"/>
              </a:rPr>
              <a:t> </a:t>
            </a:r>
            <a:r>
              <a:rPr lang="en-US" sz="1000" dirty="0" err="1">
                <a:solidFill>
                  <a:srgbClr val="002060"/>
                </a:solidFill>
                <a:latin typeface="+mn-lt"/>
              </a:rPr>
              <a:t>chứng</a:t>
            </a:r>
            <a:r>
              <a:rPr lang="en-US" sz="1000" dirty="0">
                <a:solidFill>
                  <a:srgbClr val="002060"/>
                </a:solidFill>
                <a:latin typeface="+mn-lt"/>
              </a:rPr>
              <a:t> </a:t>
            </a:r>
            <a:r>
              <a:rPr lang="en-US" sz="1000" dirty="0" err="1">
                <a:solidFill>
                  <a:srgbClr val="002060"/>
                </a:solidFill>
                <a:latin typeface="+mn-lt"/>
              </a:rPr>
              <a:t>nhận</a:t>
            </a:r>
            <a:r>
              <a:rPr lang="en-US" sz="1000" dirty="0">
                <a:solidFill>
                  <a:srgbClr val="002060"/>
                </a:solidFill>
                <a:latin typeface="+mn-lt"/>
              </a:rPr>
              <a:t> </a:t>
            </a:r>
            <a:r>
              <a:rPr lang="en-US" sz="1000" dirty="0" err="1">
                <a:solidFill>
                  <a:srgbClr val="002060"/>
                </a:solidFill>
                <a:latin typeface="+mn-lt"/>
              </a:rPr>
              <a:t>theo</a:t>
            </a:r>
            <a:r>
              <a:rPr lang="en-US" sz="1000" dirty="0">
                <a:solidFill>
                  <a:srgbClr val="002060"/>
                </a:solidFill>
                <a:latin typeface="+mn-lt"/>
              </a:rPr>
              <a:t> </a:t>
            </a:r>
            <a:r>
              <a:rPr lang="en-US" sz="1000" dirty="0" err="1">
                <a:solidFill>
                  <a:srgbClr val="002060"/>
                </a:solidFill>
                <a:latin typeface="+mn-lt"/>
              </a:rPr>
              <a:t>tiêu</a:t>
            </a:r>
            <a:r>
              <a:rPr lang="en-US" sz="1000" dirty="0">
                <a:solidFill>
                  <a:srgbClr val="002060"/>
                </a:solidFill>
                <a:latin typeface="+mn-lt"/>
              </a:rPr>
              <a:t> </a:t>
            </a:r>
            <a:r>
              <a:rPr lang="en-US" sz="1000" dirty="0" err="1">
                <a:solidFill>
                  <a:srgbClr val="002060"/>
                </a:solidFill>
                <a:latin typeface="+mn-lt"/>
              </a:rPr>
              <a:t>chuẩn</a:t>
            </a:r>
            <a:r>
              <a:rPr lang="en-US" sz="1000" dirty="0">
                <a:solidFill>
                  <a:srgbClr val="002060"/>
                </a:solidFill>
                <a:latin typeface="+mn-lt"/>
              </a:rPr>
              <a:t> Standardization EN 16516 </a:t>
            </a:r>
            <a:r>
              <a:rPr lang="en-US" sz="1000" dirty="0" err="1">
                <a:solidFill>
                  <a:srgbClr val="002060"/>
                </a:solidFill>
                <a:latin typeface="+mn-lt"/>
              </a:rPr>
              <a:t>của</a:t>
            </a:r>
            <a:r>
              <a:rPr lang="en-US" sz="1000" dirty="0">
                <a:solidFill>
                  <a:srgbClr val="002060"/>
                </a:solidFill>
                <a:latin typeface="+mn-lt"/>
              </a:rPr>
              <a:t> </a:t>
            </a:r>
            <a:r>
              <a:rPr lang="en-US" sz="1000" dirty="0" err="1">
                <a:solidFill>
                  <a:srgbClr val="002060"/>
                </a:solidFill>
                <a:latin typeface="+mn-lt"/>
              </a:rPr>
              <a:t>Châu</a:t>
            </a:r>
            <a:r>
              <a:rPr lang="en-US" sz="1000" dirty="0">
                <a:solidFill>
                  <a:srgbClr val="002060"/>
                </a:solidFill>
                <a:latin typeface="+mn-lt"/>
              </a:rPr>
              <a:t> </a:t>
            </a:r>
            <a:r>
              <a:rPr lang="en-US" sz="1000" dirty="0" err="1">
                <a:solidFill>
                  <a:srgbClr val="002060"/>
                </a:solidFill>
                <a:latin typeface="+mn-lt"/>
              </a:rPr>
              <a:t>Âu</a:t>
            </a:r>
            <a:r>
              <a:rPr lang="en-US" sz="1000" dirty="0">
                <a:solidFill>
                  <a:srgbClr val="002060"/>
                </a:solidFill>
                <a:latin typeface="+mn-lt"/>
              </a:rPr>
              <a:t>.</a:t>
            </a:r>
          </a:p>
        </p:txBody>
      </p:sp>
      <p:pic>
        <p:nvPicPr>
          <p:cNvPr id="7" name="Picture 6">
            <a:extLst>
              <a:ext uri="{FF2B5EF4-FFF2-40B4-BE49-F238E27FC236}">
                <a16:creationId xmlns:a16="http://schemas.microsoft.com/office/drawing/2014/main" id="{D5C2FFF9-4050-47E1-AA78-E0C1B74CBF09}"/>
              </a:ext>
            </a:extLst>
          </p:cNvPr>
          <p:cNvPicPr>
            <a:picLocks noChangeAspect="1"/>
          </p:cNvPicPr>
          <p:nvPr/>
        </p:nvPicPr>
        <p:blipFill>
          <a:blip r:embed="rId2"/>
          <a:stretch>
            <a:fillRect/>
          </a:stretch>
        </p:blipFill>
        <p:spPr>
          <a:xfrm>
            <a:off x="1051475" y="1291334"/>
            <a:ext cx="1949519" cy="2141595"/>
          </a:xfrm>
          <a:prstGeom prst="rect">
            <a:avLst/>
          </a:prstGeom>
          <a:ln>
            <a:noFill/>
          </a:ln>
          <a:effectLst/>
          <a:scene3d>
            <a:camera prst="orthographicFront">
              <a:rot lat="0" lon="0" rev="0"/>
            </a:camera>
            <a:lightRig rig="contrasting" dir="t">
              <a:rot lat="0" lon="0" rev="7800000"/>
            </a:lightRig>
          </a:scene3d>
          <a:sp3d>
            <a:bevelT w="139700" h="139700"/>
          </a:sp3d>
        </p:spPr>
      </p:pic>
      <p:sp>
        <p:nvSpPr>
          <p:cNvPr id="12" name="TextBox 11">
            <a:extLst>
              <a:ext uri="{FF2B5EF4-FFF2-40B4-BE49-F238E27FC236}">
                <a16:creationId xmlns:a16="http://schemas.microsoft.com/office/drawing/2014/main" id="{AF331ACB-AC42-4879-9159-D741B40096E2}"/>
              </a:ext>
            </a:extLst>
          </p:cNvPr>
          <p:cNvSpPr txBox="1"/>
          <p:nvPr/>
        </p:nvSpPr>
        <p:spPr>
          <a:xfrm>
            <a:off x="3338889" y="3432929"/>
            <a:ext cx="2079020" cy="2092881"/>
          </a:xfrm>
          <a:prstGeom prst="rect">
            <a:avLst/>
          </a:prstGeom>
          <a:noFill/>
        </p:spPr>
        <p:txBody>
          <a:bodyPr wrap="square" rtlCol="0">
            <a:spAutoFit/>
          </a:bodyPr>
          <a:lstStyle/>
          <a:p>
            <a:endParaRPr lang="en-US" sz="1000" b="1" dirty="0">
              <a:solidFill>
                <a:srgbClr val="002060"/>
              </a:solidFill>
              <a:latin typeface="+mn-lt"/>
            </a:endParaRPr>
          </a:p>
          <a:p>
            <a:r>
              <a:rPr lang="en-US" sz="1000" b="1" dirty="0">
                <a:solidFill>
                  <a:srgbClr val="002060"/>
                </a:solidFill>
                <a:latin typeface="+mn-lt"/>
              </a:rPr>
              <a:t>- </a:t>
            </a:r>
            <a:r>
              <a:rPr lang="vi-VN" sz="1000" dirty="0">
                <a:solidFill>
                  <a:srgbClr val="002060"/>
                </a:solidFill>
                <a:latin typeface="+mn-lt"/>
              </a:rPr>
              <a:t>Giấy chứng nhận thân thiện với môi trường ECO là một chỉ dẫn về các sản phẩm được ECOmark® phê duyệt cho các sản phẩm được kiểm soát và chứng nhận được sản xuất mà không sử dụng bất kỳ đầu vào hóa học, phụ gia hoặc phương pháp nào có hại cho con người và hệ sinh thái ở tất cả các giai đoạn của sản phẩm công nghiệp và nông nghiệp.</a:t>
            </a:r>
            <a:endParaRPr lang="en-US" sz="1000" b="1" dirty="0">
              <a:solidFill>
                <a:srgbClr val="002060"/>
              </a:solidFill>
              <a:latin typeface="+mn-lt"/>
            </a:endParaRPr>
          </a:p>
        </p:txBody>
      </p:sp>
      <p:pic>
        <p:nvPicPr>
          <p:cNvPr id="13" name="Picture 12">
            <a:extLst>
              <a:ext uri="{FF2B5EF4-FFF2-40B4-BE49-F238E27FC236}">
                <a16:creationId xmlns:a16="http://schemas.microsoft.com/office/drawing/2014/main" id="{747CE483-F7F0-4D11-9AFC-6B02291E8ECB}"/>
              </a:ext>
            </a:extLst>
          </p:cNvPr>
          <p:cNvPicPr>
            <a:picLocks noChangeAspect="1"/>
          </p:cNvPicPr>
          <p:nvPr/>
        </p:nvPicPr>
        <p:blipFill>
          <a:blip r:embed="rId3"/>
          <a:stretch>
            <a:fillRect/>
          </a:stretch>
        </p:blipFill>
        <p:spPr>
          <a:xfrm>
            <a:off x="3246343" y="1246166"/>
            <a:ext cx="2114032" cy="1983100"/>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14" name="Picture 13">
            <a:extLst>
              <a:ext uri="{FF2B5EF4-FFF2-40B4-BE49-F238E27FC236}">
                <a16:creationId xmlns:a16="http://schemas.microsoft.com/office/drawing/2014/main" id="{F8E9AA6F-3974-4422-8512-DA0AD2758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740" y="2759825"/>
            <a:ext cx="4973001" cy="2765985"/>
          </a:xfrm>
          <a:prstGeom prst="rect">
            <a:avLst/>
          </a:prstGeom>
        </p:spPr>
      </p:pic>
    </p:spTree>
    <p:extLst>
      <p:ext uri="{BB962C8B-B14F-4D97-AF65-F5344CB8AC3E}">
        <p14:creationId xmlns:p14="http://schemas.microsoft.com/office/powerpoint/2010/main" val="138604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73C79B-82CF-47D8-A911-EA90D1133969}" type="slidenum">
              <a:rPr lang="en-US" smtClean="0"/>
              <a:t>35</a:t>
            </a:fld>
            <a:endParaRPr lang="en-US"/>
          </a:p>
        </p:txBody>
      </p:sp>
      <p:sp>
        <p:nvSpPr>
          <p:cNvPr id="6" name="TextBox 5">
            <a:extLst>
              <a:ext uri="{FF2B5EF4-FFF2-40B4-BE49-F238E27FC236}">
                <a16:creationId xmlns:a16="http://schemas.microsoft.com/office/drawing/2014/main" id="{CBDBC46A-4D12-FA48-A965-6AEABC143428}"/>
              </a:ext>
            </a:extLst>
          </p:cNvPr>
          <p:cNvSpPr txBox="1"/>
          <p:nvPr/>
        </p:nvSpPr>
        <p:spPr>
          <a:xfrm>
            <a:off x="1210692" y="1114580"/>
            <a:ext cx="8226052" cy="553998"/>
          </a:xfrm>
          <a:prstGeom prst="rect">
            <a:avLst/>
          </a:prstGeom>
          <a:noFill/>
        </p:spPr>
        <p:txBody>
          <a:bodyPr wrap="square" rtlCol="0">
            <a:spAutoFit/>
          </a:bodyPr>
          <a:lstStyle/>
          <a:p>
            <a:r>
              <a:rPr lang="en-US" sz="3000" b="1" dirty="0">
                <a:solidFill>
                  <a:srgbClr val="FF0000"/>
                </a:solidFill>
              </a:rPr>
              <a:t>ĐƯỢC CHỨNG NHẬN THEO TIÊU CHUẨN CHÂU ÂU</a:t>
            </a:r>
          </a:p>
        </p:txBody>
      </p:sp>
      <p:pic>
        <p:nvPicPr>
          <p:cNvPr id="7" name="Picture 6">
            <a:extLst>
              <a:ext uri="{FF2B5EF4-FFF2-40B4-BE49-F238E27FC236}">
                <a16:creationId xmlns:a16="http://schemas.microsoft.com/office/drawing/2014/main" id="{C432FFC2-80C5-4BF0-9286-A22B48B885CF}"/>
              </a:ext>
            </a:extLst>
          </p:cNvPr>
          <p:cNvPicPr>
            <a:picLocks noChangeAspect="1"/>
          </p:cNvPicPr>
          <p:nvPr/>
        </p:nvPicPr>
        <p:blipFill>
          <a:blip r:embed="rId2"/>
          <a:stretch>
            <a:fillRect/>
          </a:stretch>
        </p:blipFill>
        <p:spPr>
          <a:xfrm>
            <a:off x="1210692" y="1938109"/>
            <a:ext cx="2897049" cy="3740245"/>
          </a:xfrm>
          <a:prstGeom prst="rect">
            <a:avLst/>
          </a:prstGeom>
        </p:spPr>
      </p:pic>
      <p:sp>
        <p:nvSpPr>
          <p:cNvPr id="8" name="Rectangle 7">
            <a:extLst>
              <a:ext uri="{FF2B5EF4-FFF2-40B4-BE49-F238E27FC236}">
                <a16:creationId xmlns:a16="http://schemas.microsoft.com/office/drawing/2014/main" id="{F92D901D-25C7-48AD-9CC4-570E01AFCD81}"/>
              </a:ext>
            </a:extLst>
          </p:cNvPr>
          <p:cNvSpPr/>
          <p:nvPr/>
        </p:nvSpPr>
        <p:spPr>
          <a:xfrm>
            <a:off x="1514351" y="5809385"/>
            <a:ext cx="2289729" cy="276999"/>
          </a:xfrm>
          <a:prstGeom prst="rect">
            <a:avLst/>
          </a:prstGeom>
        </p:spPr>
        <p:txBody>
          <a:bodyPr wrap="square">
            <a:spAutoFit/>
          </a:bodyPr>
          <a:lstStyle/>
          <a:p>
            <a:pPr fontAlgn="base"/>
            <a:r>
              <a:rPr lang="vi-VN" sz="1200" b="1" dirty="0">
                <a:latin typeface="+mn-lt"/>
              </a:rPr>
              <a:t>Giấy chứng nhận</a:t>
            </a:r>
            <a:r>
              <a:rPr lang="en-US" sz="1200" b="1" dirty="0">
                <a:latin typeface="+mn-lt"/>
              </a:rPr>
              <a:t> </a:t>
            </a:r>
            <a:r>
              <a:rPr lang="en-US" sz="1200" b="1" dirty="0" err="1">
                <a:latin typeface="+mn-lt"/>
              </a:rPr>
              <a:t>chất</a:t>
            </a:r>
            <a:r>
              <a:rPr lang="en-US" sz="1200" b="1" dirty="0">
                <a:latin typeface="+mn-lt"/>
              </a:rPr>
              <a:t> l</a:t>
            </a:r>
            <a:r>
              <a:rPr lang="vi-VN" sz="1200" b="1" dirty="0">
                <a:latin typeface="+mn-lt"/>
              </a:rPr>
              <a:t>ư</a:t>
            </a:r>
            <a:r>
              <a:rPr lang="en-US" sz="1200" b="1" dirty="0" err="1">
                <a:latin typeface="+mn-lt"/>
              </a:rPr>
              <a:t>ợng</a:t>
            </a:r>
            <a:endParaRPr lang="vi-VN" sz="1200" dirty="0">
              <a:latin typeface="+mn-lt"/>
            </a:endParaRPr>
          </a:p>
        </p:txBody>
      </p:sp>
      <p:sp>
        <p:nvSpPr>
          <p:cNvPr id="9" name="Rectangle 8">
            <a:extLst>
              <a:ext uri="{FF2B5EF4-FFF2-40B4-BE49-F238E27FC236}">
                <a16:creationId xmlns:a16="http://schemas.microsoft.com/office/drawing/2014/main" id="{98BE5168-AEE6-4297-83E7-42A5EBE80019}"/>
              </a:ext>
            </a:extLst>
          </p:cNvPr>
          <p:cNvSpPr/>
          <p:nvPr/>
        </p:nvSpPr>
        <p:spPr>
          <a:xfrm>
            <a:off x="6414036" y="5823092"/>
            <a:ext cx="2897050" cy="276999"/>
          </a:xfrm>
          <a:prstGeom prst="rect">
            <a:avLst/>
          </a:prstGeom>
        </p:spPr>
        <p:txBody>
          <a:bodyPr wrap="square">
            <a:spAutoFit/>
          </a:bodyPr>
          <a:lstStyle/>
          <a:p>
            <a:pPr fontAlgn="base"/>
            <a:r>
              <a:rPr lang="vi-VN" sz="1200" b="1" dirty="0">
                <a:latin typeface="+mn-lt"/>
              </a:rPr>
              <a:t>Gi</a:t>
            </a:r>
            <a:r>
              <a:rPr lang="en-US" sz="1200" b="1" dirty="0">
                <a:latin typeface="+mn-lt"/>
              </a:rPr>
              <a:t>ấ</a:t>
            </a:r>
            <a:r>
              <a:rPr lang="vi-VN" sz="1200" b="1" dirty="0">
                <a:latin typeface="+mn-lt"/>
              </a:rPr>
              <a:t>y chứng nhận</a:t>
            </a:r>
            <a:r>
              <a:rPr lang="en-US" sz="1200" b="1" dirty="0">
                <a:latin typeface="+mn-lt"/>
              </a:rPr>
              <a:t> </a:t>
            </a:r>
            <a:r>
              <a:rPr lang="en-US" sz="1200" b="1" dirty="0" err="1">
                <a:latin typeface="+mn-lt"/>
              </a:rPr>
              <a:t>xuất</a:t>
            </a:r>
            <a:r>
              <a:rPr lang="en-US" sz="1200" b="1" dirty="0">
                <a:latin typeface="+mn-lt"/>
              </a:rPr>
              <a:t> </a:t>
            </a:r>
            <a:r>
              <a:rPr lang="en-US" sz="1200" b="1" dirty="0" err="1">
                <a:latin typeface="+mn-lt"/>
              </a:rPr>
              <a:t>xứ</a:t>
            </a:r>
            <a:endParaRPr lang="vi-VN" sz="1200" dirty="0">
              <a:latin typeface="+mn-lt"/>
            </a:endParaRPr>
          </a:p>
        </p:txBody>
      </p:sp>
      <p:pic>
        <p:nvPicPr>
          <p:cNvPr id="10" name="Picture 9">
            <a:extLst>
              <a:ext uri="{FF2B5EF4-FFF2-40B4-BE49-F238E27FC236}">
                <a16:creationId xmlns:a16="http://schemas.microsoft.com/office/drawing/2014/main" id="{4AB01E9D-F7CD-4694-B2F2-4040499ADF54}"/>
              </a:ext>
            </a:extLst>
          </p:cNvPr>
          <p:cNvPicPr>
            <a:picLocks noChangeAspect="1"/>
          </p:cNvPicPr>
          <p:nvPr/>
        </p:nvPicPr>
        <p:blipFill>
          <a:blip r:embed="rId3"/>
          <a:stretch>
            <a:fillRect/>
          </a:stretch>
        </p:blipFill>
        <p:spPr>
          <a:xfrm>
            <a:off x="4619517" y="1938109"/>
            <a:ext cx="2897048" cy="3753952"/>
          </a:xfrm>
          <a:prstGeom prst="rect">
            <a:avLst/>
          </a:prstGeom>
        </p:spPr>
      </p:pic>
      <p:pic>
        <p:nvPicPr>
          <p:cNvPr id="11" name="Picture 10">
            <a:extLst>
              <a:ext uri="{FF2B5EF4-FFF2-40B4-BE49-F238E27FC236}">
                <a16:creationId xmlns:a16="http://schemas.microsoft.com/office/drawing/2014/main" id="{6BB1963D-B678-4AC6-8DC9-7B186B025FD7}"/>
              </a:ext>
            </a:extLst>
          </p:cNvPr>
          <p:cNvPicPr>
            <a:picLocks noChangeAspect="1"/>
          </p:cNvPicPr>
          <p:nvPr/>
        </p:nvPicPr>
        <p:blipFill>
          <a:blip r:embed="rId4"/>
          <a:stretch>
            <a:fillRect/>
          </a:stretch>
        </p:blipFill>
        <p:spPr>
          <a:xfrm>
            <a:off x="7516565" y="1938109"/>
            <a:ext cx="2838127" cy="3724909"/>
          </a:xfrm>
          <a:prstGeom prst="rect">
            <a:avLst/>
          </a:prstGeom>
        </p:spPr>
      </p:pic>
    </p:spTree>
    <p:extLst>
      <p:ext uri="{BB962C8B-B14F-4D97-AF65-F5344CB8AC3E}">
        <p14:creationId xmlns:p14="http://schemas.microsoft.com/office/powerpoint/2010/main" val="147509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36</a:t>
            </a:fld>
            <a:endParaRPr lang="en-US"/>
          </a:p>
        </p:txBody>
      </p:sp>
      <p:sp>
        <p:nvSpPr>
          <p:cNvPr id="5" name="Rectangle 1">
            <a:extLst>
              <a:ext uri="{FF2B5EF4-FFF2-40B4-BE49-F238E27FC236}">
                <a16:creationId xmlns:a16="http://schemas.microsoft.com/office/drawing/2014/main" id="{FD7D4820-09C3-60D7-0DA2-BF541710C8A5}"/>
              </a:ext>
            </a:extLst>
          </p:cNvPr>
          <p:cNvSpPr/>
          <p:nvPr/>
        </p:nvSpPr>
        <p:spPr>
          <a:xfrm>
            <a:off x="720536" y="1158238"/>
            <a:ext cx="10633264" cy="4924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2"/>
            <a:endParaRPr lang="en-US" sz="2600" dirty="0">
              <a:latin typeface="Times New Roman" panose="02020603050405020304" pitchFamily="18" charset="0"/>
              <a:cs typeface="Times New Roman" panose="02020603050405020304" pitchFamily="18" charset="0"/>
            </a:endParaRPr>
          </a:p>
        </p:txBody>
      </p:sp>
      <p:sp>
        <p:nvSpPr>
          <p:cNvPr id="6" name="TextBox 3">
            <a:extLst>
              <a:ext uri="{FF2B5EF4-FFF2-40B4-BE49-F238E27FC236}">
                <a16:creationId xmlns:a16="http://schemas.microsoft.com/office/drawing/2014/main" id="{519C9954-355D-0337-FEC9-524A62891989}"/>
              </a:ext>
            </a:extLst>
          </p:cNvPr>
          <p:cNvSpPr txBox="1"/>
          <p:nvPr/>
        </p:nvSpPr>
        <p:spPr>
          <a:xfrm>
            <a:off x="997526" y="1158238"/>
            <a:ext cx="631767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Hệ</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thống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vật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liệu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lót</a:t>
            </a:r>
            <a:endParaRPr lang="en-US" sz="2600" dirty="0">
              <a:latin typeface="Times New Roman" panose="02020603050405020304" pitchFamily="18" charset="0"/>
              <a:cs typeface="Times New Roman" panose="02020603050405020304" pitchFamily="18" charset="0"/>
            </a:endParaRPr>
          </a:p>
        </p:txBody>
      </p:sp>
      <p:sp>
        <p:nvSpPr>
          <p:cNvPr id="7" name="Parallelogram 4">
            <a:extLst>
              <a:ext uri="{FF2B5EF4-FFF2-40B4-BE49-F238E27FC236}">
                <a16:creationId xmlns:a16="http://schemas.microsoft.com/office/drawing/2014/main" id="{200169C9-4A79-5508-1058-87E5C4CA90E0}"/>
              </a:ext>
            </a:extLst>
          </p:cNvPr>
          <p:cNvSpPr/>
          <p:nvPr/>
        </p:nvSpPr>
        <p:spPr>
          <a:xfrm>
            <a:off x="997527" y="1404459"/>
            <a:ext cx="185453" cy="90053"/>
          </a:xfrm>
          <a:prstGeom prst="parallelogram">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pic>
        <p:nvPicPr>
          <p:cNvPr id="3" name="Hình ảnh 2">
            <a:extLst>
              <a:ext uri="{FF2B5EF4-FFF2-40B4-BE49-F238E27FC236}">
                <a16:creationId xmlns:a16="http://schemas.microsoft.com/office/drawing/2014/main" id="{548F5DAF-E263-F5A8-B7C2-857E0E5C539B}"/>
              </a:ext>
            </a:extLst>
          </p:cNvPr>
          <p:cNvPicPr>
            <a:picLocks noChangeAspect="1"/>
          </p:cNvPicPr>
          <p:nvPr/>
        </p:nvPicPr>
        <p:blipFill>
          <a:blip r:embed="rId3"/>
          <a:stretch>
            <a:fillRect/>
          </a:stretch>
        </p:blipFill>
        <p:spPr>
          <a:xfrm>
            <a:off x="720535" y="1896902"/>
            <a:ext cx="11121355" cy="3802860"/>
          </a:xfrm>
          <a:prstGeom prst="rect">
            <a:avLst/>
          </a:prstGeom>
        </p:spPr>
      </p:pic>
    </p:spTree>
    <p:extLst>
      <p:ext uri="{BB962C8B-B14F-4D97-AF65-F5344CB8AC3E}">
        <p14:creationId xmlns:p14="http://schemas.microsoft.com/office/powerpoint/2010/main" val="275998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7A9708B9-E7C2-46D4-9DF0-5F4C7A151CFB}"/>
              </a:ext>
            </a:extLst>
          </p:cNvPr>
          <p:cNvSpPr>
            <a:spLocks noGrp="1"/>
          </p:cNvSpPr>
          <p:nvPr>
            <p:ph type="sldNum" sz="quarter" idx="12"/>
          </p:nvPr>
        </p:nvSpPr>
        <p:spPr/>
        <p:txBody>
          <a:bodyPr/>
          <a:lstStyle/>
          <a:p>
            <a:fld id="{0D73C79B-82CF-47D8-A911-EA90D1133969}" type="slidenum">
              <a:rPr lang="en-US" smtClean="0"/>
              <a:t>37</a:t>
            </a:fld>
            <a:endParaRPr lang="en-US"/>
          </a:p>
        </p:txBody>
      </p:sp>
      <p:pic>
        <p:nvPicPr>
          <p:cNvPr id="5" name="Picture 1">
            <a:extLst>
              <a:ext uri="{FF2B5EF4-FFF2-40B4-BE49-F238E27FC236}">
                <a16:creationId xmlns:a16="http://schemas.microsoft.com/office/drawing/2014/main" id="{75B30A24-AB7F-209D-2875-00C1ABC19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pic>
        <p:nvPicPr>
          <p:cNvPr id="10" name="Hình ảnh 9">
            <a:extLst>
              <a:ext uri="{FF2B5EF4-FFF2-40B4-BE49-F238E27FC236}">
                <a16:creationId xmlns:a16="http://schemas.microsoft.com/office/drawing/2014/main" id="{DD9C4FCB-F114-9848-B656-B3F46791E000}"/>
              </a:ext>
            </a:extLst>
          </p:cNvPr>
          <p:cNvPicPr>
            <a:picLocks noChangeAspect="1"/>
          </p:cNvPicPr>
          <p:nvPr/>
        </p:nvPicPr>
        <p:blipFill>
          <a:blip r:embed="rId3"/>
          <a:stretch>
            <a:fillRect/>
          </a:stretch>
        </p:blipFill>
        <p:spPr>
          <a:xfrm>
            <a:off x="1662112" y="1366837"/>
            <a:ext cx="8867775" cy="4124325"/>
          </a:xfrm>
          <a:prstGeom prst="rect">
            <a:avLst/>
          </a:prstGeom>
        </p:spPr>
      </p:pic>
    </p:spTree>
    <p:extLst>
      <p:ext uri="{BB962C8B-B14F-4D97-AF65-F5344CB8AC3E}">
        <p14:creationId xmlns:p14="http://schemas.microsoft.com/office/powerpoint/2010/main" val="673561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38</a:t>
            </a:fld>
            <a:endParaRPr lang="en-US"/>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pic>
        <p:nvPicPr>
          <p:cNvPr id="2" name="Picture 4">
            <a:extLst>
              <a:ext uri="{FF2B5EF4-FFF2-40B4-BE49-F238E27FC236}">
                <a16:creationId xmlns:a16="http://schemas.microsoft.com/office/drawing/2014/main" id="{149F6911-6B37-F5BE-6F2B-F0DAB228A0BC}"/>
              </a:ext>
            </a:extLst>
          </p:cNvPr>
          <p:cNvPicPr>
            <a:picLocks noChangeAspect="1"/>
          </p:cNvPicPr>
          <p:nvPr/>
        </p:nvPicPr>
        <p:blipFill rotWithShape="1">
          <a:blip r:embed="rId3"/>
          <a:srcRect l="1904" t="2688" r="2286" b="2525"/>
          <a:stretch/>
        </p:blipFill>
        <p:spPr>
          <a:xfrm>
            <a:off x="1885297" y="1388320"/>
            <a:ext cx="8699384" cy="4868542"/>
          </a:xfrm>
          <a:prstGeom prst="rect">
            <a:avLst/>
          </a:prstGeom>
        </p:spPr>
      </p:pic>
      <p:sp>
        <p:nvSpPr>
          <p:cNvPr id="8" name="Parallelogram 5">
            <a:extLst>
              <a:ext uri="{FF2B5EF4-FFF2-40B4-BE49-F238E27FC236}">
                <a16:creationId xmlns:a16="http://schemas.microsoft.com/office/drawing/2014/main" id="{58A960E9-6C21-9A25-913D-D44E3B04EEDA}"/>
              </a:ext>
            </a:extLst>
          </p:cNvPr>
          <p:cNvSpPr/>
          <p:nvPr/>
        </p:nvSpPr>
        <p:spPr>
          <a:xfrm>
            <a:off x="702344" y="874917"/>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spTree>
    <p:extLst>
      <p:ext uri="{BB962C8B-B14F-4D97-AF65-F5344CB8AC3E}">
        <p14:creationId xmlns:p14="http://schemas.microsoft.com/office/powerpoint/2010/main" val="285207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39</a:t>
            </a:fld>
            <a:endParaRPr lang="en-US"/>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Parallelogram 5">
            <a:extLst>
              <a:ext uri="{FF2B5EF4-FFF2-40B4-BE49-F238E27FC236}">
                <a16:creationId xmlns:a16="http://schemas.microsoft.com/office/drawing/2014/main" id="{50C90010-BEE8-7385-040B-7C8F28321CF9}"/>
              </a:ext>
            </a:extLst>
          </p:cNvPr>
          <p:cNvSpPr/>
          <p:nvPr/>
        </p:nvSpPr>
        <p:spPr>
          <a:xfrm>
            <a:off x="702344" y="874917"/>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7" name="Hình ảnh 6">
            <a:extLst>
              <a:ext uri="{FF2B5EF4-FFF2-40B4-BE49-F238E27FC236}">
                <a16:creationId xmlns:a16="http://schemas.microsoft.com/office/drawing/2014/main" id="{1C3D3D5D-A887-FCA4-D8DA-D5B1E9DBDC27}"/>
              </a:ext>
            </a:extLst>
          </p:cNvPr>
          <p:cNvPicPr>
            <a:picLocks noChangeAspect="1"/>
          </p:cNvPicPr>
          <p:nvPr/>
        </p:nvPicPr>
        <p:blipFill>
          <a:blip r:embed="rId3"/>
          <a:stretch>
            <a:fillRect/>
          </a:stretch>
        </p:blipFill>
        <p:spPr>
          <a:xfrm>
            <a:off x="1700212" y="1399403"/>
            <a:ext cx="9291249" cy="5044260"/>
          </a:xfrm>
          <a:prstGeom prst="rect">
            <a:avLst/>
          </a:prstGeom>
        </p:spPr>
      </p:pic>
    </p:spTree>
    <p:extLst>
      <p:ext uri="{BB962C8B-B14F-4D97-AF65-F5344CB8AC3E}">
        <p14:creationId xmlns:p14="http://schemas.microsoft.com/office/powerpoint/2010/main" val="3971340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40</a:t>
            </a:fld>
            <a:endParaRPr lang="en-US"/>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3" name="Parallelogram 5">
            <a:extLst>
              <a:ext uri="{FF2B5EF4-FFF2-40B4-BE49-F238E27FC236}">
                <a16:creationId xmlns:a16="http://schemas.microsoft.com/office/drawing/2014/main" id="{EC07A88A-4E17-8033-7F7A-1657A5ACD7D0}"/>
              </a:ext>
            </a:extLst>
          </p:cNvPr>
          <p:cNvSpPr/>
          <p:nvPr/>
        </p:nvSpPr>
        <p:spPr>
          <a:xfrm>
            <a:off x="702344" y="874917"/>
            <a:ext cx="4131314"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HƯỚNG DẪN  THI CÔNG</a:t>
            </a:r>
          </a:p>
        </p:txBody>
      </p:sp>
      <p:pic>
        <p:nvPicPr>
          <p:cNvPr id="6" name="Hình ảnh 5">
            <a:extLst>
              <a:ext uri="{FF2B5EF4-FFF2-40B4-BE49-F238E27FC236}">
                <a16:creationId xmlns:a16="http://schemas.microsoft.com/office/drawing/2014/main" id="{F6A168CA-717B-1CB4-BC74-CE8777C3D2FF}"/>
              </a:ext>
            </a:extLst>
          </p:cNvPr>
          <p:cNvPicPr>
            <a:picLocks noChangeAspect="1"/>
          </p:cNvPicPr>
          <p:nvPr/>
        </p:nvPicPr>
        <p:blipFill>
          <a:blip r:embed="rId3"/>
          <a:srcRect t="1953"/>
          <a:stretch/>
        </p:blipFill>
        <p:spPr>
          <a:xfrm>
            <a:off x="2137342" y="1434621"/>
            <a:ext cx="8322274" cy="4819395"/>
          </a:xfrm>
          <a:prstGeom prst="rect">
            <a:avLst/>
          </a:prstGeom>
        </p:spPr>
      </p:pic>
    </p:spTree>
    <p:extLst>
      <p:ext uri="{BB962C8B-B14F-4D97-AF65-F5344CB8AC3E}">
        <p14:creationId xmlns:p14="http://schemas.microsoft.com/office/powerpoint/2010/main" val="667695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41</a:t>
            </a:fld>
            <a:endParaRPr lang="en-US"/>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2" name="Parallelogram 5">
            <a:extLst>
              <a:ext uri="{FF2B5EF4-FFF2-40B4-BE49-F238E27FC236}">
                <a16:creationId xmlns:a16="http://schemas.microsoft.com/office/drawing/2014/main" id="{D968E8E5-F5C9-E496-B6B8-12638D162171}"/>
              </a:ext>
            </a:extLst>
          </p:cNvPr>
          <p:cNvSpPr/>
          <p:nvPr/>
        </p:nvSpPr>
        <p:spPr>
          <a:xfrm>
            <a:off x="658801" y="956345"/>
            <a:ext cx="4566342"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MỘT SỐ HÌNH ẢNH THI CÔNG</a:t>
            </a:r>
          </a:p>
        </p:txBody>
      </p:sp>
      <p:pic>
        <p:nvPicPr>
          <p:cNvPr id="5" name="Hình ảnh 4">
            <a:extLst>
              <a:ext uri="{FF2B5EF4-FFF2-40B4-BE49-F238E27FC236}">
                <a16:creationId xmlns:a16="http://schemas.microsoft.com/office/drawing/2014/main" id="{CCBCCFD6-276B-DC8B-7B21-5AA233666285}"/>
              </a:ext>
            </a:extLst>
          </p:cNvPr>
          <p:cNvPicPr>
            <a:picLocks noChangeAspect="1"/>
          </p:cNvPicPr>
          <p:nvPr/>
        </p:nvPicPr>
        <p:blipFill>
          <a:blip r:embed="rId3"/>
          <a:stretch>
            <a:fillRect/>
          </a:stretch>
        </p:blipFill>
        <p:spPr>
          <a:xfrm>
            <a:off x="658801" y="1734246"/>
            <a:ext cx="5553552" cy="3604364"/>
          </a:xfrm>
          <a:prstGeom prst="rect">
            <a:avLst/>
          </a:prstGeom>
        </p:spPr>
      </p:pic>
      <p:pic>
        <p:nvPicPr>
          <p:cNvPr id="7" name="Hình ảnh 6">
            <a:extLst>
              <a:ext uri="{FF2B5EF4-FFF2-40B4-BE49-F238E27FC236}">
                <a16:creationId xmlns:a16="http://schemas.microsoft.com/office/drawing/2014/main" id="{317663ED-4E4B-931A-89FB-95B1834BA89B}"/>
              </a:ext>
            </a:extLst>
          </p:cNvPr>
          <p:cNvPicPr>
            <a:picLocks noChangeAspect="1"/>
          </p:cNvPicPr>
          <p:nvPr/>
        </p:nvPicPr>
        <p:blipFill>
          <a:blip r:embed="rId4"/>
          <a:stretch>
            <a:fillRect/>
          </a:stretch>
        </p:blipFill>
        <p:spPr>
          <a:xfrm>
            <a:off x="6377986" y="1734246"/>
            <a:ext cx="5673528" cy="3604364"/>
          </a:xfrm>
          <a:prstGeom prst="rect">
            <a:avLst/>
          </a:prstGeom>
        </p:spPr>
      </p:pic>
    </p:spTree>
    <p:extLst>
      <p:ext uri="{BB962C8B-B14F-4D97-AF65-F5344CB8AC3E}">
        <p14:creationId xmlns:p14="http://schemas.microsoft.com/office/powerpoint/2010/main" val="1301402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Số hiệu Bản chiếu 3">
            <a:extLst>
              <a:ext uri="{FF2B5EF4-FFF2-40B4-BE49-F238E27FC236}">
                <a16:creationId xmlns:a16="http://schemas.microsoft.com/office/drawing/2014/main" id="{CBCB5927-1F4C-7BE2-EE12-79B1719FB77F}"/>
              </a:ext>
            </a:extLst>
          </p:cNvPr>
          <p:cNvSpPr>
            <a:spLocks noGrp="1"/>
          </p:cNvSpPr>
          <p:nvPr>
            <p:ph type="sldNum" sz="quarter" idx="12"/>
          </p:nvPr>
        </p:nvSpPr>
        <p:spPr/>
        <p:txBody>
          <a:bodyPr/>
          <a:lstStyle/>
          <a:p>
            <a:fld id="{0D73C79B-82CF-47D8-A911-EA90D1133969}" type="slidenum">
              <a:rPr lang="en-US" smtClean="0"/>
              <a:t>42</a:t>
            </a:fld>
            <a:endParaRPr lang="en-US"/>
          </a:p>
        </p:txBody>
      </p:sp>
      <p:pic>
        <p:nvPicPr>
          <p:cNvPr id="11" name="Picture 1">
            <a:extLst>
              <a:ext uri="{FF2B5EF4-FFF2-40B4-BE49-F238E27FC236}">
                <a16:creationId xmlns:a16="http://schemas.microsoft.com/office/drawing/2014/main" id="{DD053715-669D-434B-D2F5-A9D668BEB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2" name="Parallelogram 5">
            <a:extLst>
              <a:ext uri="{FF2B5EF4-FFF2-40B4-BE49-F238E27FC236}">
                <a16:creationId xmlns:a16="http://schemas.microsoft.com/office/drawing/2014/main" id="{D968E8E5-F5C9-E496-B6B8-12638D162171}"/>
              </a:ext>
            </a:extLst>
          </p:cNvPr>
          <p:cNvSpPr/>
          <p:nvPr/>
        </p:nvSpPr>
        <p:spPr>
          <a:xfrm>
            <a:off x="658801" y="956345"/>
            <a:ext cx="4566342" cy="360727"/>
          </a:xfrm>
          <a:prstGeom prst="parallelogram">
            <a:avLst/>
          </a:prstGeom>
        </p:spPr>
        <p:style>
          <a:lnRef idx="0">
            <a:schemeClr val="accent5"/>
          </a:lnRef>
          <a:fillRef idx="3">
            <a:schemeClr val="accent5"/>
          </a:fillRef>
          <a:effectRef idx="3">
            <a:schemeClr val="accent5"/>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MỘT SỐ HÌNH ẢNH THI CÔNG</a:t>
            </a:r>
          </a:p>
        </p:txBody>
      </p:sp>
      <p:pic>
        <p:nvPicPr>
          <p:cNvPr id="6" name="Hình ảnh 5">
            <a:extLst>
              <a:ext uri="{FF2B5EF4-FFF2-40B4-BE49-F238E27FC236}">
                <a16:creationId xmlns:a16="http://schemas.microsoft.com/office/drawing/2014/main" id="{5C5D429C-3860-963A-E253-1C15A90B0B1E}"/>
              </a:ext>
            </a:extLst>
          </p:cNvPr>
          <p:cNvPicPr>
            <a:picLocks noChangeAspect="1"/>
          </p:cNvPicPr>
          <p:nvPr/>
        </p:nvPicPr>
        <p:blipFill>
          <a:blip r:embed="rId3"/>
          <a:stretch>
            <a:fillRect/>
          </a:stretch>
        </p:blipFill>
        <p:spPr>
          <a:xfrm>
            <a:off x="658801" y="1636543"/>
            <a:ext cx="5626545" cy="3584913"/>
          </a:xfrm>
          <a:prstGeom prst="rect">
            <a:avLst/>
          </a:prstGeom>
        </p:spPr>
      </p:pic>
      <p:pic>
        <p:nvPicPr>
          <p:cNvPr id="9" name="Hình ảnh 8">
            <a:extLst>
              <a:ext uri="{FF2B5EF4-FFF2-40B4-BE49-F238E27FC236}">
                <a16:creationId xmlns:a16="http://schemas.microsoft.com/office/drawing/2014/main" id="{60BD238F-B554-98BD-6213-FDEAE7F15873}"/>
              </a:ext>
            </a:extLst>
          </p:cNvPr>
          <p:cNvPicPr>
            <a:picLocks noChangeAspect="1"/>
          </p:cNvPicPr>
          <p:nvPr/>
        </p:nvPicPr>
        <p:blipFill>
          <a:blip r:embed="rId4"/>
          <a:stretch>
            <a:fillRect/>
          </a:stretch>
        </p:blipFill>
        <p:spPr>
          <a:xfrm>
            <a:off x="6921053" y="1636543"/>
            <a:ext cx="3670941" cy="4598474"/>
          </a:xfrm>
          <a:prstGeom prst="rect">
            <a:avLst/>
          </a:prstGeom>
        </p:spPr>
      </p:pic>
    </p:spTree>
    <p:extLst>
      <p:ext uri="{BB962C8B-B14F-4D97-AF65-F5344CB8AC3E}">
        <p14:creationId xmlns:p14="http://schemas.microsoft.com/office/powerpoint/2010/main" val="1736782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BD2688-A793-498E-8C8A-AAD51B96FC23}"/>
              </a:ext>
            </a:extLst>
          </p:cNvPr>
          <p:cNvSpPr txBox="1"/>
          <p:nvPr/>
        </p:nvSpPr>
        <p:spPr>
          <a:xfrm>
            <a:off x="4157809" y="2520777"/>
            <a:ext cx="3876382" cy="1107996"/>
          </a:xfrm>
          <a:prstGeom prst="rect">
            <a:avLst/>
          </a:prstGeom>
          <a:noFill/>
        </p:spPr>
        <p:txBody>
          <a:bodyPr wrap="none" rtlCol="0">
            <a:spAutoFit/>
          </a:bodyPr>
          <a:lstStyle/>
          <a:p>
            <a:r>
              <a:rPr lang="en-US" sz="6600">
                <a:solidFill>
                  <a:schemeClr val="accent1">
                    <a:lumMod val="75000"/>
                  </a:schemeClr>
                </a:solidFill>
                <a:latin typeface="Bahnschrift Light SemiCondensed" panose="020B0502040204020203" pitchFamily="34" charset="0"/>
              </a:rPr>
              <a:t>THANK YOU</a:t>
            </a:r>
          </a:p>
        </p:txBody>
      </p:sp>
      <p:pic>
        <p:nvPicPr>
          <p:cNvPr id="2" name="Picture 1">
            <a:extLst>
              <a:ext uri="{FF2B5EF4-FFF2-40B4-BE49-F238E27FC236}">
                <a16:creationId xmlns:a16="http://schemas.microsoft.com/office/drawing/2014/main" id="{FAC2489F-5CF3-C0F4-316A-B88BFD787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733" y="6555327"/>
            <a:ext cx="3636981" cy="205236"/>
          </a:xfrm>
          <a:prstGeom prst="rect">
            <a:avLst/>
          </a:prstGeom>
        </p:spPr>
      </p:pic>
      <p:sp>
        <p:nvSpPr>
          <p:cNvPr id="5" name="Slide Number Placeholder 4"/>
          <p:cNvSpPr>
            <a:spLocks noGrp="1"/>
          </p:cNvSpPr>
          <p:nvPr>
            <p:ph type="sldNum" sz="quarter" idx="12"/>
          </p:nvPr>
        </p:nvSpPr>
        <p:spPr>
          <a:xfrm>
            <a:off x="10133900" y="6098796"/>
            <a:ext cx="1711355" cy="360727"/>
          </a:xfrm>
        </p:spPr>
        <p:txBody>
          <a:bodyPr/>
          <a:lstStyle/>
          <a:p>
            <a:fld id="{0D73C79B-82CF-47D8-A911-EA90D1133969}" type="slidenum">
              <a:rPr lang="en-US" smtClean="0"/>
              <a:t>43</a:t>
            </a:fld>
            <a:endParaRPr lang="en-US" dirty="0"/>
          </a:p>
        </p:txBody>
      </p:sp>
    </p:spTree>
    <p:extLst>
      <p:ext uri="{BB962C8B-B14F-4D97-AF65-F5344CB8AC3E}">
        <p14:creationId xmlns:p14="http://schemas.microsoft.com/office/powerpoint/2010/main" val="2871796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25573</TotalTime>
  <Words>1827</Words>
  <Application>Microsoft Office PowerPoint</Application>
  <PresentationFormat>Widescreen</PresentationFormat>
  <Paragraphs>319</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Bahnschrift Light SemiCondensed</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Thanh Tung Tung</dc:creator>
  <cp:lastModifiedBy>Kevin Trieu</cp:lastModifiedBy>
  <cp:revision>331</cp:revision>
  <dcterms:created xsi:type="dcterms:W3CDTF">2021-08-01T13:55:13Z</dcterms:created>
  <dcterms:modified xsi:type="dcterms:W3CDTF">2024-09-20T06:42:55Z</dcterms:modified>
</cp:coreProperties>
</file>