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87" r:id="rId3"/>
    <p:sldId id="319" r:id="rId4"/>
    <p:sldId id="355" r:id="rId5"/>
    <p:sldId id="356" r:id="rId6"/>
    <p:sldId id="359" r:id="rId7"/>
    <p:sldId id="360" r:id="rId8"/>
    <p:sldId id="358" r:id="rId9"/>
    <p:sldId id="357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75" r:id="rId25"/>
    <p:sldId id="376" r:id="rId26"/>
    <p:sldId id="377" r:id="rId27"/>
    <p:sldId id="378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28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r.Tung" initials="M" lastIdx="1" clrIdx="0">
    <p:extLst>
      <p:ext uri="{19B8F6BF-5375-455C-9EA6-DF929625EA0E}">
        <p15:presenceInfo xmlns:p15="http://schemas.microsoft.com/office/powerpoint/2012/main" userId="cad4e008c4ff7a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BF9"/>
    <a:srgbClr val="1644AA"/>
    <a:srgbClr val="FFD40C"/>
    <a:srgbClr val="FBFCFC"/>
    <a:srgbClr val="DCF2FF"/>
    <a:srgbClr val="FED00B"/>
    <a:srgbClr val="31776C"/>
    <a:srgbClr val="01152D"/>
    <a:srgbClr val="FFCE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0E341-2566-4AE4-AE6A-927E32E2BAF1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C238-C080-4A46-8372-17D384C29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76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1F29-F648-4C1B-9E14-4B37EF193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0CB1E-7643-4F86-BB18-7263A0FD1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8F4B9-0697-420A-876C-A48BDF833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0232C-4B2B-4A1E-8240-AD1A8467A196}" type="datetime1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E33A0-CA1A-4F37-9234-ACCCBFE2E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FE29F-CF85-46E7-8CCE-B59F5437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95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24565-08E1-495A-9A25-7A024860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64A89-B6BF-42C8-A556-25D2D9488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C56A8-CCCF-44FB-8FD3-1DAC5B2E9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DB20-6450-4500-8D0D-B6E38703C957}" type="datetime1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963B2-EB7A-4297-9FCF-57B78BBA1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1EA24-2638-4C74-B0BF-C63EDEED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1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7A2F-3FB1-4610-A46D-195465F3A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7886D-77A1-4525-92B7-C234B0000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5FB96-4CC5-40F1-AB6D-6DF6826E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9EEB3-9B29-4B17-A0B3-4843E7D43C78}" type="datetime1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7203E-090D-42ED-995C-CD9B06699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040E2-7E1C-4E66-AB90-57EAD35F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7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699D9-29F7-45B6-A159-9F180895D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8F4DC-BDDB-4A84-9A69-4E3C9347F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9A1B9-4E69-4E90-95C3-7F9DBFF92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D1836A-C5FA-4AA2-A9BA-07DD9121D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90001-4D7E-4081-ACBD-6A328D91CE2A}" type="datetime1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BEB1E-9D5D-4742-9ADC-89260AC09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39C85-5BE9-400B-975A-3AE7443ED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43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0775-8EAB-4EC0-9AE9-204AEA46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4B3B6-1B02-489F-92B7-A63B32C3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0FBE06-CD6A-49BD-9B30-60B2DE143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9AD197-613F-4D68-BF0A-22090FA99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2D56D-5FF8-4FD4-888C-EE04A510E5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BFF479-CD39-440B-902C-775C3F336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46B94-D826-4080-AAF9-5F7D47BB6EBC}" type="datetime1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5C9E1F-4D07-4C26-B39B-26BE16875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F6849F-9F4F-4BB4-B624-A4CB9D41D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6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D309-4AD2-420E-AFB1-67FD7208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EEB1CD-867A-493B-8228-CE3B3E630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21F9-9F70-407C-AEF1-2916685B8634}" type="datetime1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E3E30A-A093-4278-9AFD-69E2AFB9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DE236-2D5A-4D4C-A377-B9E7487C7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4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113CC2-8F30-4561-A5CD-3EBA8868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02D59-1F31-454E-A8E9-AA95562B0B37}" type="datetime1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CDDA35-1E35-47B3-907A-AC88B77F7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C69D5-EEF6-469F-A802-19BEC1E3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9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AA860-8AB3-4F08-A177-4A0035637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2CC5A-56EE-4B7C-B711-9F490B154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B42F3-E26E-46EA-B265-55849DF0B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9C0BF-028E-4691-ACD4-818CD129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3F83-FAF6-4E17-9B77-550D77643A82}" type="datetime1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788B2-76C9-4532-BFBB-9D9DC58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5AD2E-0EB5-49C3-9E41-E9A98B101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7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4E5F5-21FA-42C7-A1E2-1284C3DEF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84A45B-EEDC-4F8E-95C9-052A7BF20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2D04C-0681-4C49-8289-B774D5E89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66BFF-1730-41C9-95A0-31275F7B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17DA-44A4-47FA-8B5E-3FF72D0948BD}" type="datetime1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8C62-A43B-4435-80CD-088502DBE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6D946-1EFB-4645-BC08-AB9CA12E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2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3D892-2AA8-44B8-9FEF-176083FB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82E293-EAB4-48F0-8E42-D899EB7DF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56373-2966-4985-BE5A-45047AB17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837E-C136-4828-80D1-B64CF212B186}" type="datetime1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B1C9-3F24-4B93-B6BB-D6F8CAE4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1EBC8-7D0B-4B22-84D0-4795D355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8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A43C60-A877-4181-84A9-DF1343707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3FEED-CD32-4CD6-B7FE-6ACDEE1F1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A8E40-563E-4351-9AD4-DA8973B6F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C648-C227-4755-B7D9-DED54FF922CA}" type="datetime1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DF24F-7FBA-4BD6-865D-3DDAE0DE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ED73B-8593-4C82-AC3B-1E94A62DB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0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91DA66-3A94-4820-8932-30A24C783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04799-2874-4E75-B0F0-16616C596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69D6D-6776-43E8-81C3-94BA5B44F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87D42-838C-48A6-BE23-575C93897B5A}" type="datetime1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7319C-9CD7-4AC6-8541-FBDC5BA307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F526A-4983-41B7-9787-18D7B871F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51E600-7AEA-82C8-07BE-FEABDF75E91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" y="0"/>
            <a:ext cx="12188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13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bitumode.vn/" TargetMode="External"/><Relationship Id="rId18" Type="http://schemas.openxmlformats.org/officeDocument/2006/relationships/hyperlink" Target="https://technonicol.com.vn/" TargetMode="External"/><Relationship Id="rId3" Type="http://schemas.openxmlformats.org/officeDocument/2006/relationships/hyperlink" Target="https://vietthaijsc.vn/" TargetMode="External"/><Relationship Id="rId7" Type="http://schemas.openxmlformats.org/officeDocument/2006/relationships/image" Target="../media/image3.png"/><Relationship Id="rId12" Type="http://schemas.openxmlformats.org/officeDocument/2006/relationships/hyperlink" Target="https://vetroasfalto.vn/" TargetMode="External"/><Relationship Id="rId17" Type="http://schemas.openxmlformats.org/officeDocument/2006/relationships/hyperlink" Target="https://bautek.vn/" TargetMode="External"/><Relationship Id="rId2" Type="http://schemas.openxmlformats.org/officeDocument/2006/relationships/slide" Target="slide5.xml"/><Relationship Id="rId16" Type="http://schemas.openxmlformats.org/officeDocument/2006/relationships/hyperlink" Target="https://bitunil.v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ongthamvietthai.com/" TargetMode="External"/><Relationship Id="rId11" Type="http://schemas.openxmlformats.org/officeDocument/2006/relationships/hyperlink" Target="https://bitumax.vn/" TargetMode="External"/><Relationship Id="rId5" Type="http://schemas.openxmlformats.org/officeDocument/2006/relationships/hyperlink" Target="https://chongtham.vn/" TargetMode="External"/><Relationship Id="rId15" Type="http://schemas.openxmlformats.org/officeDocument/2006/relationships/hyperlink" Target="https://standart.vn/" TargetMode="External"/><Relationship Id="rId10" Type="http://schemas.openxmlformats.org/officeDocument/2006/relationships/hyperlink" Target="https://lemax.vn/" TargetMode="External"/><Relationship Id="rId4" Type="http://schemas.openxmlformats.org/officeDocument/2006/relationships/hyperlink" Target="http://www.sieuthichongtham.com.vn/" TargetMode="External"/><Relationship Id="rId9" Type="http://schemas.openxmlformats.org/officeDocument/2006/relationships/hyperlink" Target="https://neotex.com.vn/" TargetMode="External"/><Relationship Id="rId14" Type="http://schemas.openxmlformats.org/officeDocument/2006/relationships/hyperlink" Target="https://bossil.vn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" Target="slide4.xml"/><Relationship Id="rId7" Type="http://schemas.openxmlformats.org/officeDocument/2006/relationships/slide" Target="slide27.xml"/><Relationship Id="rId12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slide" Target="slide30.xml"/><Relationship Id="rId5" Type="http://schemas.openxmlformats.org/officeDocument/2006/relationships/slide" Target="slide24.xml"/><Relationship Id="rId10" Type="http://schemas.openxmlformats.org/officeDocument/2006/relationships/image" Target="../media/image9.jpg"/><Relationship Id="rId4" Type="http://schemas.openxmlformats.org/officeDocument/2006/relationships/image" Target="../media/image6.jpg"/><Relationship Id="rId9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image" Target="../media/image1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5.xml"/><Relationship Id="rId4" Type="http://schemas.openxmlformats.org/officeDocument/2006/relationships/slide" Target="slide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172416-6EB0-34B5-4090-A04FC1A88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5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96242" y="5279132"/>
            <a:ext cx="8199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Calibri (Body)"/>
                <a:cs typeface="Times New Roman" panose="02020603050405020304" pitchFamily="18" charset="0"/>
              </a:rPr>
              <a:t>GIỚI THIỆU TỔNG QUAN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  <a:latin typeface="Calibri (Body)"/>
                <a:cs typeface="Times New Roman" panose="02020603050405020304" pitchFamily="18" charset="0"/>
              </a:rPr>
              <a:t>HỆ THỐNG WEBSITE CÔNG TY</a:t>
            </a:r>
          </a:p>
        </p:txBody>
      </p:sp>
    </p:spTree>
    <p:extLst>
      <p:ext uri="{BB962C8B-B14F-4D97-AF65-F5344CB8AC3E}">
        <p14:creationId xmlns:p14="http://schemas.microsoft.com/office/powerpoint/2010/main" val="3799012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0">
            <a:hlinkClick r:id="rId2" action="ppaction://hlinksldjump"/>
            <a:extLst>
              <a:ext uri="{FF2B5EF4-FFF2-40B4-BE49-F238E27FC236}">
                <a16:creationId xmlns:a16="http://schemas.microsoft.com/office/drawing/2014/main" id="{07BA3A79-1416-E343-50BF-E531144FB6D5}"/>
              </a:ext>
            </a:extLst>
          </p:cNvPr>
          <p:cNvSpPr/>
          <p:nvPr/>
        </p:nvSpPr>
        <p:spPr>
          <a:xfrm>
            <a:off x="4304450" y="1941095"/>
            <a:ext cx="2990934" cy="623454"/>
          </a:xfrm>
          <a:prstGeom prst="round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WEBSITE CHÍNH CÔNG TY</a:t>
            </a:r>
            <a:endParaRPr lang="vi-VN" sz="1200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hlinkClick r:id="rId3"/>
              </a:rPr>
              <a:t>WWW.VIETTHAIJSC.VN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ounded Rectangle 10">
            <a:hlinkClick r:id="rId2" action="ppaction://hlinksldjump"/>
            <a:extLst>
              <a:ext uri="{FF2B5EF4-FFF2-40B4-BE49-F238E27FC236}">
                <a16:creationId xmlns:a16="http://schemas.microsoft.com/office/drawing/2014/main" id="{EF78DFA5-0524-7FB6-990B-FA7D34256BD7}"/>
              </a:ext>
            </a:extLst>
          </p:cNvPr>
          <p:cNvSpPr/>
          <p:nvPr/>
        </p:nvSpPr>
        <p:spPr>
          <a:xfrm>
            <a:off x="466102" y="3461084"/>
            <a:ext cx="3448172" cy="623454"/>
          </a:xfrm>
          <a:prstGeom prst="round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WEBSITE THƯƠNG MẠI</a:t>
            </a:r>
            <a:endParaRPr lang="vi-VN" sz="1200" b="1" dirty="0">
              <a:solidFill>
                <a:schemeClr val="tx1"/>
              </a:solidFill>
            </a:endParaRPr>
          </a:p>
          <a:p>
            <a:pPr algn="ctr"/>
            <a:r>
              <a:rPr lang="en-US" sz="1600" b="1" dirty="0">
                <a:solidFill>
                  <a:schemeClr val="tx1"/>
                </a:solidFill>
                <a:hlinkClick r:id="rId4"/>
              </a:rPr>
              <a:t>WWW.SIEUTHICHONGTHAM.COM.VN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10">
            <a:hlinkClick r:id="rId2" action="ppaction://hlinksldjump"/>
            <a:extLst>
              <a:ext uri="{FF2B5EF4-FFF2-40B4-BE49-F238E27FC236}">
                <a16:creationId xmlns:a16="http://schemas.microsoft.com/office/drawing/2014/main" id="{8A0C5230-6F42-2338-7F35-11288A6E6560}"/>
              </a:ext>
            </a:extLst>
          </p:cNvPr>
          <p:cNvSpPr/>
          <p:nvPr/>
        </p:nvSpPr>
        <p:spPr>
          <a:xfrm>
            <a:off x="4304450" y="3461084"/>
            <a:ext cx="2990934" cy="623454"/>
          </a:xfrm>
          <a:prstGeom prst="roundRect">
            <a:avLst/>
          </a:prstGeom>
          <a:solidFill>
            <a:srgbClr val="D8EBF9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WEBSITE DỊCH VỤ</a:t>
            </a:r>
            <a:endParaRPr lang="vi-VN" sz="1200" b="1" dirty="0">
              <a:solidFill>
                <a:schemeClr val="tx1"/>
              </a:solidFill>
            </a:endParaRPr>
          </a:p>
          <a:p>
            <a:pPr algn="ctr"/>
            <a:r>
              <a:rPr lang="en-US" sz="1600" b="1" dirty="0">
                <a:solidFill>
                  <a:schemeClr val="tx1"/>
                </a:solidFill>
                <a:hlinkClick r:id="rId5"/>
              </a:rPr>
              <a:t>WWW.CHONGTHAM.VN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10">
            <a:hlinkClick r:id="rId2" action="ppaction://hlinksldjump"/>
            <a:extLst>
              <a:ext uri="{FF2B5EF4-FFF2-40B4-BE49-F238E27FC236}">
                <a16:creationId xmlns:a16="http://schemas.microsoft.com/office/drawing/2014/main" id="{1269272B-1549-4398-E161-EB7FBA2D80E8}"/>
              </a:ext>
            </a:extLst>
          </p:cNvPr>
          <p:cNvSpPr/>
          <p:nvPr/>
        </p:nvSpPr>
        <p:spPr>
          <a:xfrm>
            <a:off x="7685561" y="3461084"/>
            <a:ext cx="3279217" cy="6234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WEBSITE CHỐNG THẤM</a:t>
            </a:r>
            <a:endParaRPr lang="vi-VN" sz="1200" b="1" dirty="0">
              <a:solidFill>
                <a:schemeClr val="tx1"/>
              </a:solidFill>
            </a:endParaRPr>
          </a:p>
          <a:p>
            <a:pPr algn="ctr"/>
            <a:r>
              <a:rPr lang="en-US" sz="1600" b="1" dirty="0">
                <a:solidFill>
                  <a:schemeClr val="tx1"/>
                </a:solidFill>
                <a:hlinkClick r:id="rId6"/>
              </a:rPr>
              <a:t>WWW.CHONGTHAMVIETTHAI.COM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12AB0F-27AB-C555-29A3-AE652BD74C8F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5799917" y="2564549"/>
            <a:ext cx="0" cy="427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96DF5F-D4C8-ADF8-DE7F-2BF5B25AFC10}"/>
              </a:ext>
            </a:extLst>
          </p:cNvPr>
          <p:cNvCxnSpPr>
            <a:cxnSpLocks/>
          </p:cNvCxnSpPr>
          <p:nvPr/>
        </p:nvCxnSpPr>
        <p:spPr>
          <a:xfrm>
            <a:off x="2267459" y="2991852"/>
            <a:ext cx="70505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8AD9D6-9352-A896-4E42-313B81C50136}"/>
              </a:ext>
            </a:extLst>
          </p:cNvPr>
          <p:cNvCxnSpPr>
            <a:cxnSpLocks/>
          </p:cNvCxnSpPr>
          <p:nvPr/>
        </p:nvCxnSpPr>
        <p:spPr>
          <a:xfrm>
            <a:off x="5798235" y="2991852"/>
            <a:ext cx="4707" cy="469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002C024-CCBE-9D04-7595-3923BE5CC096}"/>
              </a:ext>
            </a:extLst>
          </p:cNvPr>
          <p:cNvCxnSpPr>
            <a:cxnSpLocks/>
          </p:cNvCxnSpPr>
          <p:nvPr/>
        </p:nvCxnSpPr>
        <p:spPr>
          <a:xfrm>
            <a:off x="9317846" y="2991852"/>
            <a:ext cx="4707" cy="469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8616A5C-9657-6BDD-C13B-833CC3053475}"/>
              </a:ext>
            </a:extLst>
          </p:cNvPr>
          <p:cNvCxnSpPr>
            <a:cxnSpLocks/>
          </p:cNvCxnSpPr>
          <p:nvPr/>
        </p:nvCxnSpPr>
        <p:spPr>
          <a:xfrm>
            <a:off x="2267341" y="2991852"/>
            <a:ext cx="4707" cy="469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B1F4B87A-904D-C4C0-6445-6F8983247E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056" y="5309207"/>
            <a:ext cx="7039829" cy="3110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19EBF24-87D5-8EF6-4033-7C3899FA9D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2926" y="5323640"/>
            <a:ext cx="2991852" cy="311062"/>
          </a:xfrm>
          <a:prstGeom prst="rect">
            <a:avLst/>
          </a:prstGeom>
        </p:spPr>
      </p:pic>
      <p:sp>
        <p:nvSpPr>
          <p:cNvPr id="35" name="Parallelogram 34">
            <a:extLst>
              <a:ext uri="{FF2B5EF4-FFF2-40B4-BE49-F238E27FC236}">
                <a16:creationId xmlns:a16="http://schemas.microsoft.com/office/drawing/2014/main" id="{FD775F62-511C-D4B3-DB61-72C1B28EA694}"/>
              </a:ext>
            </a:extLst>
          </p:cNvPr>
          <p:cNvSpPr/>
          <p:nvPr/>
        </p:nvSpPr>
        <p:spPr>
          <a:xfrm>
            <a:off x="2267341" y="1202574"/>
            <a:ext cx="705050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 (Body)"/>
                <a:cs typeface="Times New Roman" panose="02020603050405020304" pitchFamily="18" charset="0"/>
              </a:rPr>
              <a:t>SƠ ĐỒ CẤU TRÚC HỆ THỐNG WEBSITE CÔNG TY</a:t>
            </a:r>
            <a:endParaRPr lang="en-US" dirty="0">
              <a:solidFill>
                <a:schemeClr val="bg1"/>
              </a:solidFill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D7D009DA-53F9-D6A3-A182-F64221B89427}"/>
              </a:ext>
            </a:extLst>
          </p:cNvPr>
          <p:cNvSpPr/>
          <p:nvPr/>
        </p:nvSpPr>
        <p:spPr>
          <a:xfrm>
            <a:off x="2591599" y="4469101"/>
            <a:ext cx="6423264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HỆ THỐNG WEBSITE VỆ TINH</a:t>
            </a:r>
          </a:p>
        </p:txBody>
      </p:sp>
      <p:sp>
        <p:nvSpPr>
          <p:cNvPr id="2" name="TextBox 1">
            <a:hlinkClick r:id="rId9"/>
            <a:extLst>
              <a:ext uri="{FF2B5EF4-FFF2-40B4-BE49-F238E27FC236}">
                <a16:creationId xmlns:a16="http://schemas.microsoft.com/office/drawing/2014/main" id="{6376F1A6-FA62-060E-603F-5CB6EAFA92E7}"/>
              </a:ext>
            </a:extLst>
          </p:cNvPr>
          <p:cNvSpPr txBox="1"/>
          <p:nvPr/>
        </p:nvSpPr>
        <p:spPr>
          <a:xfrm>
            <a:off x="521369" y="5626681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www.neotex.com.vn</a:t>
            </a:r>
          </a:p>
        </p:txBody>
      </p:sp>
      <p:sp>
        <p:nvSpPr>
          <p:cNvPr id="3" name="TextBox 2">
            <a:hlinkClick r:id="rId10"/>
            <a:extLst>
              <a:ext uri="{FF2B5EF4-FFF2-40B4-BE49-F238E27FC236}">
                <a16:creationId xmlns:a16="http://schemas.microsoft.com/office/drawing/2014/main" id="{6C50439F-5B51-0573-928E-F4469415F033}"/>
              </a:ext>
            </a:extLst>
          </p:cNvPr>
          <p:cNvSpPr txBox="1"/>
          <p:nvPr/>
        </p:nvSpPr>
        <p:spPr>
          <a:xfrm>
            <a:off x="1669546" y="5626681"/>
            <a:ext cx="8803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www.lemax.vn</a:t>
            </a:r>
          </a:p>
        </p:txBody>
      </p:sp>
      <p:sp>
        <p:nvSpPr>
          <p:cNvPr id="4" name="TextBox 3">
            <a:hlinkClick r:id="rId11"/>
            <a:extLst>
              <a:ext uri="{FF2B5EF4-FFF2-40B4-BE49-F238E27FC236}">
                <a16:creationId xmlns:a16="http://schemas.microsoft.com/office/drawing/2014/main" id="{1BDA52DA-C114-A4BC-8234-94EEF620CE5C}"/>
              </a:ext>
            </a:extLst>
          </p:cNvPr>
          <p:cNvSpPr txBox="1"/>
          <p:nvPr/>
        </p:nvSpPr>
        <p:spPr>
          <a:xfrm>
            <a:off x="2631660" y="5626681"/>
            <a:ext cx="9829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www.bitumax.vn</a:t>
            </a:r>
          </a:p>
        </p:txBody>
      </p:sp>
      <p:sp>
        <p:nvSpPr>
          <p:cNvPr id="9" name="TextBox 8">
            <a:hlinkClick r:id="rId12"/>
            <a:extLst>
              <a:ext uri="{FF2B5EF4-FFF2-40B4-BE49-F238E27FC236}">
                <a16:creationId xmlns:a16="http://schemas.microsoft.com/office/drawing/2014/main" id="{BC4C46A0-DECC-A1DE-D8FE-97E386A86295}"/>
              </a:ext>
            </a:extLst>
          </p:cNvPr>
          <p:cNvSpPr txBox="1"/>
          <p:nvPr/>
        </p:nvSpPr>
        <p:spPr>
          <a:xfrm>
            <a:off x="3583279" y="5626681"/>
            <a:ext cx="11657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www.vetroasfalto.vn</a:t>
            </a:r>
          </a:p>
        </p:txBody>
      </p:sp>
      <p:sp>
        <p:nvSpPr>
          <p:cNvPr id="11" name="TextBox 10">
            <a:hlinkClick r:id="rId13"/>
            <a:extLst>
              <a:ext uri="{FF2B5EF4-FFF2-40B4-BE49-F238E27FC236}">
                <a16:creationId xmlns:a16="http://schemas.microsoft.com/office/drawing/2014/main" id="{9D6DB1D3-5DE9-F09B-8BCF-42466FF1FE02}"/>
              </a:ext>
            </a:extLst>
          </p:cNvPr>
          <p:cNvSpPr txBox="1"/>
          <p:nvPr/>
        </p:nvSpPr>
        <p:spPr>
          <a:xfrm>
            <a:off x="4679276" y="5626681"/>
            <a:ext cx="1047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www.bitumode.vn</a:t>
            </a:r>
          </a:p>
        </p:txBody>
      </p:sp>
      <p:sp>
        <p:nvSpPr>
          <p:cNvPr id="12" name="TextBox 11">
            <a:hlinkClick r:id="rId14"/>
            <a:extLst>
              <a:ext uri="{FF2B5EF4-FFF2-40B4-BE49-F238E27FC236}">
                <a16:creationId xmlns:a16="http://schemas.microsoft.com/office/drawing/2014/main" id="{32363FE5-03F2-F8F8-DC58-E04D30F4DEC4}"/>
              </a:ext>
            </a:extLst>
          </p:cNvPr>
          <p:cNvSpPr txBox="1"/>
          <p:nvPr/>
        </p:nvSpPr>
        <p:spPr>
          <a:xfrm>
            <a:off x="5778159" y="5626681"/>
            <a:ext cx="8611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www.bossil.vn</a:t>
            </a:r>
          </a:p>
        </p:txBody>
      </p:sp>
      <p:sp>
        <p:nvSpPr>
          <p:cNvPr id="13" name="TextBox 12">
            <a:hlinkClick r:id="rId15"/>
            <a:extLst>
              <a:ext uri="{FF2B5EF4-FFF2-40B4-BE49-F238E27FC236}">
                <a16:creationId xmlns:a16="http://schemas.microsoft.com/office/drawing/2014/main" id="{B502B15C-7D0B-4D4F-232E-890393F571F5}"/>
              </a:ext>
            </a:extLst>
          </p:cNvPr>
          <p:cNvSpPr txBox="1"/>
          <p:nvPr/>
        </p:nvSpPr>
        <p:spPr>
          <a:xfrm>
            <a:off x="6749584" y="5626681"/>
            <a:ext cx="9973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www.standart.vn</a:t>
            </a:r>
          </a:p>
        </p:txBody>
      </p:sp>
      <p:sp>
        <p:nvSpPr>
          <p:cNvPr id="14" name="TextBox 13">
            <a:hlinkClick r:id="rId16"/>
            <a:extLst>
              <a:ext uri="{FF2B5EF4-FFF2-40B4-BE49-F238E27FC236}">
                <a16:creationId xmlns:a16="http://schemas.microsoft.com/office/drawing/2014/main" id="{C04AC649-1DE1-6F43-7B30-A63D077073C4}"/>
              </a:ext>
            </a:extLst>
          </p:cNvPr>
          <p:cNvSpPr txBox="1"/>
          <p:nvPr/>
        </p:nvSpPr>
        <p:spPr>
          <a:xfrm>
            <a:off x="7913412" y="5626681"/>
            <a:ext cx="8963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www.bitunil.vn</a:t>
            </a:r>
          </a:p>
        </p:txBody>
      </p:sp>
      <p:sp>
        <p:nvSpPr>
          <p:cNvPr id="16" name="TextBox 15">
            <a:hlinkClick r:id="rId17"/>
            <a:extLst>
              <a:ext uri="{FF2B5EF4-FFF2-40B4-BE49-F238E27FC236}">
                <a16:creationId xmlns:a16="http://schemas.microsoft.com/office/drawing/2014/main" id="{695CA9D3-47D9-1835-12C0-DD1199CC0879}"/>
              </a:ext>
            </a:extLst>
          </p:cNvPr>
          <p:cNvSpPr txBox="1"/>
          <p:nvPr/>
        </p:nvSpPr>
        <p:spPr>
          <a:xfrm>
            <a:off x="8934259" y="5626681"/>
            <a:ext cx="9220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www.bautek.vn</a:t>
            </a:r>
          </a:p>
        </p:txBody>
      </p:sp>
      <p:sp>
        <p:nvSpPr>
          <p:cNvPr id="17" name="TextBox 16">
            <a:hlinkClick r:id="rId18"/>
            <a:extLst>
              <a:ext uri="{FF2B5EF4-FFF2-40B4-BE49-F238E27FC236}">
                <a16:creationId xmlns:a16="http://schemas.microsoft.com/office/drawing/2014/main" id="{A88F3158-EBE8-8C74-A41D-672EECCBD450}"/>
              </a:ext>
            </a:extLst>
          </p:cNvPr>
          <p:cNvSpPr txBox="1"/>
          <p:nvPr/>
        </p:nvSpPr>
        <p:spPr>
          <a:xfrm>
            <a:off x="9831305" y="5626681"/>
            <a:ext cx="13660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u="sng" dirty="0"/>
              <a:t>www.technonicol.com.vn</a:t>
            </a:r>
          </a:p>
        </p:txBody>
      </p:sp>
    </p:spTree>
    <p:extLst>
      <p:ext uri="{BB962C8B-B14F-4D97-AF65-F5344CB8AC3E}">
        <p14:creationId xmlns:p14="http://schemas.microsoft.com/office/powerpoint/2010/main" val="424970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8" grpId="0" animBg="1"/>
      <p:bldP spid="2" grpId="0"/>
      <p:bldP spid="3" grpId="0"/>
      <p:bldP spid="4" grpId="0"/>
      <p:bldP spid="9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2" name="Rounded Rectangle 1">
            <a:hlinkClick r:id="rId3" action="ppaction://hlinksldjump"/>
          </p:cNvPr>
          <p:cNvSpPr/>
          <p:nvPr/>
        </p:nvSpPr>
        <p:spPr>
          <a:xfrm>
            <a:off x="611479" y="1512513"/>
            <a:ext cx="3997581" cy="342593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 dirty="0">
                <a:solidFill>
                  <a:schemeClr val="tx1"/>
                </a:solidFill>
                <a:latin typeface="Calibri (Body)"/>
              </a:rPr>
              <a:t>TRA CỨU </a:t>
            </a:r>
            <a:r>
              <a:rPr lang="en-US" sz="1400" b="1" dirty="0">
                <a:solidFill>
                  <a:schemeClr val="tx1"/>
                </a:solidFill>
                <a:latin typeface="Calibri (Body)"/>
                <a:cs typeface="Arial" panose="020B0604020202020204" pitchFamily="34" charset="0"/>
              </a:rPr>
              <a:t>HỆ THỐNG </a:t>
            </a:r>
            <a:r>
              <a:rPr lang="vi-VN" sz="1400" b="1" dirty="0">
                <a:solidFill>
                  <a:schemeClr val="tx1"/>
                </a:solidFill>
                <a:latin typeface="Calibri (Body)"/>
              </a:rPr>
              <a:t>SẢN PHẨM</a:t>
            </a:r>
            <a:endParaRPr lang="en-US" sz="1400" b="1" dirty="0">
              <a:solidFill>
                <a:schemeClr val="tx1"/>
              </a:solidFill>
              <a:latin typeface="Calibri (Body)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941310"/>
            <a:ext cx="11190518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HƯỚNG DẪN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TRÊN WEBSITE SIEUTHICHONGTHAM.COM.VN</a:t>
            </a:r>
          </a:p>
        </p:txBody>
      </p:sp>
      <p:pic>
        <p:nvPicPr>
          <p:cNvPr id="11" name="Picture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79" y="2027822"/>
            <a:ext cx="3997581" cy="1588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633" y="2036193"/>
            <a:ext cx="3873531" cy="1586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632" y="4503040"/>
            <a:ext cx="3873531" cy="1769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ounded Rectangle 16">
            <a:hlinkClick r:id="rId9" action="ppaction://hlinksldjump"/>
          </p:cNvPr>
          <p:cNvSpPr/>
          <p:nvPr/>
        </p:nvSpPr>
        <p:spPr>
          <a:xfrm>
            <a:off x="611479" y="3906950"/>
            <a:ext cx="3949740" cy="34259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 dirty="0">
                <a:solidFill>
                  <a:schemeClr val="tx1"/>
                </a:solidFill>
                <a:latin typeface="Calibri (Body)"/>
              </a:rPr>
              <a:t>TRA CỨU CHI TIẾT SẢN PHẨM</a:t>
            </a:r>
            <a:endParaRPr lang="en-US" sz="1400" b="1" dirty="0">
              <a:solidFill>
                <a:schemeClr val="tx1"/>
              </a:solidFill>
              <a:latin typeface="Calibri (Body)"/>
            </a:endParaRPr>
          </a:p>
        </p:txBody>
      </p:sp>
      <p:sp>
        <p:nvSpPr>
          <p:cNvPr id="18" name="Rounded Rectangle 17">
            <a:hlinkClick r:id="rId5" action="ppaction://hlinksldjump"/>
          </p:cNvPr>
          <p:cNvSpPr/>
          <p:nvPr/>
        </p:nvSpPr>
        <p:spPr>
          <a:xfrm>
            <a:off x="4854633" y="1512513"/>
            <a:ext cx="3873530" cy="3425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 dirty="0">
                <a:solidFill>
                  <a:schemeClr val="tx1"/>
                </a:solidFill>
                <a:latin typeface="Calibri (Body)"/>
              </a:rPr>
              <a:t>TRA CỨU GIẢI PHÁP CHỐNG THẤM</a:t>
            </a:r>
            <a:endParaRPr lang="en-US" sz="1400" b="1" dirty="0">
              <a:solidFill>
                <a:schemeClr val="tx1"/>
              </a:solidFill>
              <a:latin typeface="Calibri (Body)"/>
            </a:endParaRPr>
          </a:p>
        </p:txBody>
      </p:sp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4854632" y="3891457"/>
            <a:ext cx="3873531" cy="3425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 dirty="0">
                <a:solidFill>
                  <a:schemeClr val="tx1"/>
                </a:solidFill>
                <a:latin typeface="Calibri (Body)"/>
              </a:rPr>
              <a:t>TRA CỨU DỰ ÁN TIÊU BIỂU</a:t>
            </a:r>
            <a:endParaRPr lang="en-US" sz="1400" b="1" dirty="0">
              <a:solidFill>
                <a:schemeClr val="tx1"/>
              </a:solidFill>
              <a:latin typeface="Calibri (Body)"/>
            </a:endParaRPr>
          </a:p>
        </p:txBody>
      </p:sp>
      <p:pic>
        <p:nvPicPr>
          <p:cNvPr id="16" name="Picture 1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79" y="4503040"/>
            <a:ext cx="3949740" cy="1769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2" y="2011681"/>
            <a:ext cx="2676896" cy="4260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ounded Rectangle 14">
            <a:hlinkClick r:id="rId11" action="ppaction://hlinksldjump"/>
          </p:cNvPr>
          <p:cNvSpPr/>
          <p:nvPr/>
        </p:nvSpPr>
        <p:spPr>
          <a:xfrm>
            <a:off x="8961123" y="1512512"/>
            <a:ext cx="2651958" cy="3425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>
                <a:solidFill>
                  <a:schemeClr val="tx1"/>
                </a:solidFill>
                <a:latin typeface="Calibri (Body)"/>
              </a:rPr>
              <a:t>TRA CỨU HỆ THỐNG SIÊU THỊ</a:t>
            </a:r>
          </a:p>
        </p:txBody>
      </p:sp>
    </p:spTree>
    <p:extLst>
      <p:ext uri="{BB962C8B-B14F-4D97-AF65-F5344CB8AC3E}">
        <p14:creationId xmlns:p14="http://schemas.microsoft.com/office/powerpoint/2010/main" val="391941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2" name="Rounded Rectangle 1">
            <a:hlinkClick r:id="rId3" action="ppaction://hlinksldjump"/>
          </p:cNvPr>
          <p:cNvSpPr/>
          <p:nvPr/>
        </p:nvSpPr>
        <p:spPr>
          <a:xfrm>
            <a:off x="4347232" y="1903607"/>
            <a:ext cx="3316777" cy="62345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alibri (Body)"/>
              </a:rPr>
              <a:t>TRA CỨU SẢN PHẨM</a:t>
            </a:r>
            <a:endParaRPr lang="vi-VN" sz="1400" b="1" dirty="0">
              <a:solidFill>
                <a:schemeClr val="tx1"/>
              </a:solidFill>
              <a:latin typeface="Calibri (Body)"/>
            </a:endParaRPr>
          </a:p>
          <a:p>
            <a:pPr algn="ctr"/>
            <a:r>
              <a:rPr lang="vi-VN" b="1" dirty="0">
                <a:solidFill>
                  <a:schemeClr val="tx1"/>
                </a:solidFill>
                <a:latin typeface="Calibri (Body)"/>
              </a:rPr>
              <a:t>THEO GỐC</a:t>
            </a:r>
            <a:endParaRPr lang="en-US" b="1" dirty="0">
              <a:solidFill>
                <a:schemeClr val="tx1"/>
              </a:solidFill>
              <a:latin typeface="Calibri (Body)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350421" y="1903607"/>
            <a:ext cx="3324497" cy="62345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1644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alibri (Body)"/>
              </a:rPr>
              <a:t>TRA CỨU SẢN PHẨM</a:t>
            </a:r>
            <a:endParaRPr lang="vi-VN" sz="1400" b="1" dirty="0">
              <a:solidFill>
                <a:schemeClr val="tx1"/>
              </a:solidFill>
              <a:latin typeface="Calibri (Body)"/>
            </a:endParaRPr>
          </a:p>
          <a:p>
            <a:pPr algn="ctr"/>
            <a:r>
              <a:rPr lang="vi-VN" sz="1600" b="1" dirty="0">
                <a:solidFill>
                  <a:schemeClr val="tx1"/>
                </a:solidFill>
                <a:latin typeface="Calibri (Body)"/>
              </a:rPr>
              <a:t>THEO HẠNG MỤ</a:t>
            </a:r>
            <a:r>
              <a:rPr lang="en-US" sz="1600" b="1" dirty="0">
                <a:solidFill>
                  <a:schemeClr val="tx1"/>
                </a:solidFill>
                <a:latin typeface="Calibri (Body)"/>
              </a:rPr>
              <a:t>C ỨNG DỤNG</a:t>
            </a: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5363094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DANH SÁCH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232" y="2690134"/>
            <a:ext cx="3316777" cy="3418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421" y="2698447"/>
            <a:ext cx="3324497" cy="3441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530783" y="1892118"/>
            <a:ext cx="2990934" cy="623454"/>
          </a:xfrm>
          <a:prstGeom prst="roundRect">
            <a:avLst/>
          </a:prstGeom>
          <a:solidFill>
            <a:srgbClr val="D8EBF9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alibri (Body)"/>
              </a:rPr>
              <a:t>TRA CỨU SẢN PHẨM</a:t>
            </a:r>
            <a:endParaRPr lang="vi-VN" sz="1400" b="1" dirty="0">
              <a:solidFill>
                <a:schemeClr val="tx1"/>
              </a:solidFill>
              <a:latin typeface="Calibri (Body)"/>
            </a:endParaRPr>
          </a:p>
          <a:p>
            <a:pPr algn="ctr"/>
            <a:r>
              <a:rPr lang="vi-VN" b="1" dirty="0">
                <a:solidFill>
                  <a:schemeClr val="tx1"/>
                </a:solidFill>
                <a:latin typeface="Calibri (Body)"/>
              </a:rPr>
              <a:t>THEO THƯƠNG HIỆU</a:t>
            </a:r>
            <a:endParaRPr lang="en-US" b="1" dirty="0">
              <a:solidFill>
                <a:schemeClr val="tx1"/>
              </a:solidFill>
              <a:latin typeface="Calibri (Body)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82" y="2690134"/>
            <a:ext cx="2990934" cy="3418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594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81242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SẢN PHẨM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BỘ LỌC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THEO THƯƠNG HIỆU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67164" y="1614028"/>
            <a:ext cx="536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vi-VN" dirty="0">
                <a:latin typeface="Calibri (Body)"/>
              </a:rPr>
              <a:t>DANH MỤC SẢN PHẨM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</a:t>
            </a:r>
            <a:r>
              <a:rPr lang="vi-VN" b="1" dirty="0">
                <a:latin typeface="Calibri (Body)"/>
              </a:rPr>
              <a:t>CHỐNG THẤM</a:t>
            </a:r>
            <a:endParaRPr lang="en-US" b="1" dirty="0">
              <a:latin typeface="Calibri (Body)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36" y="2036754"/>
            <a:ext cx="9683178" cy="4093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623657" y="6178762"/>
            <a:ext cx="5244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DI CHUỘT VÀO MEU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DANH MỤC SẢN PHẨM </a:t>
            </a:r>
            <a:r>
              <a:rPr lang="vi-VN" sz="1200" dirty="0">
                <a:latin typeface="Calibri (Body)"/>
              </a:rPr>
              <a:t>=&gt; CHỌN DANH MỤC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98622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6684818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THƯƠNG HIỆU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1073" y="1598801"/>
            <a:ext cx="7110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vi-VN" dirty="0">
                <a:latin typeface="Calibri (Body)"/>
              </a:rPr>
              <a:t>DANH MỤC SẢN PHẨM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CHỐNG THẤM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</a:t>
            </a:r>
            <a:r>
              <a:rPr lang="vi-VN" b="1" dirty="0">
                <a:latin typeface="Calibri (Body)"/>
              </a:rPr>
              <a:t>THƯƠNG HIỆU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221" y="2028783"/>
            <a:ext cx="6359222" cy="41090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571274" y="6187291"/>
            <a:ext cx="323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BỘ LỌC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THƯƠNG HIỆU </a:t>
            </a:r>
            <a:r>
              <a:rPr lang="vi-VN" sz="1200" dirty="0">
                <a:latin typeface="Calibri (Body)"/>
              </a:rPr>
              <a:t>XUẤT HIỆN BOX BÊN TRÁI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10988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626629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THƯƠNG HIỆU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3171" y="1598801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vi-VN" dirty="0">
                <a:latin typeface="Calibri (Body)"/>
              </a:rPr>
              <a:t>DANH MỤC SẢN PHẨM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CHỐNG THẤM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THƯƠNG HIỆU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</a:t>
            </a:r>
            <a:r>
              <a:rPr lang="vi-VN" b="1" dirty="0">
                <a:latin typeface="Calibri (Body)"/>
              </a:rPr>
              <a:t>NEOTEX</a:t>
            </a:r>
            <a:endParaRPr lang="en-US" b="1" dirty="0">
              <a:latin typeface="Calibri (Body)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65" y="2024281"/>
            <a:ext cx="6338688" cy="4095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9982200" y="5520658"/>
            <a:ext cx="1935481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GỐC</a:t>
            </a:r>
            <a:endParaRPr lang="en-US" sz="1600" b="1" dirty="0">
              <a:latin typeface="Calibri (Body)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66661" y="5221104"/>
            <a:ext cx="94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7527848" y="5520658"/>
            <a:ext cx="2139854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DANH SÁCH</a:t>
            </a:r>
            <a:endParaRPr lang="en-US" sz="1600" b="1" dirty="0">
              <a:latin typeface="Calibri (Body)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0175" y="5212881"/>
            <a:ext cx="856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7778" y="6160738"/>
            <a:ext cx="3808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BẤM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LOGO THƯƠNG HIỆU </a:t>
            </a:r>
            <a:r>
              <a:rPr lang="vi-VN" sz="1200" dirty="0">
                <a:latin typeface="Calibri (Body)"/>
              </a:rPr>
              <a:t>ĐỂ LỌC =&gt; VD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NEOTEX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09327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/>
      <p:bldP spid="13" grpId="0" animBg="1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513865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GỐC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049" y="1659938"/>
            <a:ext cx="729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vi-VN" dirty="0">
                <a:latin typeface="Calibri (Body)"/>
              </a:rPr>
              <a:t>DANH MỤC SẢN PHẨM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CHỐNG THẤM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dirty="0">
                <a:latin typeface="Calibri (Body)"/>
              </a:rPr>
              <a:t> </a:t>
            </a:r>
            <a:r>
              <a:rPr lang="vi-VN" b="1" dirty="0">
                <a:latin typeface="Calibri (Body)"/>
              </a:rPr>
              <a:t>GỐC SẢN PHẨM</a:t>
            </a:r>
            <a:endParaRPr lang="en-US" b="1" dirty="0">
              <a:latin typeface="Calibri (Body)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082" y="2136372"/>
            <a:ext cx="7650521" cy="4019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195588" y="6171226"/>
            <a:ext cx="6441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DI CHUỘT VÀO MEU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DANH MỤC SẢN PHẨM </a:t>
            </a:r>
            <a:r>
              <a:rPr lang="vi-VN" sz="1200" dirty="0">
                <a:latin typeface="Calibri (Body)"/>
              </a:rPr>
              <a:t>=&gt; CHỌN DANH MỤC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=&gt; </a:t>
            </a:r>
            <a:r>
              <a:rPr lang="vi-VN" sz="1200" dirty="0">
                <a:latin typeface="Calibri (Body)"/>
              </a:rPr>
              <a:t>GỐC POLYUREA</a:t>
            </a:r>
            <a:endParaRPr lang="en-US" sz="12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02329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512202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GỐC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074" y="1619953"/>
            <a:ext cx="2989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CLICH MENU: </a:t>
            </a:r>
            <a:r>
              <a:rPr lang="vi-VN" b="1" dirty="0">
                <a:latin typeface="Calibri (Body)"/>
              </a:rPr>
              <a:t>GỐC POLYUREA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" y="2001484"/>
            <a:ext cx="6409114" cy="4069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ounded Rectangle 10">
            <a:hlinkClick r:id="rId4" action="ppaction://hlinksldjump"/>
          </p:cNvPr>
          <p:cNvSpPr/>
          <p:nvPr/>
        </p:nvSpPr>
        <p:spPr>
          <a:xfrm>
            <a:off x="9819390" y="5520658"/>
            <a:ext cx="2098291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HẠNG MỤC</a:t>
            </a:r>
            <a:endParaRPr lang="en-US" sz="1600" b="1" dirty="0">
              <a:latin typeface="Calibri (Body)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66661" y="5221104"/>
            <a:ext cx="954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7527848" y="5520658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18301" y="5212881"/>
            <a:ext cx="880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62678" y="6136221"/>
            <a:ext cx="2980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HIỂN THỊ CÁC SẢN PHẨM CÓ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GỐC POLYUREA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36503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3" grpId="0"/>
      <p:bldP spid="14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6069676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HẠNG MỤC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7733" y="1649126"/>
            <a:ext cx="5299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CHỌN 1 MENU: </a:t>
            </a:r>
            <a:r>
              <a:rPr lang="vi-VN" b="1" dirty="0">
                <a:latin typeface="Calibri (Body)"/>
              </a:rPr>
              <a:t>MÁI / BỂ / HẦM / WC / TƯỜNG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2074205"/>
            <a:ext cx="8265746" cy="4080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674748" y="6164809"/>
            <a:ext cx="2984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VD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MÁI</a:t>
            </a:r>
            <a:r>
              <a:rPr lang="vi-VN" sz="1200" dirty="0">
                <a:latin typeface="Calibri (Body)"/>
              </a:rPr>
              <a:t> 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99731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6094614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HẠNG MỤC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6848" y="1628116"/>
            <a:ext cx="5770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CHỌN 1 MENU: </a:t>
            </a:r>
            <a:r>
              <a:rPr lang="vi-VN" dirty="0">
                <a:latin typeface="Calibri (Body)"/>
              </a:rPr>
              <a:t>MÁI =&gt; </a:t>
            </a:r>
            <a:r>
              <a:rPr lang="vi-VN" b="1" dirty="0">
                <a:latin typeface="Calibri (Body)"/>
              </a:rPr>
              <a:t>CHỐNG THẤM MÁI LỘ THIÊN</a:t>
            </a:r>
            <a:endParaRPr lang="en-US" b="1" dirty="0">
              <a:latin typeface="Calibri (Body)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243" y="2110695"/>
            <a:ext cx="8138160" cy="4009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779033" y="6162136"/>
            <a:ext cx="4811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MÁI </a:t>
            </a:r>
            <a:r>
              <a:rPr lang="vi-VN" sz="1200" dirty="0">
                <a:latin typeface="Calibri (Body)"/>
              </a:rPr>
              <a:t>=&gt;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 CHỐNG THẤM MÁI LỘ THIÊN</a:t>
            </a:r>
            <a:r>
              <a:rPr lang="vi-VN" sz="1200" dirty="0">
                <a:latin typeface="Calibri (Body)"/>
              </a:rPr>
              <a:t> 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61156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05305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HẠNG MỤC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493" y="1609466"/>
            <a:ext cx="5770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CHỌN 1 MENU: </a:t>
            </a:r>
            <a:r>
              <a:rPr lang="vi-VN" dirty="0">
                <a:latin typeface="Calibri (Body)"/>
              </a:rPr>
              <a:t>MÁI =&gt; </a:t>
            </a:r>
            <a:r>
              <a:rPr lang="vi-VN" b="1" dirty="0">
                <a:latin typeface="Calibri (Body)"/>
              </a:rPr>
              <a:t>CHỐNG THẤM MÁI LỘ THIÊN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53" y="2050987"/>
            <a:ext cx="6029292" cy="40210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9659390" y="5520658"/>
            <a:ext cx="225829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CHI TIẾT SẢN PHẨM</a:t>
            </a:r>
            <a:endParaRPr lang="en-US" sz="1600" b="1" dirty="0">
              <a:latin typeface="Calibri (Body)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66661" y="5221104"/>
            <a:ext cx="94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527848" y="5520658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3468" y="5212881"/>
            <a:ext cx="856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27707" y="6164372"/>
            <a:ext cx="40682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CÁC SẢN PHẨM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MÁI LỘ THIÊN </a:t>
            </a:r>
            <a:r>
              <a:rPr lang="vi-VN" sz="1200" dirty="0">
                <a:latin typeface="Calibri (Body)"/>
              </a:rPr>
              <a:t>ĐƯỢC HIỂN THỊ </a:t>
            </a:r>
            <a:endParaRPr lang="en-US" sz="12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83748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 animBg="1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13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6526876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9430" y="1619511"/>
            <a:ext cx="3497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1 SẢN PHẨM: </a:t>
            </a:r>
            <a:r>
              <a:rPr lang="vi-VN" b="1" dirty="0">
                <a:latin typeface="Calibri (Body)"/>
              </a:rPr>
              <a:t>SILATEX SUPER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2055769"/>
            <a:ext cx="6538883" cy="4074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431720" y="6178839"/>
            <a:ext cx="315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CLICK CHỌN 1 SẢN PHẨM =&gt; VD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72766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14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501939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8234" y="1627067"/>
            <a:ext cx="2723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</a:t>
            </a:r>
            <a:endParaRPr lang="en-US" b="1" dirty="0">
              <a:latin typeface="Calibri (Body)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149" y="2077193"/>
            <a:ext cx="6867608" cy="4025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810222" y="6183646"/>
            <a:ext cx="2388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CHI TIẾT SẢN PHẨM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78583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15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6576752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43217" y="1799685"/>
            <a:ext cx="3705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MÔ TẢ</a:t>
            </a:r>
            <a:endParaRPr lang="en-US" b="1" dirty="0">
              <a:latin typeface="Calibri (Body)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73" y="2203922"/>
            <a:ext cx="9277003" cy="3847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029134" y="6105246"/>
            <a:ext cx="4357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MÔ TẢ</a:t>
            </a:r>
            <a:r>
              <a:rPr lang="vi-VN" sz="1200" dirty="0">
                <a:latin typeface="Calibri (Body)"/>
              </a:rPr>
              <a:t>: HIỂN THỊ NỘI DUNG MÔ TẢ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52718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16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468687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7736" y="1805228"/>
            <a:ext cx="4252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DOWNLOAD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32" y="2291785"/>
            <a:ext cx="11911538" cy="3485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248624" y="5952864"/>
            <a:ext cx="5022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DOWNLOAD</a:t>
            </a:r>
            <a:r>
              <a:rPr lang="vi-VN" sz="1200" dirty="0">
                <a:latin typeface="Calibri (Body)"/>
              </a:rPr>
              <a:t>: HIỂN THỊ FILE TÀI LIỆU KỸ THUẬT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71434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17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6485312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7790" y="1757102"/>
            <a:ext cx="405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GIẢI PHÁP</a:t>
            </a:r>
            <a:endParaRPr lang="en-US" b="1" dirty="0">
              <a:latin typeface="Calibri (Body)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9" y="2246749"/>
            <a:ext cx="10865972" cy="3710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350757" y="6087229"/>
            <a:ext cx="7427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GIẢI PHÁP</a:t>
            </a:r>
            <a:r>
              <a:rPr lang="vi-VN" sz="1200" dirty="0">
                <a:latin typeface="Calibri (Body)"/>
              </a:rPr>
              <a:t>: HIỂN THỊ FILE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QUY TRÌNH THI CÔNG </a:t>
            </a:r>
            <a:r>
              <a:rPr lang="vi-VN" sz="1200" dirty="0">
                <a:latin typeface="Calibri (Body)"/>
              </a:rPr>
              <a:t>VÀ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BẢNG GIÁM SÁT THI CÔNG </a:t>
            </a:r>
            <a:r>
              <a:rPr lang="vi-VN" sz="1200" dirty="0">
                <a:latin typeface="Calibri (Body)"/>
              </a:rPr>
              <a:t>THEO HẠNH MỤC CHỐNG THẤM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82350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18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07561"/>
            <a:ext cx="651025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460" y="1632120"/>
            <a:ext cx="36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VIDEO</a:t>
            </a:r>
            <a:endParaRPr lang="en-US" b="1" dirty="0">
              <a:latin typeface="Calibri (Body)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167" y="2095566"/>
            <a:ext cx="7905424" cy="39212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368039" y="6114671"/>
            <a:ext cx="42616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VIDEO</a:t>
            </a:r>
            <a:r>
              <a:rPr lang="vi-VN" sz="1200" dirty="0">
                <a:latin typeface="Calibri (Body)"/>
              </a:rPr>
              <a:t>: HIỂN THỊ VIDEO THI CÔNG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12146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19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535189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1964" y="1765123"/>
            <a:ext cx="427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PHÒNG ẢNH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245" y="2239495"/>
            <a:ext cx="6195877" cy="3734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536695" y="6099106"/>
            <a:ext cx="4918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PHÒNG ẢNH</a:t>
            </a:r>
            <a:r>
              <a:rPr lang="vi-VN" sz="1200" dirty="0">
                <a:latin typeface="Calibri (Body)"/>
              </a:rPr>
              <a:t>: HIỂN THỊ HÌNH ẢNH THI CÔNG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49957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20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6501938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66133" y="1895295"/>
            <a:ext cx="372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DỰ ÁN</a:t>
            </a:r>
            <a:endParaRPr lang="en-US" b="1" dirty="0">
              <a:latin typeface="Calibri (Body)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4" y="2362249"/>
            <a:ext cx="11076485" cy="3408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545953" y="5957285"/>
            <a:ext cx="46283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DỰ ÁN</a:t>
            </a:r>
            <a:r>
              <a:rPr lang="vi-VN" sz="1200" dirty="0">
                <a:latin typeface="Calibri (Body)"/>
              </a:rPr>
              <a:t>: HIỂN THỊ DỰ ÁN TIÊU BIỂU CỦA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2762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21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518563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0872" y="1787221"/>
            <a:ext cx="3986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DỰ TOÁN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71" y="2326959"/>
            <a:ext cx="11057680" cy="3489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501724" y="5973783"/>
            <a:ext cx="6687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DỰ TOÁN</a:t>
            </a:r>
            <a:r>
              <a:rPr lang="vi-VN" sz="1200" dirty="0">
                <a:latin typeface="Calibri (Body)"/>
              </a:rPr>
              <a:t>: HIỂN THỊ DỰ TOÁN CHI PHÍ SỬ DỤNG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 </a:t>
            </a:r>
            <a:r>
              <a:rPr lang="vi-VN" sz="1200" dirty="0">
                <a:latin typeface="Calibri (Body)"/>
              </a:rPr>
              <a:t>VÀ CÁC SẢN PHẨM PHỤ</a:t>
            </a:r>
            <a:endParaRPr lang="en-US" sz="12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84283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22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518563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7087" y="1869131"/>
            <a:ext cx="339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LANDING PAGE</a:t>
            </a:r>
            <a:endParaRPr lang="en-US" b="1" dirty="0">
              <a:latin typeface="Calibri (Body)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677" y="2400044"/>
            <a:ext cx="7631084" cy="35859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325498" y="6105204"/>
            <a:ext cx="4994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CHI TIẾT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 </a:t>
            </a:r>
            <a:r>
              <a:rPr lang="vi-VN" sz="1200" dirty="0">
                <a:latin typeface="Calibri (Body)"/>
              </a:rPr>
              <a:t>BẤM XEM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LANDING PAGE </a:t>
            </a:r>
            <a:r>
              <a:rPr lang="vi-VN" sz="1200" dirty="0">
                <a:latin typeface="Calibri (Body)"/>
              </a:rPr>
              <a:t>SẢN PHẨM ĐÓ</a:t>
            </a:r>
            <a:endParaRPr lang="en-US" sz="12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10403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23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6485313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702" y="1716901"/>
            <a:ext cx="339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LANDING PAGE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7" y="2219498"/>
            <a:ext cx="4396632" cy="2211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039" y="2219498"/>
            <a:ext cx="3454389" cy="2211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7" y="4563948"/>
            <a:ext cx="4396632" cy="1684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040" y="4539062"/>
            <a:ext cx="3454389" cy="1709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666" y="4539062"/>
            <a:ext cx="3556600" cy="16971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ounded Rectangle 16">
            <a:hlinkClick r:id="rId8" action="ppaction://hlinksldjump"/>
          </p:cNvPr>
          <p:cNvSpPr/>
          <p:nvPr/>
        </p:nvSpPr>
        <p:spPr>
          <a:xfrm>
            <a:off x="10548851" y="3612104"/>
            <a:ext cx="1446415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GIẢI PHÁP</a:t>
            </a:r>
            <a:endParaRPr lang="en-US" sz="1600" b="1" dirty="0">
              <a:latin typeface="Calibri (Body)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91351" y="3290150"/>
            <a:ext cx="954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19" name="Rounded Rectangle 18">
            <a:hlinkClick r:id="rId9" action="ppaction://hlinksldjump"/>
          </p:cNvPr>
          <p:cNvSpPr/>
          <p:nvPr/>
        </p:nvSpPr>
        <p:spPr>
          <a:xfrm>
            <a:off x="8503740" y="3612104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50025" y="3304327"/>
            <a:ext cx="880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22563" y="1790747"/>
            <a:ext cx="45389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CÁC MỤC HIỂN THỊ TRONG LANDING PAGE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428663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  <p:bldP spid="18" grpId="0"/>
      <p:bldP spid="19" grpId="0" animBg="1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24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548778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GIẢI PHÁP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 CHỐNG THẤM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89543" y="1723634"/>
            <a:ext cx="247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vi-VN" b="1" dirty="0">
                <a:latin typeface="Calibri (Body)"/>
              </a:rPr>
              <a:t>GIẢI PHÁP</a:t>
            </a:r>
            <a:endParaRPr lang="en-US" b="1" dirty="0">
              <a:latin typeface="Calibri (Body)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998" y="2185299"/>
            <a:ext cx="6946882" cy="37997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363736" y="6077366"/>
            <a:ext cx="3119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GIẢI PHÁP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1374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25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550441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GIẢI PHÁP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 CHỐNG THẤM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1278" y="1718730"/>
            <a:ext cx="3347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GIẢI PHÁP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CHỐNG THẤM MÁI</a:t>
            </a:r>
            <a:endParaRPr lang="en-US" b="1" dirty="0">
              <a:latin typeface="Calibri (Body)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86" y="2165149"/>
            <a:ext cx="7242663" cy="3895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038153" y="6162899"/>
            <a:ext cx="3949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TRANG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GIẢI PHÁP </a:t>
            </a:r>
            <a:r>
              <a:rPr lang="vi-VN" sz="1200" dirty="0">
                <a:latin typeface="Calibri (Body)"/>
              </a:rPr>
              <a:t>CHỌN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MÁI LỘ THIÊN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63627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26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550441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GIẢI PHÁP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 CHỐNG THẤM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4155" y="1660236"/>
            <a:ext cx="6667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GIẢI PHÁP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CHỐNG THẤM MÁI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MÁI LỘ THIÊN</a:t>
            </a:r>
            <a:r>
              <a:rPr lang="en-US" b="1" dirty="0">
                <a:latin typeface="Calibri (Body)"/>
              </a:rPr>
              <a:t> = SILATEX SUPER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85" y="2137481"/>
            <a:ext cx="7164991" cy="3866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175734" y="6095393"/>
            <a:ext cx="6248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CÁC SẢN PHẨM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MÁI LỘ THIÊN </a:t>
            </a:r>
            <a:r>
              <a:rPr lang="vi-VN" sz="1200" dirty="0">
                <a:latin typeface="Calibri (Body)"/>
              </a:rPr>
              <a:t>XUẤT HIỆN VỚI GIẢI PHÁP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ĐƠN/KÉP</a:t>
            </a:r>
            <a:endParaRPr lang="en-US" sz="1200" dirty="0">
              <a:latin typeface="Calibri (Body)"/>
            </a:endParaRPr>
          </a:p>
        </p:txBody>
      </p:sp>
      <p:sp>
        <p:nvSpPr>
          <p:cNvPr id="18" name="Rounded Rectangle 17">
            <a:hlinkClick r:id="rId4" action="ppaction://hlinksldjump"/>
          </p:cNvPr>
          <p:cNvSpPr/>
          <p:nvPr/>
        </p:nvSpPr>
        <p:spPr>
          <a:xfrm>
            <a:off x="10484590" y="5359681"/>
            <a:ext cx="1446415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en-US" sz="1600" b="1" dirty="0">
                <a:latin typeface="Calibri (Body)"/>
              </a:rPr>
              <a:t>DỰ ÁN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93838" y="5037727"/>
            <a:ext cx="954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20" name="Rounded Rectangle 19">
            <a:hlinkClick r:id="rId5" action="ppaction://hlinksldjump"/>
          </p:cNvPr>
          <p:cNvSpPr/>
          <p:nvPr/>
        </p:nvSpPr>
        <p:spPr>
          <a:xfrm>
            <a:off x="8065406" y="5359681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55195" y="5051904"/>
            <a:ext cx="880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06199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8" grpId="0" animBg="1"/>
      <p:bldP spid="19" grpId="0"/>
      <p:bldP spid="20" grpId="0" animBg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27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4" y="1115874"/>
            <a:ext cx="4348942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DỰ ÁN TIÊU BIỂU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944" y="1691296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en-US" b="1" dirty="0">
                <a:latin typeface="Calibri (Body)"/>
              </a:rPr>
              <a:t>DỰ ÁN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1336" y="6117355"/>
            <a:ext cx="2902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DỰ ÁN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24" y="2169257"/>
            <a:ext cx="7888386" cy="38920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377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28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4407132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DỰ ÁN TIÊU BIỂU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7491" y="1710191"/>
            <a:ext cx="4281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 (Body)"/>
                <a:cs typeface="Arial" panose="020B0604020202020204" pitchFamily="34" charset="0"/>
              </a:rPr>
              <a:t>DỰ ÁN =&gt; </a:t>
            </a:r>
            <a:r>
              <a:rPr lang="en-US" b="1" dirty="0">
                <a:solidFill>
                  <a:srgbClr val="FF0000"/>
                </a:solidFill>
                <a:latin typeface="Calibri (Body)"/>
                <a:cs typeface="Arial" panose="020B0604020202020204" pitchFamily="34" charset="0"/>
              </a:rPr>
              <a:t>DỰ ÁN CHỐNG THẤM TIÊU BIỂU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1838" y="6089422"/>
            <a:ext cx="4593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 (Body)"/>
                <a:cs typeface="Arial" panose="020B0604020202020204" pitchFamily="34" charset="0"/>
              </a:rPr>
              <a:t>HIỂN THỊ TOÀN BỘ DỰ ÁN TIÊU BIỂU =&gt; </a:t>
            </a:r>
            <a:r>
              <a:rPr lang="en-US" sz="1200" dirty="0">
                <a:solidFill>
                  <a:srgbClr val="FF0000"/>
                </a:solidFill>
                <a:latin typeface="Calibri (Body)"/>
                <a:cs typeface="Arial" panose="020B0604020202020204" pitchFamily="34" charset="0"/>
              </a:rPr>
              <a:t>CLICK ĐỂ XEM CHI TIẾT DỰ ÁN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610" y="2169257"/>
            <a:ext cx="7133705" cy="3830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29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435725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DỰ ÁN TIÊU BIỂU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283" y="1639935"/>
            <a:ext cx="612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 (Body)"/>
                <a:cs typeface="Arial" panose="020B0604020202020204" pitchFamily="34" charset="0"/>
              </a:rPr>
              <a:t>DỰ ÁN =&gt; </a:t>
            </a:r>
            <a:r>
              <a:rPr lang="en-US" b="1" dirty="0">
                <a:solidFill>
                  <a:srgbClr val="FF0000"/>
                </a:solidFill>
                <a:latin typeface="Calibri (Body)"/>
                <a:cs typeface="Arial" panose="020B0604020202020204" pitchFamily="34" charset="0"/>
              </a:rPr>
              <a:t>DỰ ÁN CHỐNG THẤM TIÊU BIỂU =&gt; CHI TIẾT DỰ ÁN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892" y="6147028"/>
            <a:ext cx="6014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 (Body)"/>
                <a:cs typeface="Arial" panose="020B0604020202020204" pitchFamily="34" charset="0"/>
              </a:rPr>
              <a:t>CHI TIẾT DỰ ÁN HIỂN THỊ CÁC THÔNG TIN: </a:t>
            </a:r>
            <a:r>
              <a:rPr lang="en-US" sz="1200" dirty="0">
                <a:solidFill>
                  <a:srgbClr val="FF0000"/>
                </a:solidFill>
                <a:latin typeface="Calibri (Body)"/>
                <a:cs typeface="Arial" panose="020B0604020202020204" pitchFamily="34" charset="0"/>
              </a:rPr>
              <a:t>HÌNH ẢNH / HẠNH MỤC / KHỐI LƯỢNG / VẬT LIỆU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80" y="2129063"/>
            <a:ext cx="7049193" cy="3928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10484590" y="5492680"/>
            <a:ext cx="1446415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en-US" sz="1600" b="1" dirty="0">
                <a:latin typeface="Calibri (Body)"/>
              </a:rPr>
              <a:t>SIÊU THỊ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93838" y="5170726"/>
            <a:ext cx="954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8065406" y="5492680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36069" y="5184903"/>
            <a:ext cx="880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49629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10" grpId="0"/>
      <p:bldP spid="11" grpId="0" animBg="1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30</a:t>
            </a:fld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2" y="1115874"/>
            <a:ext cx="8081357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SIÊU THỊ CHỐNG THẤM TRÊN TOÀN QUỐC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3687" y="1662610"/>
            <a:ext cx="3366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en-US" b="1" dirty="0">
                <a:latin typeface="Calibri (Body)"/>
              </a:rPr>
              <a:t>HỆ THỐNG SIÊU THỊ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4873" y="6110618"/>
            <a:ext cx="3715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HỆ THỐNG SIÊU THỊ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41" y="2146407"/>
            <a:ext cx="7969873" cy="3885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959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31</a:t>
            </a:fld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8089670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SIÊU THỊ CHỐNG THẤM TRÊN TOÀN QUỐC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5927" y="1676467"/>
            <a:ext cx="506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 (Body)"/>
              </a:rPr>
              <a:t>DANH SÁCH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 </a:t>
            </a:r>
            <a:r>
              <a:rPr lang="en-US" b="1" dirty="0">
                <a:latin typeface="Calibri (Body)"/>
              </a:rPr>
              <a:t>HỆ THỐNG SIÊU THỊ TRÊN TOÀN QUỐC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3384" y="6144615"/>
            <a:ext cx="3275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 (Body)"/>
                <a:cs typeface="Arial" panose="020B0604020202020204" pitchFamily="34" charset="0"/>
              </a:rPr>
              <a:t>HIỂN </a:t>
            </a:r>
            <a:r>
              <a:rPr lang="en-US" sz="1200" dirty="0">
                <a:solidFill>
                  <a:srgbClr val="FF0000"/>
                </a:solidFill>
                <a:latin typeface="Calibri (Body)"/>
                <a:cs typeface="Arial" panose="020B0604020202020204" pitchFamily="34" charset="0"/>
              </a:rPr>
              <a:t>THỊ DANH SÁCH SIÊU THỊ TRÊN TOÀN QUỐC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9" y="2186512"/>
            <a:ext cx="6127280" cy="3924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567" y="2208358"/>
            <a:ext cx="4982943" cy="2280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821125" y="6112603"/>
            <a:ext cx="18852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alibri (Body)"/>
                <a:cs typeface="Arial" panose="020B0604020202020204" pitchFamily="34" charset="0"/>
              </a:rPr>
              <a:t>BAO GỒM </a:t>
            </a:r>
            <a:r>
              <a:rPr lang="en-US" sz="1200" dirty="0">
                <a:solidFill>
                  <a:srgbClr val="FF0000"/>
                </a:solidFill>
                <a:latin typeface="Calibri (Body)"/>
                <a:cs typeface="Arial" panose="020B0604020202020204" pitchFamily="34" charset="0"/>
              </a:rPr>
              <a:t>BỘ LỌC TỈNH/TP</a:t>
            </a:r>
            <a:endParaRPr lang="en-US" sz="1200" dirty="0">
              <a:latin typeface="Calibri (Body)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567" y="4196626"/>
            <a:ext cx="4982943" cy="1899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01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32</a:t>
            </a:fld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2" y="1115874"/>
            <a:ext cx="810629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SIÊU THỊ CHỐNG THẤM TRÊN TOÀN QUỐC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7948" y="1790238"/>
            <a:ext cx="530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 (Body)"/>
              </a:rPr>
              <a:t>HỆ THỐNG SIÊU THỊ TRÊN TOÀN QUỐC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: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 XEM CHI TIẾT</a:t>
            </a:r>
            <a:endParaRPr lang="en-US" b="1" dirty="0">
              <a:latin typeface="Calibri (Body)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16981" y="5734879"/>
            <a:ext cx="3705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 (Body)"/>
              </a:rPr>
              <a:t>HIỂN THỊ CÁC THÔNG TIN VỀ SIÊU THỊ: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TÊN/ĐỊA CHỈ/SĐT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8" y="2317217"/>
            <a:ext cx="6891286" cy="3275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66" y="2317217"/>
            <a:ext cx="5045666" cy="3275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526453" y="5790252"/>
            <a:ext cx="4088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 (Body)"/>
              </a:rPr>
              <a:t>HIỂN THỊ: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HỈNH ẢNH SIÊU THỊ/CÔNG TRÌNH SIÊU THỊ THI CÔNG</a:t>
            </a:r>
          </a:p>
        </p:txBody>
      </p:sp>
    </p:spTree>
    <p:extLst>
      <p:ext uri="{BB962C8B-B14F-4D97-AF65-F5344CB8AC3E}">
        <p14:creationId xmlns:p14="http://schemas.microsoft.com/office/powerpoint/2010/main" val="85529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33</a:t>
            </a:fld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422563" y="1115874"/>
            <a:ext cx="8097982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SIÊU THỊ CHỐNG THẤM TRÊN TOÀN QUỐC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862" y="1789624"/>
            <a:ext cx="530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 (Body)"/>
              </a:rPr>
              <a:t>HỆ THỐNG SIÊU THỊ TRÊN TOÀN QUỐC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: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 XEM CHI TIẾT</a:t>
            </a:r>
            <a:endParaRPr lang="en-US" b="1" dirty="0">
              <a:latin typeface="Calibri (Body)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95" y="4912554"/>
            <a:ext cx="593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alibri (Body)"/>
              </a:rPr>
              <a:t>TRÊN BREADCRUMB: </a:t>
            </a:r>
            <a:r>
              <a:rPr lang="en-US" sz="1200" dirty="0">
                <a:latin typeface="Calibri (Body)"/>
              </a:rPr>
              <a:t>BẤM VÀO MỤC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DỊCH VỤ CHỐNG THẤM </a:t>
            </a:r>
          </a:p>
          <a:p>
            <a:pPr algn="ctr"/>
            <a:r>
              <a:rPr lang="en-US" sz="1200" dirty="0">
                <a:latin typeface="Calibri (Body)"/>
              </a:rPr>
              <a:t>ĐỂ XEM TRANG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DỊCH VỤ CHỐNG THẤM CỦA SIÊU THỊ ĐÓ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6594" y="4953181"/>
            <a:ext cx="5078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alibri (Body)"/>
              </a:rPr>
              <a:t>HOẶC BẤM VÀO MỤC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DỊCH VỤ CHỐNG THẤM </a:t>
            </a:r>
            <a:r>
              <a:rPr lang="en-US" sz="1200" dirty="0">
                <a:latin typeface="Calibri (Body)"/>
              </a:rPr>
              <a:t>Ở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 </a:t>
            </a:r>
            <a:r>
              <a:rPr lang="en-US" sz="1200" dirty="0">
                <a:latin typeface="Calibri (Body)"/>
              </a:rPr>
              <a:t>CUỐI TRANG ĐỂ XEM TRANG 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alibri (Body)"/>
              </a:rPr>
              <a:t>DỊCH VỤ CHỐNG THẤM CỦA SIÊU THỊ ĐÓ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30" y="2353396"/>
            <a:ext cx="5866743" cy="24273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2" y="2353396"/>
            <a:ext cx="5866015" cy="24270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243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34</a:t>
            </a:fld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8D3108BD-0BC3-45F3-B838-3066174B598E}"/>
              </a:ext>
            </a:extLst>
          </p:cNvPr>
          <p:cNvSpPr/>
          <p:nvPr/>
        </p:nvSpPr>
        <p:spPr>
          <a:xfrm>
            <a:off x="239683" y="1115874"/>
            <a:ext cx="8297488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SIÊU THỊ CHỐNG THẤM TRÊN TOÀN QUỐC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46395" y="1651132"/>
            <a:ext cx="530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 (Body)"/>
              </a:rPr>
              <a:t>HỆ THỐNG SIÊU THỊ TRÊN TOÀN QUỐC </a:t>
            </a:r>
            <a:r>
              <a:rPr lang="vi-VN" dirty="0">
                <a:solidFill>
                  <a:srgbClr val="FF0000"/>
                </a:solidFill>
                <a:latin typeface="Calibri (Body)"/>
              </a:rPr>
              <a:t>: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 XEM CHI TIẾT</a:t>
            </a:r>
            <a:endParaRPr lang="en-US" b="1" dirty="0">
              <a:latin typeface="Calibri (Body)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12241" y="6079351"/>
            <a:ext cx="4642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 (Body)"/>
              </a:rPr>
              <a:t>CHI TIẾT THÔNG TIN TRÊN TRANG </a:t>
            </a:r>
            <a:r>
              <a:rPr lang="en-US" sz="1200" dirty="0">
                <a:solidFill>
                  <a:srgbClr val="FF0000"/>
                </a:solidFill>
                <a:latin typeface="Calibri (Body)"/>
              </a:rPr>
              <a:t>DỊCH VỤ CHỐNG THẤM CỦA SIÊU THỊ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3" y="2127394"/>
            <a:ext cx="8021782" cy="3810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ounded Rectangle 10">
            <a:hlinkClick r:id="rId4" action="ppaction://hlinksldjump"/>
          </p:cNvPr>
          <p:cNvSpPr/>
          <p:nvPr/>
        </p:nvSpPr>
        <p:spPr>
          <a:xfrm>
            <a:off x="8867785" y="5313956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46046" y="5006179"/>
            <a:ext cx="880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11061439" y="5311188"/>
            <a:ext cx="766114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alibri (Body)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75618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 animBg="1"/>
      <p:bldP spid="13" grpId="0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BD2688-A793-498E-8C8A-AAD51B96FC23}"/>
              </a:ext>
            </a:extLst>
          </p:cNvPr>
          <p:cNvSpPr txBox="1"/>
          <p:nvPr/>
        </p:nvSpPr>
        <p:spPr>
          <a:xfrm>
            <a:off x="4157809" y="2520777"/>
            <a:ext cx="38763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>
                <a:solidFill>
                  <a:schemeClr val="accent1">
                    <a:lumMod val="75000"/>
                  </a:schemeClr>
                </a:solidFill>
                <a:latin typeface="Bahnschrift Light SemiCondensed" panose="020B0502040204020203" pitchFamily="34" charset="0"/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674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25246</TotalTime>
  <Words>1230</Words>
  <Application>Microsoft Office PowerPoint</Application>
  <PresentationFormat>Widescreen</PresentationFormat>
  <Paragraphs>194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Bahnschrift Light SemiCondensed</vt:lpstr>
      <vt:lpstr>Calibri</vt:lpstr>
      <vt:lpstr>Calibri (Body)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Thanh Tung Tung</dc:creator>
  <cp:lastModifiedBy>AnhKetEm</cp:lastModifiedBy>
  <cp:revision>480</cp:revision>
  <dcterms:created xsi:type="dcterms:W3CDTF">2021-08-01T13:55:13Z</dcterms:created>
  <dcterms:modified xsi:type="dcterms:W3CDTF">2024-10-18T03:00:45Z</dcterms:modified>
</cp:coreProperties>
</file>